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3" r:id="rId2"/>
    <p:sldId id="267" r:id="rId3"/>
    <p:sldId id="259" r:id="rId4"/>
    <p:sldId id="256" r:id="rId5"/>
    <p:sldId id="257" r:id="rId6"/>
    <p:sldId id="260" r:id="rId7"/>
    <p:sldId id="261" r:id="rId8"/>
    <p:sldId id="265" r:id="rId9"/>
    <p:sldId id="266" r:id="rId10"/>
    <p:sldId id="262" r:id="rId11"/>
    <p:sldId id="264" r:id="rId12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87" autoAdjust="0"/>
  </p:normalViewPr>
  <p:slideViewPr>
    <p:cSldViewPr>
      <p:cViewPr varScale="1">
        <p:scale>
          <a:sx n="80" d="100"/>
          <a:sy n="80" d="100"/>
        </p:scale>
        <p:origin x="-1578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2A918-150E-417F-A948-1D0E63C045F3}" type="datetimeFigureOut">
              <a:rPr lang="zh-TW" altLang="en-US" smtClean="0"/>
              <a:t>2015/4/8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88FCD-6A40-497F-B368-E911DF38209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461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88FCD-6A40-497F-B368-E911DF38209E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2746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572000" y="0"/>
            <a:ext cx="4572000" cy="3500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357563"/>
            <a:ext cx="4716463" cy="3500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pic>
        <p:nvPicPr>
          <p:cNvPr id="7" name="Picture 10" descr="fix-top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-63500"/>
            <a:ext cx="1797050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524000" y="44958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zh-TW" altLang="en-US" sz="54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新進會員說明會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441325"/>
            <a:ext cx="91440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3600">
                <a:solidFill>
                  <a:schemeClr val="tx2"/>
                </a:solidFill>
                <a:latin typeface="Arial" charset="0"/>
                <a:ea typeface="標楷體" pitchFamily="65" charset="-120"/>
              </a:rPr>
              <a:t>M</a:t>
            </a:r>
            <a:r>
              <a:rPr lang="en-US" altLang="zh-TW" sz="360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Ü</a:t>
            </a:r>
            <a:r>
              <a:rPr lang="en-US" altLang="zh-TW" sz="3600">
                <a:solidFill>
                  <a:schemeClr val="tx2"/>
                </a:solidFill>
                <a:latin typeface="Arial" charset="0"/>
                <a:ea typeface="標楷體" pitchFamily="65" charset="-120"/>
              </a:rPr>
              <a:t>ST</a:t>
            </a:r>
            <a:br>
              <a:rPr lang="en-US" altLang="zh-TW" sz="3600">
                <a:solidFill>
                  <a:schemeClr val="tx2"/>
                </a:solidFill>
                <a:latin typeface="Arial" charset="0"/>
                <a:ea typeface="標楷體" pitchFamily="65" charset="-120"/>
              </a:rPr>
            </a:br>
            <a:r>
              <a:rPr lang="zh-TW" altLang="en-US" sz="25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社團法人中華音樂著作權仲介協會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93535-6F08-4B19-9224-ADF388787F7D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7456238"/>
      </p:ext>
    </p:extLst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3C967F-EC74-43CB-BAA4-360CE677FC84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2056864"/>
      </p:ext>
    </p:extLst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9188B4-D15A-4AC5-888F-2A29CA4A2AFA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9843462"/>
      </p:ext>
    </p:extLst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983389-A54A-49B0-841A-04B1B5891EE8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6534694"/>
      </p:ext>
    </p:extLst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9DF7B2-15F2-4798-870B-F4BD0F901D32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414830"/>
      </p:ext>
    </p:extLst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F38DB4-05AD-4C1E-B57E-4715349812F1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0175071"/>
      </p:ext>
    </p:extLst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C36F02-874E-49FB-AA6D-2751230EB5AF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304157"/>
      </p:ext>
    </p:extLst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5DEAA-76A2-48B5-8F1B-143543081C7C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1252535"/>
      </p:ext>
    </p:extLst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2DBE22-1F10-4BE6-9C2A-C089CA31BE6E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2948230"/>
      </p:ext>
    </p:extLst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CB9C8D-13F8-4948-8EF1-9BFF48169B18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0404111"/>
      </p:ext>
    </p:extLst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44BBE8-A141-4352-89DF-6BD693B8E5CB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3910000"/>
      </p:ext>
    </p:extLst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fix-top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114300"/>
            <a:ext cx="1797050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fld id="{983257F4-093D-44D6-A621-51AEE467E813}" type="datetime3">
              <a:rPr lang="zh-TW" altLang="en-US" smtClean="0"/>
              <a:t>104年4月8日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fld id="{FBE8537E-CDD2-4961-B049-34514BC4221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572000" y="0"/>
            <a:ext cx="4572000" cy="3500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3357563"/>
            <a:ext cx="4716463" cy="3500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034" name="Text Box 17"/>
          <p:cNvSpPr txBox="1">
            <a:spLocks noChangeArrowheads="1"/>
          </p:cNvSpPr>
          <p:nvPr/>
        </p:nvSpPr>
        <p:spPr bwMode="auto">
          <a:xfrm>
            <a:off x="25400" y="609600"/>
            <a:ext cx="1447800" cy="152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en-US" altLang="zh-TW" sz="1000" b="1" smtClean="0">
                <a:solidFill>
                  <a:schemeClr val="bg1"/>
                </a:solidFill>
                <a:latin typeface="Arial" charset="0"/>
              </a:rPr>
              <a:t>OF CHINESE TAIPEI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1524000" y="44958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endParaRPr lang="zh-TW" altLang="zh-TW" sz="540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36" name="Rectangle 18"/>
          <p:cNvSpPr>
            <a:spLocks noChangeArrowheads="1"/>
          </p:cNvSpPr>
          <p:nvPr/>
        </p:nvSpPr>
        <p:spPr bwMode="auto">
          <a:xfrm>
            <a:off x="1447800" y="457200"/>
            <a:ext cx="127000" cy="330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037" name="Text Box 19"/>
          <p:cNvSpPr txBox="1">
            <a:spLocks noChangeArrowheads="1"/>
          </p:cNvSpPr>
          <p:nvPr/>
        </p:nvSpPr>
        <p:spPr bwMode="auto">
          <a:xfrm>
            <a:off x="12700" y="457200"/>
            <a:ext cx="1968500" cy="152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en-US" altLang="zh-TW" sz="1000" b="1" smtClean="0">
                <a:solidFill>
                  <a:schemeClr val="bg1"/>
                </a:solidFill>
                <a:latin typeface="Arial" charset="0"/>
              </a:rPr>
              <a:t>MUSIC COPYRIGHT SOCIETY</a:t>
            </a:r>
          </a:p>
        </p:txBody>
      </p:sp>
      <p:sp>
        <p:nvSpPr>
          <p:cNvPr id="1038" name="Text Box 20"/>
          <p:cNvSpPr txBox="1">
            <a:spLocks noChangeArrowheads="1"/>
          </p:cNvSpPr>
          <p:nvPr/>
        </p:nvSpPr>
        <p:spPr bwMode="auto">
          <a:xfrm>
            <a:off x="0" y="762000"/>
            <a:ext cx="12192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en-US" altLang="zh-TW" sz="1000" smtClean="0">
                <a:solidFill>
                  <a:schemeClr val="accent1"/>
                </a:solidFill>
                <a:latin typeface="Arial" charset="0"/>
              </a:rPr>
              <a:t>OF CHINESE TA</a:t>
            </a:r>
          </a:p>
          <a:p>
            <a:pPr eaLnBrk="1" hangingPunct="1">
              <a:defRPr/>
            </a:pPr>
            <a:r>
              <a:rPr lang="en-US" altLang="zh-TW" sz="1000" smtClean="0">
                <a:solidFill>
                  <a:schemeClr val="accent1"/>
                </a:solidFill>
                <a:latin typeface="Arial" charset="0"/>
              </a:rPr>
              <a:t>IPEI</a:t>
            </a:r>
          </a:p>
        </p:txBody>
      </p:sp>
      <p:sp>
        <p:nvSpPr>
          <p:cNvPr id="1039" name="Rectangle 21"/>
          <p:cNvSpPr>
            <a:spLocks noChangeArrowheads="1"/>
          </p:cNvSpPr>
          <p:nvPr/>
        </p:nvSpPr>
        <p:spPr bwMode="auto">
          <a:xfrm>
            <a:off x="1066800" y="762000"/>
            <a:ext cx="228600" cy="228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040" name="Rectangle 22"/>
          <p:cNvSpPr>
            <a:spLocks noChangeArrowheads="1"/>
          </p:cNvSpPr>
          <p:nvPr/>
        </p:nvSpPr>
        <p:spPr bwMode="auto">
          <a:xfrm>
            <a:off x="1295400" y="685800"/>
            <a:ext cx="228600" cy="152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ircl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新細明體" pitchFamily="18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新細明體" pitchFamily="18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新細明體" pitchFamily="18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新細明體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新細明體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新細明體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新細明體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7624" y="1844824"/>
            <a:ext cx="6912768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</a:pPr>
            <a:r>
              <a:rPr lang="zh-TW" altLang="en-US" sz="5400" b="1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電腦伴唱機單一窗口</a:t>
            </a:r>
            <a:endParaRPr lang="en-US" altLang="zh-TW" sz="5400" b="1" dirty="0" smtClean="0">
              <a:solidFill>
                <a:schemeClr val="bg2">
                  <a:lumMod val="2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1000"/>
              </a:spcBef>
            </a:pPr>
            <a:r>
              <a:rPr lang="zh-TW" altLang="en-US" sz="5400" b="1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授權實務</a:t>
            </a:r>
            <a:endParaRPr lang="en-US" altLang="zh-TW" sz="5400" b="1" dirty="0" smtClean="0">
              <a:solidFill>
                <a:schemeClr val="bg2">
                  <a:lumMod val="2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1000"/>
              </a:spcBef>
            </a:pP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1000"/>
              </a:spcBef>
            </a:pP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主講人</a:t>
            </a:r>
            <a:endParaRPr lang="en-US" altLang="zh-TW" sz="2800" b="1" dirty="0" smtClean="0">
              <a:solidFill>
                <a:schemeClr val="bg2">
                  <a:lumMod val="2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500"/>
              </a:spcBef>
            </a:pPr>
            <a:r>
              <a:rPr lang="en-US" altLang="zh-TW" sz="2800" dirty="0" smtClean="0">
                <a:solidFill>
                  <a:schemeClr val="bg2">
                    <a:lumMod val="25000"/>
                  </a:schemeClr>
                </a:solidFill>
                <a:ea typeface="標楷體" pitchFamily="65" charset="-120"/>
              </a:rPr>
              <a:t>MÜST</a:t>
            </a:r>
            <a:r>
              <a:rPr lang="zh-TW" altLang="en-US" sz="2800" dirty="0" smtClean="0">
                <a:solidFill>
                  <a:schemeClr val="bg2">
                    <a:lumMod val="25000"/>
                  </a:schemeClr>
                </a:solidFill>
                <a:ea typeface="標楷體" pitchFamily="65" charset="-120"/>
              </a:rPr>
              <a:t> </a:t>
            </a:r>
            <a:r>
              <a:rPr lang="zh-TW" altLang="en-US" sz="2800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社團法人中華音樂著作權協會</a:t>
            </a:r>
            <a:endParaRPr lang="en-US" altLang="zh-TW" sz="2800" dirty="0" smtClean="0">
              <a:solidFill>
                <a:schemeClr val="bg2">
                  <a:lumMod val="2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500"/>
              </a:spcBef>
            </a:pPr>
            <a:r>
              <a:rPr lang="zh-TW" altLang="en-US" sz="2800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法務暨授權部經理　范佩珍</a:t>
            </a:r>
            <a:endParaRPr lang="en-US" altLang="zh-TW" sz="2800" dirty="0" smtClean="0">
              <a:solidFill>
                <a:schemeClr val="bg2">
                  <a:lumMod val="2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500"/>
              </a:spcBef>
            </a:pPr>
            <a:endParaRPr lang="en-US" altLang="zh-TW" sz="2800" dirty="0" smtClean="0">
              <a:solidFill>
                <a:schemeClr val="bg2">
                  <a:lumMod val="2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500"/>
              </a:spcBef>
            </a:pPr>
            <a:r>
              <a:rPr lang="zh-TW" altLang="en-US" sz="2000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日期 </a:t>
            </a:r>
            <a:r>
              <a:rPr lang="en-US" altLang="zh-TW" sz="2000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104</a:t>
            </a:r>
            <a:r>
              <a:rPr lang="zh-TW" altLang="en-US" sz="2000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年</a:t>
            </a:r>
            <a:r>
              <a:rPr lang="en-US" altLang="zh-TW" sz="2000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2000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lang="en-US" altLang="zh-TW" sz="2000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10</a:t>
            </a:r>
            <a:r>
              <a:rPr lang="zh-TW" altLang="en-US" sz="2000" dirty="0" smtClean="0">
                <a:solidFill>
                  <a:schemeClr val="bg2">
                    <a:lumMod val="25000"/>
                  </a:schemeClr>
                </a:solidFill>
                <a:latin typeface="標楷體" pitchFamily="65" charset="-120"/>
                <a:ea typeface="標楷體" pitchFamily="65" charset="-120"/>
              </a:rPr>
              <a:t>日</a:t>
            </a:r>
            <a:endParaRPr lang="en-US" altLang="zh-TW" sz="2000" dirty="0" smtClean="0">
              <a:solidFill>
                <a:schemeClr val="bg2">
                  <a:lumMod val="25000"/>
                </a:schemeClr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537E-CDD2-4961-B049-34514BC42210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892834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01511" y="1969304"/>
            <a:ext cx="3934387" cy="4556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" name="直線單箭頭接點 3"/>
          <p:cNvCxnSpPr/>
          <p:nvPr/>
        </p:nvCxnSpPr>
        <p:spPr>
          <a:xfrm flipV="1">
            <a:off x="683568" y="1969305"/>
            <a:ext cx="7952330" cy="11054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384000" y="1080000"/>
            <a:ext cx="2506054" cy="5523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accent6">
                    <a:lumMod val="75000"/>
                  </a:schemeClr>
                </a:solidFill>
              </a:rPr>
              <a:t>104.4.1</a:t>
            </a:r>
          </a:p>
          <a:p>
            <a:pPr algn="ctr"/>
            <a:r>
              <a:rPr lang="zh-TW" altLang="en-US" sz="1400" dirty="0">
                <a:solidFill>
                  <a:schemeClr val="accent6">
                    <a:lumMod val="75000"/>
                  </a:schemeClr>
                </a:solidFill>
              </a:rPr>
              <a:t>申請共同</a:t>
            </a:r>
            <a:r>
              <a:rPr lang="zh-TW" altLang="en-US" sz="1400" dirty="0" smtClean="0">
                <a:solidFill>
                  <a:schemeClr val="accent6">
                    <a:lumMod val="75000"/>
                  </a:schemeClr>
                </a:solidFill>
              </a:rPr>
              <a:t>費率</a:t>
            </a:r>
            <a:endParaRPr lang="en-US" altLang="zh-TW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zh-TW" altLang="en-US" sz="1400" dirty="0" smtClean="0">
                <a:solidFill>
                  <a:schemeClr val="accent6">
                    <a:lumMod val="75000"/>
                  </a:schemeClr>
                </a:solidFill>
              </a:rPr>
              <a:t>共同費率起算日</a:t>
            </a:r>
            <a:endParaRPr lang="zh-TW" alt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37964" y="1254239"/>
            <a:ext cx="1668871" cy="37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accent6">
                    <a:lumMod val="75000"/>
                  </a:schemeClr>
                </a:solidFill>
              </a:rPr>
              <a:t>105.3.31</a:t>
            </a:r>
          </a:p>
          <a:p>
            <a:pPr algn="ctr"/>
            <a:r>
              <a:rPr lang="zh-TW" altLang="en-US" sz="1400" dirty="0">
                <a:solidFill>
                  <a:schemeClr val="accent6">
                    <a:lumMod val="75000"/>
                  </a:schemeClr>
                </a:solidFill>
              </a:rPr>
              <a:t>共同</a:t>
            </a:r>
            <a:r>
              <a:rPr lang="zh-TW" altLang="en-US" sz="1400" dirty="0" smtClean="0">
                <a:solidFill>
                  <a:schemeClr val="accent6">
                    <a:lumMod val="75000"/>
                  </a:schemeClr>
                </a:solidFill>
              </a:rPr>
              <a:t>費率到期日</a:t>
            </a:r>
            <a:endParaRPr lang="zh-TW" alt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7" name="直線單箭頭接點 6"/>
          <p:cNvCxnSpPr/>
          <p:nvPr/>
        </p:nvCxnSpPr>
        <p:spPr>
          <a:xfrm>
            <a:off x="1284911" y="3998260"/>
            <a:ext cx="3366299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>
            <a:off x="4623841" y="3823657"/>
            <a:ext cx="0" cy="38213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218074" y="3464083"/>
            <a:ext cx="1483436" cy="7039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104.3.31</a:t>
            </a:r>
            <a:r>
              <a:rPr lang="zh-TW" altLang="en-US" sz="1400" dirty="0" smtClean="0">
                <a:solidFill>
                  <a:schemeClr val="tx1"/>
                </a:solidFill>
              </a:rPr>
              <a:t>到期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2080" y="2663167"/>
            <a:ext cx="908883" cy="474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600" dirty="0" smtClean="0">
                <a:solidFill>
                  <a:schemeClr val="tx1"/>
                </a:solidFill>
              </a:rPr>
              <a:t>MÜST</a:t>
            </a:r>
          </a:p>
        </p:txBody>
      </p:sp>
      <p:cxnSp>
        <p:nvCxnSpPr>
          <p:cNvPr id="12" name="直線接點 11"/>
          <p:cNvCxnSpPr/>
          <p:nvPr/>
        </p:nvCxnSpPr>
        <p:spPr>
          <a:xfrm flipV="1">
            <a:off x="3525049" y="2931562"/>
            <a:ext cx="1089870" cy="143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 flipV="1">
            <a:off x="4608004" y="2809739"/>
            <a:ext cx="1" cy="2436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>
            <a:off x="1251897" y="2938628"/>
            <a:ext cx="2296416" cy="0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>
            <a:off x="3525051" y="2797452"/>
            <a:ext cx="0" cy="27049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483769" y="2353504"/>
            <a:ext cx="1480648" cy="727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103.11.30</a:t>
            </a:r>
            <a:r>
              <a:rPr lang="zh-TW" altLang="en-US" sz="1400" dirty="0" smtClean="0">
                <a:solidFill>
                  <a:schemeClr val="tx1"/>
                </a:solidFill>
              </a:rPr>
              <a:t>到期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4450" y="3715506"/>
            <a:ext cx="784142" cy="4902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600" dirty="0">
                <a:solidFill>
                  <a:schemeClr val="tx1"/>
                </a:solidFill>
              </a:rPr>
              <a:t>MCAT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cxnSp>
        <p:nvCxnSpPr>
          <p:cNvPr id="20" name="直線接點 19"/>
          <p:cNvCxnSpPr/>
          <p:nvPr/>
        </p:nvCxnSpPr>
        <p:spPr>
          <a:xfrm>
            <a:off x="6140152" y="4958816"/>
            <a:ext cx="0" cy="297799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5482530" y="4556681"/>
            <a:ext cx="1324501" cy="618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104.8.31</a:t>
            </a:r>
            <a:r>
              <a:rPr lang="zh-TW" altLang="en-US" sz="1400" dirty="0" smtClean="0">
                <a:solidFill>
                  <a:schemeClr val="tx1"/>
                </a:solidFill>
              </a:rPr>
              <a:t>到期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1927" y="4887686"/>
            <a:ext cx="969190" cy="4169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600" dirty="0" smtClean="0">
                <a:solidFill>
                  <a:schemeClr val="tx1"/>
                </a:solidFill>
              </a:rPr>
              <a:t>TMCS</a:t>
            </a:r>
          </a:p>
        </p:txBody>
      </p:sp>
      <p:cxnSp>
        <p:nvCxnSpPr>
          <p:cNvPr id="23" name="直線接點 22"/>
          <p:cNvCxnSpPr/>
          <p:nvPr/>
        </p:nvCxnSpPr>
        <p:spPr>
          <a:xfrm>
            <a:off x="4372319" y="519247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>
            <a:off x="4626797" y="4958816"/>
            <a:ext cx="0" cy="297799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4755657" y="5096158"/>
            <a:ext cx="3428621" cy="662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1400" b="1" dirty="0" smtClean="0">
                <a:solidFill>
                  <a:srgbClr val="FF0000"/>
                </a:solidFill>
              </a:rPr>
              <a:t>1,890</a:t>
            </a:r>
            <a:r>
              <a:rPr lang="zh-TW" altLang="en-US" sz="1400" b="1" dirty="0" smtClean="0">
                <a:solidFill>
                  <a:srgbClr val="FF0000"/>
                </a:solidFill>
              </a:rPr>
              <a:t> </a:t>
            </a:r>
            <a:r>
              <a:rPr lang="en-US" altLang="zh-TW" sz="1400" b="1" dirty="0" smtClean="0">
                <a:solidFill>
                  <a:srgbClr val="FF0000"/>
                </a:solidFill>
              </a:rPr>
              <a:t>–</a:t>
            </a:r>
            <a:r>
              <a:rPr lang="zh-TW" altLang="en-US" sz="1400" b="1" dirty="0" smtClean="0">
                <a:solidFill>
                  <a:srgbClr val="FF0000"/>
                </a:solidFill>
              </a:rPr>
              <a:t>已繳</a:t>
            </a:r>
            <a:r>
              <a:rPr lang="en-US" altLang="zh-TW" sz="1400" b="1" dirty="0">
                <a:solidFill>
                  <a:srgbClr val="FF0000"/>
                </a:solidFill>
              </a:rPr>
              <a:t>875 (</a:t>
            </a:r>
            <a:r>
              <a:rPr lang="en-US" altLang="zh-TW" sz="1400" b="1" dirty="0" smtClean="0">
                <a:solidFill>
                  <a:srgbClr val="FF0000"/>
                </a:solidFill>
              </a:rPr>
              <a:t>2,100/12*5)=1,015</a:t>
            </a:r>
          </a:p>
          <a:p>
            <a:r>
              <a:rPr lang="zh-TW" altLang="en-US" sz="1400" b="1" dirty="0">
                <a:solidFill>
                  <a:srgbClr val="FF0000"/>
                </a:solidFill>
              </a:rPr>
              <a:t>共同費率扣除已付款之</a:t>
            </a:r>
            <a:r>
              <a:rPr lang="zh-TW" altLang="en-US" sz="1400" b="1" dirty="0" smtClean="0">
                <a:solidFill>
                  <a:srgbClr val="FF0000"/>
                </a:solidFill>
              </a:rPr>
              <a:t>餘額</a:t>
            </a:r>
            <a:endParaRPr lang="en-US" altLang="zh-TW" sz="1400" b="1" dirty="0" smtClean="0">
              <a:solidFill>
                <a:srgbClr val="FF0000"/>
              </a:solidFill>
            </a:endParaRPr>
          </a:p>
        </p:txBody>
      </p:sp>
      <p:cxnSp>
        <p:nvCxnSpPr>
          <p:cNvPr id="26" name="直線接點 25"/>
          <p:cNvCxnSpPr/>
          <p:nvPr/>
        </p:nvCxnSpPr>
        <p:spPr>
          <a:xfrm flipH="1">
            <a:off x="4654765" y="1969304"/>
            <a:ext cx="7484" cy="4527591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向右箭號 26"/>
          <p:cNvSpPr/>
          <p:nvPr/>
        </p:nvSpPr>
        <p:spPr>
          <a:xfrm>
            <a:off x="5148064" y="1940840"/>
            <a:ext cx="2797414" cy="87734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chemeClr val="tx1"/>
                </a:solidFill>
              </a:rPr>
              <a:t>共 同 費 率 開 始</a:t>
            </a:r>
            <a:endParaRPr lang="zh-TW" altLang="en-US" sz="1400" b="1" dirty="0">
              <a:solidFill>
                <a:schemeClr val="tx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96847" y="2918611"/>
            <a:ext cx="1620511" cy="618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chemeClr val="tx1"/>
                </a:solidFill>
                <a:latin typeface="新細明體"/>
                <a:ea typeface="新細明體"/>
              </a:rPr>
              <a:t>② </a:t>
            </a:r>
            <a:r>
              <a:rPr lang="zh-TW" altLang="en-US" sz="1400" b="1" dirty="0" smtClean="0">
                <a:solidFill>
                  <a:schemeClr val="tx1"/>
                </a:solidFill>
              </a:rPr>
              <a:t>共同費率 </a:t>
            </a:r>
            <a:r>
              <a:rPr lang="en-US" altLang="zh-TW" sz="1400" b="1" dirty="0" smtClean="0">
                <a:solidFill>
                  <a:schemeClr val="tx1"/>
                </a:solidFill>
              </a:rPr>
              <a:t>4,725</a:t>
            </a:r>
          </a:p>
        </p:txBody>
      </p:sp>
      <p:sp>
        <p:nvSpPr>
          <p:cNvPr id="29" name="矩形 28"/>
          <p:cNvSpPr/>
          <p:nvPr/>
        </p:nvSpPr>
        <p:spPr>
          <a:xfrm>
            <a:off x="179512" y="764703"/>
            <a:ext cx="8856984" cy="57606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矩形 29"/>
          <p:cNvSpPr/>
          <p:nvPr/>
        </p:nvSpPr>
        <p:spPr>
          <a:xfrm>
            <a:off x="7377829" y="6147281"/>
            <a:ext cx="1472998" cy="37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000" dirty="0" smtClean="0">
                <a:solidFill>
                  <a:schemeClr val="tx1"/>
                </a:solidFill>
              </a:rPr>
              <a:t>以上金額均含稅</a:t>
            </a:r>
            <a:endParaRPr lang="zh-TW" altLang="en-US" sz="1000" dirty="0">
              <a:solidFill>
                <a:schemeClr val="tx1"/>
              </a:solidFill>
            </a:endParaRPr>
          </a:p>
        </p:txBody>
      </p:sp>
      <p:sp>
        <p:nvSpPr>
          <p:cNvPr id="32" name="等腰三角形 31"/>
          <p:cNvSpPr/>
          <p:nvPr/>
        </p:nvSpPr>
        <p:spPr>
          <a:xfrm>
            <a:off x="4578612" y="1711092"/>
            <a:ext cx="145196" cy="18700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400"/>
          </a:p>
        </p:txBody>
      </p:sp>
      <p:sp>
        <p:nvSpPr>
          <p:cNvPr id="18" name="矩形 17"/>
          <p:cNvSpPr/>
          <p:nvPr/>
        </p:nvSpPr>
        <p:spPr>
          <a:xfrm>
            <a:off x="2604787" y="3111664"/>
            <a:ext cx="2034545" cy="37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TW" sz="1400" b="1" dirty="0" smtClean="0">
                <a:solidFill>
                  <a:srgbClr val="FF0000"/>
                </a:solidFill>
                <a:latin typeface="新細明體"/>
                <a:ea typeface="新細明體"/>
              </a:rPr>
              <a:t>①</a:t>
            </a:r>
            <a:r>
              <a:rPr lang="zh-TW" altLang="en-US" sz="1400" b="1" dirty="0" smtClean="0">
                <a:solidFill>
                  <a:srgbClr val="FF0000"/>
                </a:solidFill>
                <a:latin typeface="新細明體"/>
                <a:ea typeface="新細明體"/>
              </a:rPr>
              <a:t> </a:t>
            </a:r>
            <a:r>
              <a:rPr lang="en-US" altLang="zh-TW" sz="1400" b="1" dirty="0" smtClean="0">
                <a:solidFill>
                  <a:srgbClr val="FF0000"/>
                </a:solidFill>
              </a:rPr>
              <a:t>5,250/12*4=1,750</a:t>
            </a:r>
          </a:p>
          <a:p>
            <a:pPr algn="r"/>
            <a:r>
              <a:rPr lang="zh-TW" altLang="zh-TW" sz="1400" b="1" dirty="0" smtClean="0">
                <a:solidFill>
                  <a:srgbClr val="FF0000"/>
                </a:solidFill>
              </a:rPr>
              <a:t>個別</a:t>
            </a:r>
            <a:r>
              <a:rPr lang="zh-TW" altLang="zh-TW" sz="1400" b="1" dirty="0">
                <a:solidFill>
                  <a:srgbClr val="FF0000"/>
                </a:solidFill>
              </a:rPr>
              <a:t>費率追溯</a:t>
            </a:r>
            <a:r>
              <a:rPr lang="en-US" altLang="zh-TW" sz="1400" b="1" dirty="0">
                <a:solidFill>
                  <a:srgbClr val="FF0000"/>
                </a:solidFill>
              </a:rPr>
              <a:t>4</a:t>
            </a:r>
            <a:r>
              <a:rPr lang="zh-TW" altLang="zh-TW" sz="1400" b="1" dirty="0">
                <a:solidFill>
                  <a:srgbClr val="FF0000"/>
                </a:solidFill>
              </a:rPr>
              <a:t>個月</a:t>
            </a:r>
            <a:endParaRPr lang="zh-TW" altLang="en-US" sz="1400" b="1" dirty="0">
              <a:solidFill>
                <a:srgbClr val="FF0000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481834" y="0"/>
            <a:ext cx="7992888" cy="764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圖示</a:t>
            </a:r>
            <a:endParaRPr lang="zh-TW" altLang="en-US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cxnSp>
        <p:nvCxnSpPr>
          <p:cNvPr id="31" name="直線單箭頭接點 30"/>
          <p:cNvCxnSpPr/>
          <p:nvPr/>
        </p:nvCxnSpPr>
        <p:spPr>
          <a:xfrm>
            <a:off x="4723808" y="2939431"/>
            <a:ext cx="3912090" cy="0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/>
          <p:cNvCxnSpPr/>
          <p:nvPr/>
        </p:nvCxnSpPr>
        <p:spPr>
          <a:xfrm>
            <a:off x="4723952" y="3998260"/>
            <a:ext cx="3911946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5647833" y="3937967"/>
            <a:ext cx="1620511" cy="618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b="1" dirty="0" smtClean="0">
                <a:solidFill>
                  <a:schemeClr val="tx1"/>
                </a:solidFill>
              </a:rPr>
              <a:t>共同費率 </a:t>
            </a:r>
            <a:r>
              <a:rPr lang="en-US" altLang="zh-TW" sz="1400" b="1" dirty="0" smtClean="0">
                <a:solidFill>
                  <a:schemeClr val="tx1"/>
                </a:solidFill>
              </a:rPr>
              <a:t>2,835</a:t>
            </a:r>
          </a:p>
        </p:txBody>
      </p:sp>
      <p:cxnSp>
        <p:nvCxnSpPr>
          <p:cNvPr id="38" name="直線單箭頭接點 37"/>
          <p:cNvCxnSpPr/>
          <p:nvPr/>
        </p:nvCxnSpPr>
        <p:spPr>
          <a:xfrm>
            <a:off x="6140152" y="5111139"/>
            <a:ext cx="2507624" cy="0"/>
          </a:xfrm>
          <a:prstGeom prst="straightConnector1">
            <a:avLst/>
          </a:prstGeom>
          <a:ln w="254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>
            <a:off x="1263775" y="5111139"/>
            <a:ext cx="3387435" cy="0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/>
          <p:cNvCxnSpPr/>
          <p:nvPr/>
        </p:nvCxnSpPr>
        <p:spPr>
          <a:xfrm flipV="1">
            <a:off x="4727878" y="5111139"/>
            <a:ext cx="1389937" cy="678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投影片編號版面配置區 53"/>
          <p:cNvSpPr>
            <a:spLocks noGrp="1"/>
          </p:cNvSpPr>
          <p:nvPr>
            <p:ph type="sldNum" sz="quarter" idx="12"/>
          </p:nvPr>
        </p:nvSpPr>
        <p:spPr>
          <a:xfrm>
            <a:off x="7191469" y="6523448"/>
            <a:ext cx="1905000" cy="457200"/>
          </a:xfrm>
        </p:spPr>
        <p:txBody>
          <a:bodyPr/>
          <a:lstStyle/>
          <a:p>
            <a:fld id="{FBE8537E-CDD2-4961-B049-34514BC42210}" type="slidenum">
              <a:rPr lang="zh-TW" altLang="en-US" smtClean="0"/>
              <a:t>10</a:t>
            </a:fld>
            <a:endParaRPr lang="zh-TW" altLang="en-US" dirty="0"/>
          </a:p>
        </p:txBody>
      </p:sp>
      <p:sp>
        <p:nvSpPr>
          <p:cNvPr id="2" name="矩形 1"/>
          <p:cNvSpPr/>
          <p:nvPr/>
        </p:nvSpPr>
        <p:spPr>
          <a:xfrm>
            <a:off x="2843808" y="3053385"/>
            <a:ext cx="1795524" cy="4839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矩形 38"/>
          <p:cNvSpPr/>
          <p:nvPr/>
        </p:nvSpPr>
        <p:spPr>
          <a:xfrm>
            <a:off x="5539188" y="3053385"/>
            <a:ext cx="1795524" cy="4839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矩形 39"/>
          <p:cNvSpPr/>
          <p:nvPr/>
        </p:nvSpPr>
        <p:spPr>
          <a:xfrm>
            <a:off x="5542440" y="4082496"/>
            <a:ext cx="1795524" cy="4839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" name="矩形 40"/>
          <p:cNvSpPr/>
          <p:nvPr/>
        </p:nvSpPr>
        <p:spPr>
          <a:xfrm>
            <a:off x="4797078" y="5185621"/>
            <a:ext cx="2799258" cy="4839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七角星形 18"/>
          <p:cNvSpPr/>
          <p:nvPr/>
        </p:nvSpPr>
        <p:spPr>
          <a:xfrm>
            <a:off x="1835709" y="868908"/>
            <a:ext cx="5839895" cy="5620155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應繳總額</a:t>
            </a:r>
            <a:r>
              <a:rPr lang="en-US" altLang="zh-TW" sz="4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10,325</a:t>
            </a:r>
            <a:r>
              <a:rPr lang="zh-TW" altLang="en-US" sz="4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endParaRPr lang="zh-TW" altLang="en-US" sz="4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0433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47664" y="1844824"/>
            <a:ext cx="5760640" cy="2736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報告結束</a:t>
            </a:r>
            <a:endParaRPr lang="en-US" altLang="zh-TW" sz="4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4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謝謝各位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8" y="4293096"/>
            <a:ext cx="2829905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537E-CDD2-4961-B049-34514BC42210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938106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91680" y="988162"/>
            <a:ext cx="5112568" cy="4708981"/>
          </a:xfrm>
        </p:spPr>
        <p:txBody>
          <a:bodyPr wrap="square">
            <a:spAutoFit/>
          </a:bodyPr>
          <a:lstStyle/>
          <a:p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簡報大綱</a:t>
            </a:r>
            <a:endParaRPr lang="en-US" altLang="zh-TW" sz="36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4000" indent="-57150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共同費率申請程序</a:t>
            </a:r>
            <a:endParaRPr lang="en-US" altLang="zh-TW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4000" indent="-5715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申請表</a:t>
            </a:r>
            <a:endParaRPr lang="en-US" altLang="zh-TW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4000" indent="-5715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授權</a:t>
            </a:r>
            <a:r>
              <a:rPr lang="zh-TW" altLang="en-US" sz="3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資訊</a:t>
            </a:r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</a:t>
            </a:r>
            <a:endParaRPr lang="en-US" altLang="zh-TW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4000" indent="-5715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共同</a:t>
            </a:r>
            <a:r>
              <a:rPr lang="zh-TW" altLang="en-US" sz="3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使用報酬</a:t>
            </a:r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率</a:t>
            </a:r>
            <a:endParaRPr lang="en-US" altLang="zh-TW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4000" indent="-5715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如何計算費用</a:t>
            </a:r>
            <a:endParaRPr lang="en-US" altLang="zh-TW" sz="36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537E-CDD2-4961-B049-34514BC42210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313962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03376"/>
            <a:ext cx="8228656" cy="324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12159"/>
            <a:ext cx="8588696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539552" y="188640"/>
            <a:ext cx="7992888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共同費率申請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程序</a:t>
            </a:r>
            <a:endParaRPr lang="zh-TW" altLang="en-US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537E-CDD2-4961-B049-34514BC42210}" type="slidenum">
              <a:rPr lang="zh-TW" altLang="en-US" smtClean="0"/>
              <a:t>3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6585148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76671"/>
            <a:ext cx="8136904" cy="638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7030181" y="6596006"/>
            <a:ext cx="1905000" cy="457200"/>
          </a:xfrm>
        </p:spPr>
        <p:txBody>
          <a:bodyPr/>
          <a:lstStyle/>
          <a:p>
            <a:fld id="{FBE8537E-CDD2-4961-B049-34514BC42210}" type="slidenum">
              <a:rPr lang="zh-TW" altLang="en-US" smtClean="0"/>
              <a:t>4</a:t>
            </a:fld>
            <a:endParaRPr lang="zh-TW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39552" y="-142966"/>
            <a:ext cx="7992888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申請表</a:t>
            </a:r>
            <a:endParaRPr lang="zh-TW" altLang="en-US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1962185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48" y="908720"/>
            <a:ext cx="7956107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7020272" y="6525344"/>
            <a:ext cx="1905000" cy="457200"/>
          </a:xfrm>
        </p:spPr>
        <p:txBody>
          <a:bodyPr/>
          <a:lstStyle/>
          <a:p>
            <a:fld id="{FBE8537E-CDD2-4961-B049-34514BC42210}" type="slidenum">
              <a:rPr lang="zh-TW" altLang="en-US" smtClean="0"/>
              <a:t>5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4209478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565862"/>
              </p:ext>
            </p:extLst>
          </p:nvPr>
        </p:nvGraphicFramePr>
        <p:xfrm>
          <a:off x="827584" y="1556791"/>
          <a:ext cx="7848871" cy="3096344"/>
        </p:xfrm>
        <a:graphic>
          <a:graphicData uri="http://schemas.openxmlformats.org/drawingml/2006/table">
            <a:tbl>
              <a:tblPr/>
              <a:tblGrid>
                <a:gridCol w="936104"/>
                <a:gridCol w="1437049"/>
                <a:gridCol w="1993038"/>
                <a:gridCol w="1680361"/>
                <a:gridCol w="762520"/>
                <a:gridCol w="1039799"/>
              </a:tblGrid>
              <a:tr h="60017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授權資訊表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2400" b="1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2400" b="1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2400" b="1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733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協會</a:t>
                      </a:r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店名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地址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授權期間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台數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付款金額 </a:t>
                      </a:r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含稅</a:t>
                      </a:r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MÜST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MCAT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TMCS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539552" y="188640"/>
            <a:ext cx="7992888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授權資訊表</a:t>
            </a:r>
            <a:endParaRPr lang="zh-TW" altLang="en-US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537E-CDD2-4961-B049-34514BC42210}" type="slidenum">
              <a:rPr lang="zh-TW" altLang="en-US" smtClean="0"/>
              <a:t>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0513597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矩形 68"/>
          <p:cNvSpPr/>
          <p:nvPr/>
        </p:nvSpPr>
        <p:spPr>
          <a:xfrm>
            <a:off x="481834" y="332656"/>
            <a:ext cx="7992888" cy="764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共同使用報酬率</a:t>
            </a:r>
            <a:endParaRPr lang="zh-TW" altLang="en-US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12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39"/>
            <a:ext cx="7128793" cy="3375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537E-CDD2-4961-B049-34514BC42210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447993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如何計算費用</a:t>
            </a: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827584" y="1268760"/>
            <a:ext cx="8011616" cy="403244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新細明體" pitchFamily="18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新細明體" pitchFamily="18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新細明體" pitchFamily="18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新細明體" pitchFamily="18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新細明體" pitchFamily="18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新細明體" pitchFamily="18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新細明體" pitchFamily="18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新細明體" pitchFamily="18" charset="-120"/>
              </a:defRPr>
            </a:lvl9pPr>
          </a:lstStyle>
          <a:p>
            <a:pPr algn="l"/>
            <a:r>
              <a:rPr lang="en-US" altLang="zh-TW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補齊</a:t>
            </a:r>
            <a:r>
              <a:rPr lang="en-US" altLang="zh-TW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家協會授權期間費用</a:t>
            </a:r>
            <a:endParaRPr lang="en-US" altLang="zh-TW" sz="2800" b="1" kern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indent="427038" algn="l"/>
            <a:endParaRPr lang="en-US" altLang="zh-TW" sz="2800" b="1" kern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712788" indent="-285750" algn="l" eaLnBrk="0" hangingPunct="0">
              <a:buFont typeface="Wingdings" panose="05000000000000000000" pitchFamily="2" charset="2"/>
              <a:buChar char="Ø"/>
            </a:pP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新業者：自</a:t>
            </a:r>
            <a:r>
              <a:rPr lang="zh-TW" altLang="en-US" sz="2800" b="1" kern="0" dirty="0" smtClean="0">
                <a:latin typeface="細明體"/>
                <a:ea typeface="細明體"/>
              </a:rPr>
              <a:t>「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營業日</a:t>
            </a:r>
            <a:r>
              <a:rPr lang="zh-TW" altLang="en-US" sz="2800" b="1" kern="0" dirty="0" smtClean="0">
                <a:latin typeface="細明體"/>
                <a:ea typeface="細明體"/>
              </a:rPr>
              <a:t>」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起算</a:t>
            </a:r>
            <a:endParaRPr lang="en-US" altLang="zh-TW" sz="2800" b="1" kern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712788" indent="-285750" algn="l" eaLnBrk="0" hangingPunct="0">
              <a:buFont typeface="Wingdings" panose="05000000000000000000" pitchFamily="2" charset="2"/>
              <a:buChar char="Ø"/>
            </a:pP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曾經授權未續約：自</a:t>
            </a:r>
            <a:r>
              <a:rPr lang="zh-TW" altLang="en-US" sz="2800" b="1" kern="0" dirty="0" smtClean="0">
                <a:latin typeface="細明體"/>
                <a:ea typeface="細明體"/>
              </a:rPr>
              <a:t>「</a:t>
            </a:r>
            <a:r>
              <a:rPr lang="zh-TW" altLang="en-US" sz="2800" b="1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應續約日</a:t>
            </a:r>
            <a:r>
              <a:rPr lang="zh-TW" altLang="en-US" sz="2800" b="1" kern="0" dirty="0" smtClean="0">
                <a:latin typeface="細明體"/>
                <a:ea typeface="細明體"/>
              </a:rPr>
              <a:t>」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起算</a:t>
            </a:r>
            <a:endParaRPr lang="en-US" altLang="zh-TW" sz="2800" b="1" kern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712788" indent="-285750" algn="l" eaLnBrk="0" hangingPunct="0">
              <a:buFont typeface="Wingdings" panose="05000000000000000000" pitchFamily="2" charset="2"/>
              <a:buChar char="Ø"/>
            </a:pP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請求</a:t>
            </a:r>
            <a:r>
              <a:rPr lang="zh-TW" altLang="en-US" sz="2800" b="1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共同費率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者：自</a:t>
            </a:r>
            <a:r>
              <a:rPr lang="zh-TW" altLang="en-US" sz="2800" b="1" kern="0" dirty="0" smtClean="0">
                <a:latin typeface="細明體"/>
                <a:ea typeface="細明體"/>
              </a:rPr>
              <a:t>「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請求共同費率日</a:t>
            </a:r>
            <a:r>
              <a:rPr lang="zh-TW" altLang="en-US" sz="2800" b="1" kern="0" dirty="0" smtClean="0">
                <a:latin typeface="細明體"/>
                <a:ea typeface="細明體"/>
              </a:rPr>
              <a:t>」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起算</a:t>
            </a:r>
            <a:endParaRPr lang="en-US" altLang="zh-TW" sz="2800" b="1" kern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endParaRPr lang="en-US" altLang="zh-TW" sz="2800" b="1" kern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共同費率</a:t>
            </a:r>
            <a:r>
              <a:rPr lang="zh-TW" altLang="en-US" sz="2800" b="1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期間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費用</a:t>
            </a:r>
            <a:endParaRPr lang="en-US" altLang="zh-TW" sz="2800" b="1" kern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endParaRPr lang="en-US" altLang="zh-TW" sz="2800" b="1" kern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indent="392113" algn="l"/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年度共同費率金額</a:t>
            </a:r>
            <a:r>
              <a:rPr lang="en-US" altLang="zh-TW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9,450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en-US" altLang="zh-TW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含稅</a:t>
            </a:r>
            <a:r>
              <a:rPr lang="en-US" altLang="zh-TW" sz="2800" b="1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indent="392113" algn="l"/>
            <a:endParaRPr lang="en-US" altLang="zh-TW" sz="2800" b="1" kern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向右箭號 4"/>
          <p:cNvSpPr/>
          <p:nvPr/>
        </p:nvSpPr>
        <p:spPr>
          <a:xfrm>
            <a:off x="3057342" y="5781044"/>
            <a:ext cx="576064" cy="3960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537E-CDD2-4961-B049-34514BC42210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827584" y="5639132"/>
            <a:ext cx="2088232" cy="7200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3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+</a:t>
            </a:r>
            <a:r>
              <a:rPr lang="zh-TW" altLang="en-US" sz="3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endParaRPr lang="zh-TW" altLang="en-US" sz="36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9276" y="5619004"/>
            <a:ext cx="2438908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應繳總額</a:t>
            </a:r>
          </a:p>
        </p:txBody>
      </p:sp>
    </p:spTree>
    <p:extLst>
      <p:ext uri="{BB962C8B-B14F-4D97-AF65-F5344CB8AC3E}">
        <p14:creationId xmlns:p14="http://schemas.microsoft.com/office/powerpoint/2010/main" val="202958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267229"/>
              </p:ext>
            </p:extLst>
          </p:nvPr>
        </p:nvGraphicFramePr>
        <p:xfrm>
          <a:off x="1259632" y="908720"/>
          <a:ext cx="7704856" cy="1573128"/>
        </p:xfrm>
        <a:graphic>
          <a:graphicData uri="http://schemas.openxmlformats.org/drawingml/2006/table">
            <a:tbl>
              <a:tblPr firstRow="1" firstCol="1" bandRow="1"/>
              <a:tblGrid>
                <a:gridCol w="992150"/>
                <a:gridCol w="915831"/>
                <a:gridCol w="1764427"/>
                <a:gridCol w="2280490"/>
                <a:gridCol w="457915"/>
                <a:gridCol w="1294043"/>
              </a:tblGrid>
              <a:tr h="422031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　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店名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地址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授權期間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台數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付款金額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 /</a:t>
                      </a:r>
                      <a:r>
                        <a:rPr lang="zh-TW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台</a:t>
                      </a:r>
                      <a:endParaRPr lang="en-US" altLang="zh-TW" sz="1600" kern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標楷體"/>
                        <a:cs typeface="新細明體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</a:t>
                      </a: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含稅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)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36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中華</a:t>
                      </a:r>
                      <a:r>
                        <a:rPr lang="en-US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 </a:t>
                      </a: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(MÜST)  </a:t>
                      </a:r>
                      <a:endParaRPr lang="zh-TW" sz="14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Times New Roman"/>
                        </a:rPr>
                        <a:t>OO</a:t>
                      </a:r>
                      <a:r>
                        <a:rPr lang="zh-TW" sz="14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小吃店</a:t>
                      </a:r>
                      <a:endParaRPr lang="zh-TW" sz="14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kern="0" dirty="0" smtClean="0">
                          <a:solidFill>
                            <a:srgbClr val="000000"/>
                          </a:solidFill>
                          <a:effectLst/>
                          <a:latin typeface="Arial Unicode MS"/>
                          <a:ea typeface="Arial Unicode MS"/>
                          <a:cs typeface="Arial Unicode MS"/>
                        </a:rPr>
                        <a:t>O</a:t>
                      </a:r>
                      <a:r>
                        <a:rPr lang="zh-TW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市</a:t>
                      </a:r>
                      <a:r>
                        <a:rPr lang="en-US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Times New Roman"/>
                        </a:rPr>
                        <a:t>O</a:t>
                      </a:r>
                      <a:r>
                        <a:rPr lang="zh-TW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區</a:t>
                      </a:r>
                      <a:r>
                        <a:rPr lang="en-US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Times New Roman"/>
                        </a:rPr>
                        <a:t>O</a:t>
                      </a:r>
                      <a:r>
                        <a:rPr lang="zh-TW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路</a:t>
                      </a:r>
                      <a:r>
                        <a:rPr lang="en-US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Times New Roman"/>
                        </a:rPr>
                        <a:t>O</a:t>
                      </a:r>
                      <a:r>
                        <a:rPr lang="zh-TW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號</a:t>
                      </a:r>
                      <a:r>
                        <a:rPr lang="en-US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Times New Roman"/>
                        </a:rPr>
                        <a:t>O</a:t>
                      </a:r>
                      <a:r>
                        <a:rPr lang="zh-TW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樓</a:t>
                      </a:r>
                      <a:endParaRPr lang="zh-TW" sz="14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2013/12/01~2014/11/30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1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5,250 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027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聯總</a:t>
                      </a: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(MCAT)</a:t>
                      </a:r>
                      <a:endParaRPr lang="zh-TW" sz="14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2014/04/01-2015/03/31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1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3,150 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053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台</a:t>
                      </a:r>
                      <a:r>
                        <a:rPr lang="zh-TW" sz="14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協</a:t>
                      </a: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(TMCS)</a:t>
                      </a:r>
                      <a:endParaRPr lang="zh-TW" sz="14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2014/09/01~2015/08/31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1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2,100 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785958"/>
              </p:ext>
            </p:extLst>
          </p:nvPr>
        </p:nvGraphicFramePr>
        <p:xfrm>
          <a:off x="395536" y="2780928"/>
          <a:ext cx="7200800" cy="3672410"/>
        </p:xfrm>
        <a:graphic>
          <a:graphicData uri="http://schemas.openxmlformats.org/drawingml/2006/table">
            <a:tbl>
              <a:tblPr firstRow="1" firstCol="1" bandRow="1"/>
              <a:tblGrid>
                <a:gridCol w="1094033"/>
                <a:gridCol w="6106767"/>
              </a:tblGrid>
              <a:tr h="73448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共同費率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授權期間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414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2015/04/01~2016/03/31(1</a:t>
                      </a:r>
                      <a:r>
                        <a:rPr lang="zh-TW" sz="16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台</a:t>
                      </a:r>
                      <a:r>
                        <a:rPr lang="en-US" sz="16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)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482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中華</a:t>
                      </a:r>
                      <a:r>
                        <a:rPr lang="en-US" altLang="zh-TW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</a:t>
                      </a: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MÜST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)  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追溯期間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</a:t>
                      </a: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2014/12/01~2015/03/31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)</a:t>
                      </a: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：</a:t>
                      </a: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5,250/12</a:t>
                      </a:r>
                      <a:r>
                        <a:rPr lang="zh-TW" alt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月</a:t>
                      </a: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*4</a:t>
                      </a:r>
                      <a:r>
                        <a:rPr lang="zh-TW" alt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月</a:t>
                      </a: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*1</a:t>
                      </a: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台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=1,750 </a:t>
                      </a:r>
                      <a:b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</a:b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共同費率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(2015/04/01~2016/03/31)</a:t>
                      </a: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：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4,725*1</a:t>
                      </a: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台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=4,725       </a:t>
                      </a:r>
                      <a:b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</a:b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總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  </a:t>
                      </a:r>
                      <a:r>
                        <a:rPr lang="zh-TW" alt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        </a:t>
                      </a:r>
                      <a:r>
                        <a:rPr lang="zh-TW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計</a:t>
                      </a: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：</a:t>
                      </a:r>
                      <a:r>
                        <a:rPr lang="en-US" sz="16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1,750+4,725=6,475</a:t>
                      </a:r>
                      <a:endParaRPr lang="zh-TW" sz="1600" b="1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48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聯總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(MCAT)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追溯期間：無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/>
                      </a:r>
                      <a:b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</a:b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共同費率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(2015/04/01~2016/03/31)</a:t>
                      </a: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：</a:t>
                      </a: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2,835</a:t>
                      </a: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Times New Roman"/>
                        </a:rPr>
                        <a:t>總          計：</a:t>
                      </a:r>
                      <a:r>
                        <a:rPr lang="en-US" altLang="zh-TW" sz="1600" b="1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Times New Roman"/>
                        </a:rPr>
                        <a:t>2,835</a:t>
                      </a:r>
                      <a:endParaRPr lang="zh-TW" sz="1600" b="1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48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台協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(TMCS)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追溯期間：無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/>
                      </a:r>
                      <a:b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</a:b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共同費率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(2015/09/01~2016/03/31)</a:t>
                      </a: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：</a:t>
                      </a: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1,890-</a:t>
                      </a:r>
                      <a:r>
                        <a:rPr lang="zh-TW" alt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已繳</a:t>
                      </a: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875=1,015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/>
                      </a:r>
                      <a:b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</a:b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總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  </a:t>
                      </a:r>
                      <a:r>
                        <a:rPr lang="zh-TW" altLang="en-US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       </a:t>
                      </a:r>
                      <a:r>
                        <a:rPr lang="zh-TW" sz="1600" kern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計</a:t>
                      </a:r>
                      <a:r>
                        <a:rPr lang="zh-TW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：</a:t>
                      </a:r>
                      <a:r>
                        <a:rPr lang="en-US" sz="16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1,015</a:t>
                      </a:r>
                      <a:endParaRPr lang="zh-TW" sz="1600" b="1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482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8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應繳金額</a:t>
                      </a: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標楷體"/>
                          <a:cs typeface="新細明體"/>
                        </a:rPr>
                        <a:t>  </a:t>
                      </a:r>
                      <a:endParaRPr lang="zh-TW" sz="1800" b="1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/>
                          <a:cs typeface="新細明體"/>
                        </a:rPr>
                        <a:t>6,475+2,835+1,015=10,325</a:t>
                      </a:r>
                      <a:endParaRPr lang="zh-TW" sz="1600" b="1" kern="100" dirty="0">
                        <a:effectLst/>
                        <a:latin typeface="Calibri" panose="020F0502020204030204" pitchFamily="34" charset="0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481834" y="0"/>
            <a:ext cx="7992888" cy="764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舉例</a:t>
            </a:r>
            <a:endParaRPr lang="zh-TW" altLang="en-US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537E-CDD2-4961-B049-34514BC42210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672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CC33"/>
      </a:accent1>
      <a:accent2>
        <a:srgbClr val="3333CC"/>
      </a:accent2>
      <a:accent3>
        <a:srgbClr val="FFFFFF"/>
      </a:accent3>
      <a:accent4>
        <a:srgbClr val="000000"/>
      </a:accent4>
      <a:accent5>
        <a:srgbClr val="ADE2AD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</Template>
  <TotalTime>194</TotalTime>
  <Words>326</Words>
  <Application>Microsoft Office PowerPoint</Application>
  <PresentationFormat>如螢幕大小 (4:3)</PresentationFormat>
  <Paragraphs>120</Paragraphs>
  <Slides>11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MUST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如何計算費用</vt:lpstr>
      <vt:lpstr>PowerPoint 簡報</vt:lpstr>
      <vt:lpstr>PowerPoint 簡報</vt:lpstr>
      <vt:lpstr>PowerPoint 簡報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Kate Fan</dc:creator>
  <cp:lastModifiedBy>Kate Fan</cp:lastModifiedBy>
  <cp:revision>43</cp:revision>
  <cp:lastPrinted>2015-04-08T07:42:08Z</cp:lastPrinted>
  <dcterms:created xsi:type="dcterms:W3CDTF">2015-04-07T12:29:16Z</dcterms:created>
  <dcterms:modified xsi:type="dcterms:W3CDTF">2015-04-08T10:23:15Z</dcterms:modified>
</cp:coreProperties>
</file>