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86" r:id="rId2"/>
    <p:sldId id="307" r:id="rId3"/>
    <p:sldId id="404" r:id="rId4"/>
    <p:sldId id="305" r:id="rId5"/>
  </p:sldIdLst>
  <p:sldSz cx="9144000" cy="6858000" type="screen4x3"/>
  <p:notesSz cx="6807200" cy="99393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B5DE7"/>
    <a:srgbClr val="FFFF99"/>
    <a:srgbClr val="B2B2B2"/>
    <a:srgbClr val="000000"/>
    <a:srgbClr val="5B84E9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64" autoAdjust="0"/>
    <p:restoredTop sz="94660" autoAdjust="0"/>
  </p:normalViewPr>
  <p:slideViewPr>
    <p:cSldViewPr>
      <p:cViewPr varScale="1">
        <p:scale>
          <a:sx n="85" d="100"/>
          <a:sy n="85" d="100"/>
        </p:scale>
        <p:origin x="-151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5687" tIns="47843" rIns="95687" bIns="47843" rtlCol="0"/>
          <a:lstStyle>
            <a:lvl1pPr algn="l">
              <a:defRPr sz="13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5687" tIns="47843" rIns="95687" bIns="47843" rtlCol="0"/>
          <a:lstStyle>
            <a:lvl1pPr algn="r">
              <a:defRPr sz="1300"/>
            </a:lvl1pPr>
          </a:lstStyle>
          <a:p>
            <a:fld id="{6226AB52-F28F-46B8-B128-A232934B00B1}" type="datetimeFigureOut">
              <a:rPr lang="zh-TW" altLang="en-US" smtClean="0"/>
              <a:pPr/>
              <a:t>2015/6/10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687" tIns="47843" rIns="95687" bIns="47843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0720" y="4721187"/>
            <a:ext cx="5445760" cy="4472702"/>
          </a:xfrm>
          <a:prstGeom prst="rect">
            <a:avLst/>
          </a:prstGeom>
        </p:spPr>
        <p:txBody>
          <a:bodyPr vert="horz" lIns="95687" tIns="47843" rIns="95687" bIns="47843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5687" tIns="47843" rIns="95687" bIns="47843" rtlCol="0" anchor="b"/>
          <a:lstStyle>
            <a:lvl1pPr algn="l">
              <a:defRPr sz="13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5687" tIns="47843" rIns="95687" bIns="47843" rtlCol="0" anchor="b"/>
          <a:lstStyle>
            <a:lvl1pPr algn="r">
              <a:defRPr sz="1300"/>
            </a:lvl1pPr>
          </a:lstStyle>
          <a:p>
            <a:fld id="{50263099-56FF-4AAD-92F4-7A1C23CBC08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218575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4" name="Rectangle 32"/>
          <p:cNvSpPr>
            <a:spLocks noChangeArrowheads="1"/>
          </p:cNvSpPr>
          <p:nvPr/>
        </p:nvSpPr>
        <p:spPr bwMode="gray">
          <a:xfrm>
            <a:off x="5105400" y="-4763"/>
            <a:ext cx="4048125" cy="3008313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3103" name="Rectangle 31"/>
          <p:cNvSpPr>
            <a:spLocks noChangeArrowheads="1"/>
          </p:cNvSpPr>
          <p:nvPr/>
        </p:nvSpPr>
        <p:spPr bwMode="gray">
          <a:xfrm>
            <a:off x="0" y="3352800"/>
            <a:ext cx="5113338" cy="35052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3098" name="Rectangle 26"/>
          <p:cNvSpPr>
            <a:spLocks noChangeArrowheads="1"/>
          </p:cNvSpPr>
          <p:nvPr/>
        </p:nvSpPr>
        <p:spPr bwMode="gray">
          <a:xfrm>
            <a:off x="5029200" y="-1588"/>
            <a:ext cx="4124325" cy="3008313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3097" name="Rectangle 25"/>
          <p:cNvSpPr>
            <a:spLocks noChangeArrowheads="1"/>
          </p:cNvSpPr>
          <p:nvPr/>
        </p:nvSpPr>
        <p:spPr bwMode="gray">
          <a:xfrm>
            <a:off x="0" y="3352800"/>
            <a:ext cx="5113338" cy="3505200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3092" name="Rectangle 20"/>
          <p:cNvSpPr>
            <a:spLocks noChangeArrowheads="1"/>
          </p:cNvSpPr>
          <p:nvPr/>
        </p:nvSpPr>
        <p:spPr bwMode="ltGray">
          <a:xfrm>
            <a:off x="5100638" y="3352800"/>
            <a:ext cx="4043362" cy="3505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ltGray">
          <a:xfrm>
            <a:off x="7577138" y="5986463"/>
            <a:ext cx="13716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TW" sz="2800" b="1">
                <a:solidFill>
                  <a:schemeClr val="bg1"/>
                </a:solidFill>
                <a:latin typeface="Verdana" pitchFamily="34" charset="0"/>
                <a:ea typeface="新細明體" charset="-120"/>
              </a:rPr>
              <a:t>LOGO</a:t>
            </a:r>
          </a:p>
        </p:txBody>
      </p:sp>
      <p:sp>
        <p:nvSpPr>
          <p:cNvPr id="3089" name="Rectangle 17"/>
          <p:cNvSpPr>
            <a:spLocks noChangeArrowheads="1"/>
          </p:cNvSpPr>
          <p:nvPr/>
        </p:nvSpPr>
        <p:spPr bwMode="ltGray">
          <a:xfrm>
            <a:off x="1588" y="0"/>
            <a:ext cx="5103812" cy="335280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black">
          <a:xfrm>
            <a:off x="381000" y="762000"/>
            <a:ext cx="4724400" cy="1981200"/>
          </a:xfrm>
        </p:spPr>
        <p:txBody>
          <a:bodyPr/>
          <a:lstStyle>
            <a:lvl1pPr>
              <a:defRPr sz="4400"/>
            </a:lvl1pPr>
          </a:lstStyle>
          <a:p>
            <a:r>
              <a:rPr lang="zh-TW" altLang="en-US" smtClean="0"/>
              <a:t>按一下以編輯母片標題樣式</a:t>
            </a:r>
            <a:endParaRPr lang="en-US" altLang="zh-TW"/>
          </a:p>
        </p:txBody>
      </p:sp>
      <p:sp>
        <p:nvSpPr>
          <p:cNvPr id="3090" name="Rectangle 18"/>
          <p:cNvSpPr>
            <a:spLocks noChangeArrowheads="1"/>
          </p:cNvSpPr>
          <p:nvPr/>
        </p:nvSpPr>
        <p:spPr bwMode="ltGray">
          <a:xfrm>
            <a:off x="5105400" y="2997200"/>
            <a:ext cx="4038600" cy="3603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gray">
          <a:xfrm>
            <a:off x="4763" y="2992438"/>
            <a:ext cx="5100637" cy="360362"/>
          </a:xfrm>
          <a:prstGeom prst="rect">
            <a:avLst/>
          </a:prstGeom>
          <a:solidFill>
            <a:schemeClr val="tx1">
              <a:alpha val="52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zh-TW" altLang="zh-TW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5181600" y="2971800"/>
            <a:ext cx="39624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zh-TW" altLang="en-US" smtClean="0"/>
              <a:t>按一下以編輯母片副標題樣式</a:t>
            </a:r>
            <a:endParaRPr lang="en-US" altLang="zh-TW"/>
          </a:p>
        </p:txBody>
      </p:sp>
      <p:sp>
        <p:nvSpPr>
          <p:cNvPr id="3099" name="Rectangle 27"/>
          <p:cNvSpPr>
            <a:spLocks noChangeArrowheads="1"/>
          </p:cNvSpPr>
          <p:nvPr/>
        </p:nvSpPr>
        <p:spPr bwMode="gray">
          <a:xfrm>
            <a:off x="0" y="3352800"/>
            <a:ext cx="5100638" cy="3505200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3100" name="Rectangle 28"/>
          <p:cNvSpPr>
            <a:spLocks noChangeArrowheads="1"/>
          </p:cNvSpPr>
          <p:nvPr/>
        </p:nvSpPr>
        <p:spPr bwMode="gray">
          <a:xfrm>
            <a:off x="5099050" y="0"/>
            <a:ext cx="4044950" cy="3008313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6B9BF6-5A3A-46AE-8D18-042F6BC28E52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762750" y="304800"/>
            <a:ext cx="2152650" cy="608647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305550" cy="608647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FB2D19-F3CA-4DC5-A735-22B98D523D8B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標題及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7391400" cy="563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表格版面配置區 2"/>
          <p:cNvSpPr>
            <a:spLocks noGrp="1"/>
          </p:cNvSpPr>
          <p:nvPr>
            <p:ph type="tbl" idx="1"/>
          </p:nvPr>
        </p:nvSpPr>
        <p:spPr>
          <a:xfrm>
            <a:off x="304800" y="1182688"/>
            <a:ext cx="8610600" cy="5208587"/>
          </a:xfrm>
        </p:spPr>
        <p:txBody>
          <a:bodyPr/>
          <a:lstStyle/>
          <a:p>
            <a:r>
              <a:rPr lang="zh-TW" altLang="en-US" smtClean="0"/>
              <a:t>按一下圖示以新增表格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1752600" y="6540500"/>
            <a:ext cx="2133600" cy="228600"/>
          </a:xfrm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4038600" y="6553200"/>
            <a:ext cx="2362200" cy="233363"/>
          </a:xfrm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228600"/>
          </a:xfrm>
        </p:spPr>
        <p:txBody>
          <a:bodyPr/>
          <a:lstStyle>
            <a:lvl1pPr>
              <a:defRPr/>
            </a:lvl1pPr>
          </a:lstStyle>
          <a:p>
            <a:fld id="{B577B1E1-A521-45FD-AA01-D0E43BBDA5A8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0C32C4-417A-418E-A903-3B0D6C1DB58A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1BE8B4-1B26-4FA6-B16E-B8FC9E8787E9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304800" y="1182688"/>
            <a:ext cx="4229100" cy="52085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86300" y="1182688"/>
            <a:ext cx="4229100" cy="52085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B346A0-901B-4FAF-9EDC-500B4FAD863C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71E699-F29D-4C66-8C27-22E2BD86A437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611A29-DAA8-4D9C-A164-457130D71BBB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E56C23-9370-4309-ABAB-E405B642B9E9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96AF28-0962-4F95-AE4E-21189694B73B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631A6D-1201-4310-A400-1E2A54B8F61C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" name="Rectangle 21"/>
          <p:cNvSpPr>
            <a:spLocks noChangeArrowheads="1"/>
          </p:cNvSpPr>
          <p:nvPr/>
        </p:nvSpPr>
        <p:spPr bwMode="gray">
          <a:xfrm>
            <a:off x="9525" y="1588"/>
            <a:ext cx="7329488" cy="1069975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gray">
          <a:xfrm>
            <a:off x="7324725" y="1588"/>
            <a:ext cx="219075" cy="106997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invGray">
          <a:xfrm>
            <a:off x="-3175" y="6453188"/>
            <a:ext cx="9147175" cy="404812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gray">
          <a:xfrm>
            <a:off x="0" y="6453188"/>
            <a:ext cx="1676400" cy="40481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82688"/>
            <a:ext cx="8610600" cy="520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altLang="zh-TW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752600" y="6540500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/>
                </a:solidFill>
                <a:ea typeface="新細明體" charset="-120"/>
              </a:defRPr>
            </a:lvl1pPr>
          </a:lstStyle>
          <a:p>
            <a:endParaRPr lang="en-US" altLang="zh-TW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553200"/>
            <a:ext cx="2362200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bg1"/>
                </a:solidFill>
                <a:ea typeface="新細明體" charset="-120"/>
              </a:defRPr>
            </a:lvl1pPr>
          </a:lstStyle>
          <a:p>
            <a:endParaRPr lang="en-US" altLang="zh-TW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53200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1"/>
                </a:solidFill>
                <a:ea typeface="新細明體" charset="-120"/>
              </a:defRPr>
            </a:lvl1pPr>
          </a:lstStyle>
          <a:p>
            <a:fld id="{EEB7DDBD-AA0F-40FE-B4DE-CDA0C05CE701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304800" y="304800"/>
            <a:ext cx="73914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  <a:endParaRPr lang="en-US" altLang="zh-TW" smtClean="0"/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white">
          <a:xfrm>
            <a:off x="228600" y="6477000"/>
            <a:ext cx="137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altLang="zh-TW" b="1">
                <a:solidFill>
                  <a:schemeClr val="bg1"/>
                </a:solidFill>
                <a:ea typeface="新細明體" charset="-120"/>
              </a:rPr>
              <a:t>LOGO</a:t>
            </a:r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gray">
          <a:xfrm>
            <a:off x="7543800" y="0"/>
            <a:ext cx="1600200" cy="1074738"/>
          </a:xfrm>
          <a:prstGeom prst="rect">
            <a:avLst/>
          </a:prstGeom>
          <a:blipFill dpi="0" rotWithShape="1">
            <a:blip r:embed="rId14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gray">
          <a:xfrm>
            <a:off x="7543800" y="0"/>
            <a:ext cx="1600200" cy="1074738"/>
          </a:xfrm>
          <a:prstGeom prst="rect">
            <a:avLst/>
          </a:prstGeom>
          <a:blipFill dpi="0" rotWithShape="1">
            <a:blip r:embed="rId15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1051" name="Rectangle 27"/>
          <p:cNvSpPr>
            <a:spLocks noChangeArrowheads="1"/>
          </p:cNvSpPr>
          <p:nvPr/>
        </p:nvSpPr>
        <p:spPr bwMode="gray">
          <a:xfrm>
            <a:off x="7543800" y="0"/>
            <a:ext cx="1600200" cy="1074738"/>
          </a:xfrm>
          <a:prstGeom prst="rect">
            <a:avLst/>
          </a:prstGeom>
          <a:blipFill dpi="0" rotWithShape="1">
            <a:blip r:embed="rId16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1052" name="Rectangle 28"/>
          <p:cNvSpPr>
            <a:spLocks noChangeArrowheads="1"/>
          </p:cNvSpPr>
          <p:nvPr/>
        </p:nvSpPr>
        <p:spPr bwMode="gray">
          <a:xfrm>
            <a:off x="7543800" y="0"/>
            <a:ext cx="1600200" cy="1074738"/>
          </a:xfrm>
          <a:prstGeom prst="rect">
            <a:avLst/>
          </a:prstGeom>
          <a:blipFill dpi="0" rotWithShape="1">
            <a:blip r:embed="rId17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j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j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j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33380" y="571480"/>
            <a:ext cx="4738686" cy="1738306"/>
          </a:xfrm>
        </p:spPr>
        <p:txBody>
          <a:bodyPr/>
          <a:lstStyle/>
          <a:p>
            <a:pPr fontAlgn="ctr">
              <a:defRPr/>
            </a:pPr>
            <a:r>
              <a:rPr lang="zh-TW" altLang="en-US" sz="3200" dirty="0" smtClean="0">
                <a:latin typeface="+mj-ea"/>
              </a:rPr>
              <a:t>文創產業與兩岸著作權</a:t>
            </a:r>
            <a:endParaRPr lang="zh-TW" altLang="en-US" sz="3200" dirty="0">
              <a:latin typeface="+mj-ea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429024" y="3000372"/>
            <a:ext cx="4071934" cy="381000"/>
          </a:xfrm>
        </p:spPr>
        <p:txBody>
          <a:bodyPr/>
          <a:lstStyle/>
          <a:p>
            <a:r>
              <a:rPr lang="en-US" altLang="zh-TW" dirty="0" smtClean="0">
                <a:latin typeface="+mj-lt"/>
                <a:ea typeface="+mn-ea"/>
              </a:rPr>
              <a:t>DO IT, </a:t>
            </a:r>
            <a:r>
              <a:rPr lang="zh-TW" altLang="en-US" dirty="0" smtClean="0">
                <a:latin typeface="+mj-lt"/>
                <a:ea typeface="+mn-ea"/>
              </a:rPr>
              <a:t>  </a:t>
            </a:r>
            <a:r>
              <a:rPr lang="en-US" altLang="zh-TW" dirty="0" smtClean="0">
                <a:solidFill>
                  <a:srgbClr val="002060"/>
                </a:solidFill>
                <a:latin typeface="+mj-lt"/>
                <a:ea typeface="+mn-ea"/>
              </a:rPr>
              <a:t>TEAM UP</a:t>
            </a:r>
            <a:r>
              <a:rPr lang="zh-TW" altLang="en-US" dirty="0" smtClean="0">
                <a:solidFill>
                  <a:srgbClr val="002060"/>
                </a:solidFill>
                <a:latin typeface="+mj-lt"/>
                <a:ea typeface="+mn-ea"/>
              </a:rPr>
              <a:t> ！</a:t>
            </a:r>
            <a:endParaRPr lang="en-US" altLang="zh-TW" dirty="0">
              <a:solidFill>
                <a:srgbClr val="002060"/>
              </a:solidFill>
              <a:latin typeface="+mj-lt"/>
              <a:ea typeface="新細明體" charset="-120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5143504" y="3357562"/>
            <a:ext cx="4000496" cy="350043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black">
          <a:xfrm>
            <a:off x="5500694" y="4214818"/>
            <a:ext cx="4738686" cy="1738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fontAlgn="ctr">
              <a:defRPr/>
            </a:pPr>
            <a:r>
              <a:rPr lang="zh-TW" altLang="en-US" sz="1400" b="1" kern="0" dirty="0" smtClean="0">
                <a:solidFill>
                  <a:schemeClr val="tx2"/>
                </a:solidFill>
                <a:latin typeface="+mj-ea"/>
                <a:ea typeface="+mj-ea"/>
                <a:cs typeface="+mj-cs"/>
              </a:rPr>
              <a:t>主講人：</a:t>
            </a:r>
            <a:endParaRPr lang="en-US" altLang="zh-TW" sz="1400" b="1" kern="0" dirty="0" smtClean="0">
              <a:solidFill>
                <a:schemeClr val="tx2"/>
              </a:solidFill>
              <a:latin typeface="+mj-ea"/>
              <a:ea typeface="+mj-ea"/>
              <a:cs typeface="+mj-cs"/>
            </a:endParaRPr>
          </a:p>
          <a:p>
            <a:pPr lvl="0" fontAlgn="ctr">
              <a:defRPr/>
            </a:pPr>
            <a:endParaRPr lang="en-US" altLang="zh-TW" sz="1600" b="1" kern="0" dirty="0" smtClean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ea"/>
              <a:ea typeface="+mj-ea"/>
              <a:cs typeface="+mj-cs"/>
            </a:endParaRPr>
          </a:p>
          <a:p>
            <a:pPr lvl="0" fontAlgn="ctr">
              <a:spcAft>
                <a:spcPts val="600"/>
              </a:spcAft>
              <a:defRPr/>
            </a:pPr>
            <a:r>
              <a:rPr lang="zh-TW" altLang="en-US" sz="2000" b="1" kern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ea"/>
                <a:ea typeface="+mj-ea"/>
                <a:cs typeface="+mj-cs"/>
              </a:rPr>
              <a:t>邱 正 生</a:t>
            </a:r>
            <a:endParaRPr kumimoji="0" lang="en-US" altLang="zh-TW" sz="20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ea"/>
              <a:ea typeface="+mj-ea"/>
              <a:cs typeface="+mj-cs"/>
            </a:endParaRPr>
          </a:p>
          <a:p>
            <a:pPr lvl="0" fontAlgn="ctr">
              <a:defRPr/>
            </a:pPr>
            <a:r>
              <a:rPr kumimoji="0" lang="zh-TW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ea"/>
                <a:ea typeface="+mj-ea"/>
                <a:cs typeface="+mj-cs"/>
              </a:rPr>
              <a:t>台灣文化創意產業聯盟協會    </a:t>
            </a:r>
            <a:r>
              <a:rPr lang="zh-TW" altLang="en-US" sz="1400" b="1" kern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ea"/>
                <a:ea typeface="+mj-ea"/>
                <a:cs typeface="+mj-cs"/>
              </a:rPr>
              <a:t>理事長</a:t>
            </a:r>
            <a:endParaRPr lang="en-US" altLang="zh-TW" sz="1400" b="1" kern="0" dirty="0" smtClean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ea"/>
              <a:ea typeface="+mj-ea"/>
              <a:cs typeface="+mj-cs"/>
            </a:endParaRPr>
          </a:p>
          <a:p>
            <a:pPr lvl="0" fontAlgn="ctr">
              <a:defRPr/>
            </a:pPr>
            <a:endParaRPr lang="en-US" altLang="zh-TW" sz="1400" b="1" kern="0" dirty="0" smtClean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ea"/>
              <a:ea typeface="+mj-ea"/>
              <a:cs typeface="+mj-cs"/>
            </a:endParaRPr>
          </a:p>
          <a:p>
            <a:pPr lvl="0" fontAlgn="ctr">
              <a:defRPr/>
            </a:pPr>
            <a:r>
              <a:rPr lang="zh-TW" altLang="en-US" sz="1400" b="1" kern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ea"/>
                <a:ea typeface="+mj-ea"/>
                <a:cs typeface="+mj-cs"/>
              </a:rPr>
              <a:t>創夢市集股份有限公司    總經理</a:t>
            </a:r>
            <a:endParaRPr lang="en-US" altLang="zh-TW" sz="1400" b="1" kern="0" dirty="0" smtClean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ea"/>
              <a:ea typeface="+mj-ea"/>
              <a:cs typeface="+mj-cs"/>
            </a:endParaRPr>
          </a:p>
          <a:p>
            <a:pPr lvl="0" fontAlgn="ctr">
              <a:defRPr/>
            </a:pPr>
            <a:endParaRPr kumimoji="0" lang="en-US" altLang="zh-TW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ea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304800"/>
            <a:ext cx="7391400" cy="563563"/>
          </a:xfrm>
        </p:spPr>
        <p:txBody>
          <a:bodyPr/>
          <a:lstStyle/>
          <a:p>
            <a:r>
              <a:rPr lang="en-US" altLang="zh-TW" sz="2800" dirty="0" smtClean="0">
                <a:ea typeface="新細明體" charset="-120"/>
              </a:rPr>
              <a:t>IP</a:t>
            </a:r>
            <a:r>
              <a:rPr lang="zh-TW" altLang="en-US" sz="2800" dirty="0" smtClean="0">
                <a:ea typeface="新細明體" charset="-120"/>
              </a:rPr>
              <a:t>授權：文創加值 </a:t>
            </a:r>
            <a:r>
              <a:rPr lang="en-US" altLang="zh-TW" sz="2800" dirty="0" smtClean="0">
                <a:ea typeface="新細明體" charset="-120"/>
              </a:rPr>
              <a:t>vs.</a:t>
            </a:r>
            <a:r>
              <a:rPr lang="zh-TW" altLang="en-US" sz="2800" dirty="0" smtClean="0">
                <a:ea typeface="新細明體" charset="-120"/>
              </a:rPr>
              <a:t> 授權管理  </a:t>
            </a:r>
            <a:endParaRPr lang="en-US" altLang="zh-TW" sz="3200" dirty="0">
              <a:ea typeface="新細明體" charset="-120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0" y="6500834"/>
            <a:ext cx="1643042" cy="35716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857256" y="6500834"/>
            <a:ext cx="4071934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tabLst/>
              <a:defRPr/>
            </a:pPr>
            <a:r>
              <a:rPr kumimoji="0" lang="en-US" altLang="zh-TW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DO IT, </a:t>
            </a:r>
            <a:r>
              <a:rPr kumimoji="0" lang="zh-TW" altLang="en-US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 </a:t>
            </a:r>
            <a:r>
              <a:rPr kumimoji="0" lang="en-US" altLang="zh-TW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TEAM</a:t>
            </a:r>
            <a:r>
              <a:rPr kumimoji="0" lang="en-US" altLang="zh-TW" b="1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UP</a:t>
            </a:r>
            <a:r>
              <a:rPr kumimoji="0" lang="zh-TW" altLang="en-US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！</a:t>
            </a:r>
            <a:endParaRPr kumimoji="0" lang="en-US" altLang="zh-TW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新細明體" charset="-120"/>
              <a:cs typeface="+mn-cs"/>
            </a:endParaRPr>
          </a:p>
        </p:txBody>
      </p:sp>
      <p:sp>
        <p:nvSpPr>
          <p:cNvPr id="8" name="內容版面配置區 2"/>
          <p:cNvSpPr>
            <a:spLocks noGrp="1"/>
          </p:cNvSpPr>
          <p:nvPr>
            <p:ph idx="1"/>
          </p:nvPr>
        </p:nvSpPr>
        <p:spPr>
          <a:xfrm>
            <a:off x="671514" y="1689119"/>
            <a:ext cx="7758138" cy="4525963"/>
          </a:xfrm>
        </p:spPr>
        <p:txBody>
          <a:bodyPr/>
          <a:lstStyle/>
          <a:p>
            <a:pPr algn="just">
              <a:spcBef>
                <a:spcPts val="1200"/>
              </a:spcBef>
            </a:pPr>
            <a:r>
              <a:rPr lang="zh-TW" altLang="en-US" sz="2200" b="0" dirty="0" smtClean="0">
                <a:latin typeface="微軟正黑體" pitchFamily="34" charset="-120"/>
                <a:ea typeface="微軟正黑體" pitchFamily="34" charset="-120"/>
              </a:rPr>
              <a:t>品牌價值：</a:t>
            </a:r>
            <a:r>
              <a:rPr lang="en-US" altLang="zh-TW" sz="2200" b="0" dirty="0" smtClean="0">
                <a:latin typeface="微軟正黑體" pitchFamily="34" charset="-120"/>
                <a:ea typeface="微軟正黑體" pitchFamily="34" charset="-120"/>
              </a:rPr>
              <a:t>IP</a:t>
            </a:r>
            <a:r>
              <a:rPr lang="zh-TW" altLang="en-US" sz="2200" b="0" dirty="0" smtClean="0">
                <a:latin typeface="微軟正黑體" pitchFamily="34" charset="-120"/>
                <a:ea typeface="微軟正黑體" pitchFamily="34" charset="-120"/>
              </a:rPr>
              <a:t>授權基礎與前提</a:t>
            </a:r>
            <a:endParaRPr lang="en-US" altLang="zh-TW" sz="2200" b="0" dirty="0" smtClean="0">
              <a:latin typeface="微軟正黑體" pitchFamily="34" charset="-120"/>
              <a:ea typeface="微軟正黑體" pitchFamily="34" charset="-120"/>
            </a:endParaRPr>
          </a:p>
          <a:p>
            <a:pPr algn="just">
              <a:spcBef>
                <a:spcPts val="1200"/>
              </a:spcBef>
            </a:pPr>
            <a:r>
              <a:rPr lang="zh-TW" altLang="en-US" sz="2200" b="0" dirty="0" smtClean="0">
                <a:latin typeface="微軟正黑體" pitchFamily="34" charset="-120"/>
                <a:ea typeface="微軟正黑體" pitchFamily="34" charset="-120"/>
              </a:rPr>
              <a:t>權利來源：文物典藏品、藝術品、影音圖文著作、電影、戲劇、動畫、遊戲、品牌等等。</a:t>
            </a:r>
            <a:endParaRPr lang="en-US" altLang="zh-TW" sz="2200" b="0" dirty="0" smtClean="0">
              <a:latin typeface="微軟正黑體" pitchFamily="34" charset="-120"/>
              <a:ea typeface="微軟正黑體" pitchFamily="34" charset="-120"/>
            </a:endParaRPr>
          </a:p>
          <a:p>
            <a:pPr algn="just">
              <a:spcBef>
                <a:spcPts val="1200"/>
              </a:spcBef>
            </a:pPr>
            <a:r>
              <a:rPr lang="zh-TW" altLang="en-US" sz="2200" b="0" dirty="0" smtClean="0">
                <a:latin typeface="微軟正黑體" pitchFamily="34" charset="-120"/>
                <a:ea typeface="微軟正黑體" pitchFamily="34" charset="-120"/>
              </a:rPr>
              <a:t>授權類型：圖像（角色）授權、版權交易、品牌授權。</a:t>
            </a:r>
            <a:endParaRPr lang="en-US" altLang="zh-TW" sz="2200" b="0" dirty="0" smtClean="0">
              <a:latin typeface="微軟正黑體" pitchFamily="34" charset="-120"/>
              <a:ea typeface="微軟正黑體" pitchFamily="34" charset="-120"/>
            </a:endParaRPr>
          </a:p>
          <a:p>
            <a:pPr algn="just">
              <a:spcBef>
                <a:spcPts val="1200"/>
              </a:spcBef>
            </a:pPr>
            <a:r>
              <a:rPr lang="zh-TW" altLang="en-US" sz="2200" b="0" dirty="0" smtClean="0">
                <a:latin typeface="微軟正黑體" pitchFamily="34" charset="-120"/>
                <a:ea typeface="微軟正黑體" pitchFamily="34" charset="-120"/>
              </a:rPr>
              <a:t>授權策略：類型品項、區域國家、品牌力評估、擴散性。</a:t>
            </a:r>
            <a:endParaRPr lang="en-US" altLang="zh-TW" sz="2200" b="0" dirty="0" smtClean="0">
              <a:latin typeface="微軟正黑體" pitchFamily="34" charset="-120"/>
              <a:ea typeface="微軟正黑體" pitchFamily="34" charset="-120"/>
            </a:endParaRPr>
          </a:p>
          <a:p>
            <a:pPr algn="just">
              <a:spcBef>
                <a:spcPts val="1200"/>
              </a:spcBef>
            </a:pPr>
            <a:r>
              <a:rPr lang="zh-TW" altLang="en-US" sz="2200" b="0" dirty="0" smtClean="0">
                <a:latin typeface="微軟正黑體" pitchFamily="34" charset="-120"/>
                <a:ea typeface="微軟正黑體" pitchFamily="34" charset="-120"/>
              </a:rPr>
              <a:t>授權管理：內部企劃、授權洽談、商業條件、合約管理、專案管理。</a:t>
            </a:r>
            <a:endParaRPr lang="en-US" altLang="zh-TW" sz="2200" b="0" dirty="0" smtClean="0">
              <a:latin typeface="微軟正黑體" pitchFamily="34" charset="-120"/>
              <a:ea typeface="微軟正黑體" pitchFamily="34" charset="-120"/>
            </a:endParaRPr>
          </a:p>
          <a:p>
            <a:pPr algn="just">
              <a:spcBef>
                <a:spcPts val="1200"/>
              </a:spcBef>
            </a:pPr>
            <a:r>
              <a:rPr lang="zh-TW" altLang="en-US" sz="2200" b="0" dirty="0" smtClean="0">
                <a:latin typeface="微軟正黑體" pitchFamily="34" charset="-120"/>
                <a:ea typeface="微軟正黑體" pitchFamily="34" charset="-120"/>
              </a:rPr>
              <a:t>跨界合作與整合行銷：跨產業、跨通路、跨媒體、跨國際</a:t>
            </a:r>
            <a:r>
              <a:rPr lang="zh-TW" altLang="en-US" sz="2200" dirty="0" smtClean="0">
                <a:latin typeface="+mj-ea"/>
                <a:ea typeface="+mj-ea"/>
              </a:rPr>
              <a:t>。</a:t>
            </a:r>
            <a:endParaRPr lang="en-US" altLang="zh-TW" sz="2200" dirty="0" smtClean="0"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200" dirty="0" smtClean="0"/>
              <a:t>文創產業實務經驗分享</a:t>
            </a:r>
            <a:endParaRPr lang="zh-TW" altLang="en-US" sz="32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247812" y="2006627"/>
            <a:ext cx="8610600" cy="5208587"/>
          </a:xfrm>
        </p:spPr>
        <p:txBody>
          <a:bodyPr/>
          <a:lstStyle/>
          <a:p>
            <a:pPr marL="514350" indent="-514350">
              <a:lnSpc>
                <a:spcPct val="150000"/>
              </a:lnSpc>
              <a:buAutoNum type="arabicPeriod"/>
            </a:pPr>
            <a:r>
              <a:rPr lang="zh-TW" altLang="en-US" b="0" dirty="0" smtClean="0">
                <a:latin typeface="微軟正黑體" pitchFamily="34" charset="-120"/>
                <a:ea typeface="微軟正黑體" pitchFamily="34" charset="-120"/>
              </a:rPr>
              <a:t>霹靂布袋戲經驗分享</a:t>
            </a:r>
            <a:endParaRPr lang="en-US" altLang="zh-TW" b="0" dirty="0" smtClean="0">
              <a:latin typeface="微軟正黑體" pitchFamily="34" charset="-120"/>
              <a:ea typeface="微軟正黑體" pitchFamily="34" charset="-120"/>
            </a:endParaRP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zh-TW" altLang="en-US" b="0" dirty="0" smtClean="0">
                <a:latin typeface="微軟正黑體" pitchFamily="34" charset="-120"/>
                <a:ea typeface="微軟正黑體" pitchFamily="34" charset="-120"/>
              </a:rPr>
              <a:t>影視音產業</a:t>
            </a:r>
            <a:endParaRPr lang="en-US" altLang="zh-TW" b="0" dirty="0" smtClean="0">
              <a:latin typeface="微軟正黑體" pitchFamily="34" charset="-120"/>
              <a:ea typeface="微軟正黑體" pitchFamily="34" charset="-120"/>
            </a:endParaRP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zh-TW" altLang="en-US" b="0" dirty="0" smtClean="0">
                <a:latin typeface="微軟正黑體" pitchFamily="34" charset="-120"/>
                <a:ea typeface="微軟正黑體" pitchFamily="34" charset="-120"/>
              </a:rPr>
              <a:t>文博會 </a:t>
            </a:r>
            <a:r>
              <a:rPr lang="en-US" altLang="zh-TW" b="0" dirty="0" smtClean="0">
                <a:latin typeface="微軟正黑體" pitchFamily="34" charset="-120"/>
                <a:ea typeface="微軟正黑體" pitchFamily="34" charset="-120"/>
              </a:rPr>
              <a:t>vs. </a:t>
            </a:r>
            <a:r>
              <a:rPr lang="zh-TW" altLang="en-US" b="0" dirty="0" smtClean="0">
                <a:latin typeface="微軟正黑體" pitchFamily="34" charset="-120"/>
                <a:ea typeface="微軟正黑體" pitchFamily="34" charset="-120"/>
              </a:rPr>
              <a:t>台灣文創品牌在大陸</a:t>
            </a:r>
            <a:endParaRPr lang="zh-TW" altLang="en-US" b="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0" y="6500834"/>
            <a:ext cx="1643042" cy="35716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857256" y="6500834"/>
            <a:ext cx="4071934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tabLst/>
              <a:defRPr/>
            </a:pPr>
            <a:r>
              <a:rPr kumimoji="0" lang="en-US" altLang="zh-TW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DO IT, </a:t>
            </a:r>
            <a:r>
              <a:rPr kumimoji="0" lang="zh-TW" altLang="en-US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 </a:t>
            </a:r>
            <a:r>
              <a:rPr kumimoji="0" lang="en-US" altLang="zh-TW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TEAM</a:t>
            </a:r>
            <a:r>
              <a:rPr kumimoji="0" lang="en-US" altLang="zh-TW" b="1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UP</a:t>
            </a:r>
            <a:r>
              <a:rPr kumimoji="0" lang="zh-TW" altLang="en-US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！</a:t>
            </a:r>
            <a:endParaRPr kumimoji="0" lang="en-US" altLang="zh-TW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新細明體" charset="-120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 bwMode="auto">
          <a:xfrm>
            <a:off x="5143504" y="3357562"/>
            <a:ext cx="4000496" cy="350043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5286380" y="4030677"/>
            <a:ext cx="3529013" cy="1470025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9pPr>
          </a:lstStyle>
          <a:p>
            <a:pPr eaLnBrk="1" hangingPunct="1">
              <a:lnSpc>
                <a:spcPts val="4500"/>
              </a:lnSpc>
              <a:defRPr/>
            </a:pPr>
            <a:r>
              <a:rPr lang="zh-TW" altLang="en-US" sz="2800" b="1" dirty="0">
                <a:solidFill>
                  <a:schemeClr val="bg1"/>
                </a:solidFill>
                <a:latin typeface="微軟正黑體" pitchFamily="34" charset="-120"/>
                <a:cs typeface="+mn-cs"/>
              </a:rPr>
              <a:t>感謝您的聆聽</a:t>
            </a:r>
            <a:r>
              <a:rPr lang="en-US" altLang="zh-TW" sz="2800" b="1" dirty="0">
                <a:solidFill>
                  <a:schemeClr val="bg1"/>
                </a:solidFill>
                <a:latin typeface="微軟正黑體" pitchFamily="34" charset="-120"/>
                <a:cs typeface="+mn-cs"/>
              </a:rPr>
              <a:t/>
            </a:r>
            <a:br>
              <a:rPr lang="en-US" altLang="zh-TW" sz="2800" b="1" dirty="0">
                <a:solidFill>
                  <a:schemeClr val="bg1"/>
                </a:solidFill>
                <a:latin typeface="微軟正黑體" pitchFamily="34" charset="-120"/>
                <a:cs typeface="+mn-cs"/>
              </a:rPr>
            </a:br>
            <a:r>
              <a:rPr lang="zh-TW" altLang="en-US" sz="2800" b="1" dirty="0" smtClean="0">
                <a:solidFill>
                  <a:schemeClr val="bg1"/>
                </a:solidFill>
                <a:latin typeface="微軟正黑體" pitchFamily="34" charset="-120"/>
                <a:cs typeface="+mn-cs"/>
              </a:rPr>
              <a:t>敬請</a:t>
            </a:r>
            <a:r>
              <a:rPr lang="zh-TW" altLang="en-US" sz="2800" b="1" dirty="0">
                <a:solidFill>
                  <a:schemeClr val="bg1"/>
                </a:solidFill>
                <a:latin typeface="微軟正黑體" pitchFamily="34" charset="-120"/>
                <a:cs typeface="+mn-cs"/>
              </a:rPr>
              <a:t>指教</a:t>
            </a:r>
          </a:p>
        </p:txBody>
      </p:sp>
      <p:sp>
        <p:nvSpPr>
          <p:cNvPr id="8" name="WordArt 3"/>
          <p:cNvSpPr>
            <a:spLocks noChangeArrowheads="1" noChangeShapeType="1" noTextEdit="1"/>
          </p:cNvSpPr>
          <p:nvPr/>
        </p:nvSpPr>
        <p:spPr bwMode="gray">
          <a:xfrm>
            <a:off x="571472" y="2000240"/>
            <a:ext cx="8001056" cy="857256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en-US" altLang="zh-TW" sz="3600" b="1" kern="10" dirty="0" smtClean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hlink"/>
                    </a:gs>
                    <a:gs pos="100000">
                      <a:schemeClr val="tx2"/>
                    </a:gs>
                  </a:gsLst>
                  <a:lin ang="0" scaled="1"/>
                </a:gradFill>
                <a:effectLst>
                  <a:outerShdw dist="89803" dir="2700000" algn="ctr" rotWithShape="0">
                    <a:schemeClr val="tx1">
                      <a:alpha val="50000"/>
                    </a:schemeClr>
                  </a:outerShdw>
                </a:effectLst>
                <a:latin typeface="Verdana"/>
                <a:ea typeface="Verdana"/>
                <a:cs typeface="Verdana"/>
              </a:rPr>
              <a:t>We Become Successful </a:t>
            </a:r>
          </a:p>
          <a:p>
            <a:pPr algn="ctr"/>
            <a:r>
              <a:rPr lang="en-US" altLang="zh-TW" sz="3600" b="1" kern="10" dirty="0" smtClean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hlink"/>
                    </a:gs>
                    <a:gs pos="100000">
                      <a:schemeClr val="tx2"/>
                    </a:gs>
                  </a:gsLst>
                  <a:lin ang="0" scaled="1"/>
                </a:gradFill>
                <a:effectLst>
                  <a:outerShdw dist="89803" dir="2700000" algn="ctr" rotWithShape="0">
                    <a:schemeClr val="tx1">
                      <a:alpha val="50000"/>
                    </a:schemeClr>
                  </a:outerShdw>
                </a:effectLst>
                <a:latin typeface="Verdana"/>
                <a:ea typeface="Verdana"/>
                <a:cs typeface="Verdana"/>
              </a:rPr>
              <a:t>by helping others become successful.</a:t>
            </a:r>
            <a:endParaRPr lang="zh-TW" altLang="en-US" sz="3600" b="1" kern="10" dirty="0">
              <a:ln w="28575">
                <a:solidFill>
                  <a:schemeClr val="bg1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hlink"/>
                  </a:gs>
                  <a:gs pos="100000">
                    <a:schemeClr val="tx2"/>
                  </a:gs>
                </a:gsLst>
                <a:lin ang="0" scaled="1"/>
              </a:gradFill>
              <a:effectLst>
                <a:outerShdw dist="89803" dir="2700000" algn="ctr" rotWithShape="0">
                  <a:schemeClr val="tx1">
                    <a:alpha val="50000"/>
                  </a:schemeClr>
                </a:outerShdw>
              </a:effectLst>
              <a:latin typeface="Verdana"/>
              <a:cs typeface="Verdana"/>
            </a:endParaRPr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 bwMode="black">
          <a:xfrm>
            <a:off x="5905544" y="4929198"/>
            <a:ext cx="4738686" cy="1738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lvl="0" fontAlgn="ctr">
              <a:defRPr/>
            </a:pPr>
            <a:endParaRPr lang="en-US" altLang="zh-TW" sz="1600" b="1" kern="0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ea"/>
              <a:ea typeface="+mj-ea"/>
              <a:cs typeface="+mj-cs"/>
            </a:endParaRPr>
          </a:p>
          <a:p>
            <a:pPr lvl="0" fontAlgn="ctr">
              <a:spcAft>
                <a:spcPts val="600"/>
              </a:spcAft>
              <a:defRPr/>
            </a:pPr>
            <a:r>
              <a:rPr lang="zh-TW" altLang="en-US" sz="2000" b="1" kern="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ea"/>
                <a:ea typeface="+mj-ea"/>
                <a:cs typeface="+mj-cs"/>
              </a:rPr>
              <a:t>邱 正 生</a:t>
            </a:r>
            <a:endParaRPr kumimoji="0" lang="en-US" altLang="zh-TW" sz="2000" b="1" i="0" u="none" strike="noStrike" kern="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ea"/>
              <a:ea typeface="+mj-ea"/>
              <a:cs typeface="+mj-cs"/>
            </a:endParaRPr>
          </a:p>
          <a:p>
            <a:pPr lvl="0" fontAlgn="ctr">
              <a:defRPr/>
            </a:pPr>
            <a:r>
              <a:rPr lang="en-US" altLang="zh-TW" sz="1600" b="1" kern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ea"/>
                <a:ea typeface="+mj-ea"/>
                <a:cs typeface="+mj-cs"/>
              </a:rPr>
              <a:t>sky19008@gmail.com </a:t>
            </a:r>
            <a:endParaRPr kumimoji="0" lang="en-US" altLang="zh-TW" sz="16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ea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52TGp_season_light_v2">
  <a:themeElements>
    <a:clrScheme name="252TGp_season_light_v2 2">
      <a:dk1>
        <a:srgbClr val="000000"/>
      </a:dk1>
      <a:lt1>
        <a:srgbClr val="FFFFFF"/>
      </a:lt1>
      <a:dk2>
        <a:srgbClr val="124458"/>
      </a:dk2>
      <a:lt2>
        <a:srgbClr val="C0C0C0"/>
      </a:lt2>
      <a:accent1>
        <a:srgbClr val="98C13D"/>
      </a:accent1>
      <a:accent2>
        <a:srgbClr val="40BAD2"/>
      </a:accent2>
      <a:accent3>
        <a:srgbClr val="FFFFFF"/>
      </a:accent3>
      <a:accent4>
        <a:srgbClr val="000000"/>
      </a:accent4>
      <a:accent5>
        <a:srgbClr val="CADDAF"/>
      </a:accent5>
      <a:accent6>
        <a:srgbClr val="39A8BE"/>
      </a:accent6>
      <a:hlink>
        <a:srgbClr val="715EE6"/>
      </a:hlink>
      <a:folHlink>
        <a:srgbClr val="238DD5"/>
      </a:folHlink>
    </a:clrScheme>
    <a:fontScheme name="252TGp_season_light_v2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52TGp_season_light_v2 1">
        <a:dk1>
          <a:srgbClr val="000066"/>
        </a:dk1>
        <a:lt1>
          <a:srgbClr val="FFFFFF"/>
        </a:lt1>
        <a:dk2>
          <a:srgbClr val="2A7F86"/>
        </a:dk2>
        <a:lt2>
          <a:srgbClr val="DDDDDD"/>
        </a:lt2>
        <a:accent1>
          <a:srgbClr val="CCCC00"/>
        </a:accent1>
        <a:accent2>
          <a:srgbClr val="CC9900"/>
        </a:accent2>
        <a:accent3>
          <a:srgbClr val="FFFFFF"/>
        </a:accent3>
        <a:accent4>
          <a:srgbClr val="000056"/>
        </a:accent4>
        <a:accent5>
          <a:srgbClr val="E2E2AA"/>
        </a:accent5>
        <a:accent6>
          <a:srgbClr val="B98A00"/>
        </a:accent6>
        <a:hlink>
          <a:srgbClr val="009FCE"/>
        </a:hlink>
        <a:folHlink>
          <a:srgbClr val="33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52TGp_season_light_v2 2">
        <a:dk1>
          <a:srgbClr val="000000"/>
        </a:dk1>
        <a:lt1>
          <a:srgbClr val="FFFFFF"/>
        </a:lt1>
        <a:dk2>
          <a:srgbClr val="124458"/>
        </a:dk2>
        <a:lt2>
          <a:srgbClr val="C0C0C0"/>
        </a:lt2>
        <a:accent1>
          <a:srgbClr val="98C13D"/>
        </a:accent1>
        <a:accent2>
          <a:srgbClr val="40BAD2"/>
        </a:accent2>
        <a:accent3>
          <a:srgbClr val="FFFFFF"/>
        </a:accent3>
        <a:accent4>
          <a:srgbClr val="000000"/>
        </a:accent4>
        <a:accent5>
          <a:srgbClr val="CADDAF"/>
        </a:accent5>
        <a:accent6>
          <a:srgbClr val="39A8BE"/>
        </a:accent6>
        <a:hlink>
          <a:srgbClr val="715EE6"/>
        </a:hlink>
        <a:folHlink>
          <a:srgbClr val="238DD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52TGp_season_light_v2 3">
        <a:dk1>
          <a:srgbClr val="000000"/>
        </a:dk1>
        <a:lt1>
          <a:srgbClr val="FFFFFF"/>
        </a:lt1>
        <a:dk2>
          <a:srgbClr val="000066"/>
        </a:dk2>
        <a:lt2>
          <a:srgbClr val="808080"/>
        </a:lt2>
        <a:accent1>
          <a:srgbClr val="99CCFF"/>
        </a:accent1>
        <a:accent2>
          <a:srgbClr val="98C13D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9AF36"/>
        </a:accent6>
        <a:hlink>
          <a:srgbClr val="3333CC"/>
        </a:hlink>
        <a:folHlink>
          <a:srgbClr val="F7863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252TGp_season_light_v2</Template>
  <TotalTime>1118</TotalTime>
  <Words>197</Words>
  <Application>Microsoft Office PowerPoint</Application>
  <PresentationFormat>如螢幕大小 (4:3)</PresentationFormat>
  <Paragraphs>27</Paragraphs>
  <Slides>4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4</vt:i4>
      </vt:variant>
    </vt:vector>
  </HeadingPairs>
  <TitlesOfParts>
    <vt:vector size="5" baseType="lpstr">
      <vt:lpstr>252TGp_season_light_v2</vt:lpstr>
      <vt:lpstr>文創產業與兩岸著作權</vt:lpstr>
      <vt:lpstr>IP授權：文創加值 vs. 授權管理  </vt:lpstr>
      <vt:lpstr>文創產業實務經驗分享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Themegallery PowerTemplate</dc:title>
  <dc:creator>Julia_Tsai</dc:creator>
  <cp:lastModifiedBy>00611陳俞安</cp:lastModifiedBy>
  <cp:revision>164</cp:revision>
  <cp:lastPrinted>2015-06-10T06:17:44Z</cp:lastPrinted>
  <dcterms:created xsi:type="dcterms:W3CDTF">2014-07-28T05:27:26Z</dcterms:created>
  <dcterms:modified xsi:type="dcterms:W3CDTF">2015-06-10T06:18:13Z</dcterms:modified>
</cp:coreProperties>
</file>