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55" r:id="rId1"/>
  </p:sldMasterIdLst>
  <p:notesMasterIdLst>
    <p:notesMasterId r:id="rId41"/>
  </p:notesMasterIdLst>
  <p:sldIdLst>
    <p:sldId id="263" r:id="rId2"/>
    <p:sldId id="273" r:id="rId3"/>
    <p:sldId id="362" r:id="rId4"/>
    <p:sldId id="341" r:id="rId5"/>
    <p:sldId id="394" r:id="rId6"/>
    <p:sldId id="396" r:id="rId7"/>
    <p:sldId id="376" r:id="rId8"/>
    <p:sldId id="400" r:id="rId9"/>
    <p:sldId id="397" r:id="rId10"/>
    <p:sldId id="398" r:id="rId11"/>
    <p:sldId id="369" r:id="rId12"/>
    <p:sldId id="370" r:id="rId13"/>
    <p:sldId id="399" r:id="rId14"/>
    <p:sldId id="371" r:id="rId15"/>
    <p:sldId id="350" r:id="rId16"/>
    <p:sldId id="352" r:id="rId17"/>
    <p:sldId id="353" r:id="rId18"/>
    <p:sldId id="377" r:id="rId19"/>
    <p:sldId id="378" r:id="rId20"/>
    <p:sldId id="372" r:id="rId21"/>
    <p:sldId id="373" r:id="rId22"/>
    <p:sldId id="389" r:id="rId23"/>
    <p:sldId id="374" r:id="rId24"/>
    <p:sldId id="357" r:id="rId25"/>
    <p:sldId id="379" r:id="rId26"/>
    <p:sldId id="385" r:id="rId27"/>
    <p:sldId id="382" r:id="rId28"/>
    <p:sldId id="386" r:id="rId29"/>
    <p:sldId id="387" r:id="rId30"/>
    <p:sldId id="388" r:id="rId31"/>
    <p:sldId id="364" r:id="rId32"/>
    <p:sldId id="365" r:id="rId33"/>
    <p:sldId id="390" r:id="rId34"/>
    <p:sldId id="391" r:id="rId35"/>
    <p:sldId id="392" r:id="rId36"/>
    <p:sldId id="393" r:id="rId37"/>
    <p:sldId id="401" r:id="rId38"/>
    <p:sldId id="363" r:id="rId39"/>
    <p:sldId id="334" r:id="rId40"/>
  </p:sldIdLst>
  <p:sldSz cx="9144000" cy="6858000" type="screen4x3"/>
  <p:notesSz cx="6807200" cy="9939338"/>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CC00CC"/>
    <a:srgbClr val="FF00FF"/>
    <a:srgbClr val="008080"/>
    <a:srgbClr val="FF9900"/>
    <a:srgbClr val="33CC33"/>
    <a:srgbClr val="CF59B9"/>
    <a:srgbClr val="669900"/>
    <a:srgbClr val="00CC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8728" autoAdjust="0"/>
  </p:normalViewPr>
  <p:slideViewPr>
    <p:cSldViewPr>
      <p:cViewPr>
        <p:scale>
          <a:sx n="75" d="100"/>
          <a:sy n="75" d="100"/>
        </p:scale>
        <p:origin x="-2058" y="-4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0" y="0"/>
            <a:ext cx="2949787"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TW"/>
          </a:p>
        </p:txBody>
      </p:sp>
      <p:sp>
        <p:nvSpPr>
          <p:cNvPr id="108547" name="Rectangle 3"/>
          <p:cNvSpPr>
            <a:spLocks noGrp="1" noChangeArrowheads="1"/>
          </p:cNvSpPr>
          <p:nvPr>
            <p:ph type="dt" idx="1"/>
          </p:nvPr>
        </p:nvSpPr>
        <p:spPr bwMode="auto">
          <a:xfrm>
            <a:off x="3855838" y="0"/>
            <a:ext cx="2949787"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TW"/>
          </a:p>
        </p:txBody>
      </p:sp>
      <p:sp>
        <p:nvSpPr>
          <p:cNvPr id="41988"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9" name="Rectangle 5"/>
          <p:cNvSpPr>
            <a:spLocks noGrp="1" noChangeArrowheads="1"/>
          </p:cNvSpPr>
          <p:nvPr>
            <p:ph type="body" sz="quarter" idx="3"/>
          </p:nvPr>
        </p:nvSpPr>
        <p:spPr bwMode="auto">
          <a:xfrm>
            <a:off x="680720" y="4721186"/>
            <a:ext cx="544576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108550" name="Rectangle 6"/>
          <p:cNvSpPr>
            <a:spLocks noGrp="1" noChangeArrowheads="1"/>
          </p:cNvSpPr>
          <p:nvPr>
            <p:ph type="ftr" sz="quarter" idx="4"/>
          </p:nvPr>
        </p:nvSpPr>
        <p:spPr bwMode="auto">
          <a:xfrm>
            <a:off x="0" y="9440646"/>
            <a:ext cx="2949787"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TW"/>
          </a:p>
        </p:txBody>
      </p:sp>
      <p:sp>
        <p:nvSpPr>
          <p:cNvPr id="108551" name="Rectangle 7"/>
          <p:cNvSpPr>
            <a:spLocks noGrp="1" noChangeArrowheads="1"/>
          </p:cNvSpPr>
          <p:nvPr>
            <p:ph type="sldNum" sz="quarter" idx="5"/>
          </p:nvPr>
        </p:nvSpPr>
        <p:spPr bwMode="auto">
          <a:xfrm>
            <a:off x="3855838" y="9440646"/>
            <a:ext cx="2949787"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D5F4886-41B3-4D04-BBEB-2805841B8CE6}" type="slidenum">
              <a:rPr lang="en-US" altLang="zh-TW"/>
              <a:pPr>
                <a:defRPr/>
              </a:pPr>
              <a:t>‹#›</a:t>
            </a:fld>
            <a:endParaRPr lang="en-US" altLang="zh-TW"/>
          </a:p>
        </p:txBody>
      </p:sp>
    </p:spTree>
    <p:extLst>
      <p:ext uri="{BB962C8B-B14F-4D97-AF65-F5344CB8AC3E}">
        <p14:creationId xmlns:p14="http://schemas.microsoft.com/office/powerpoint/2010/main" val="4001882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圓角化對角線角落矩形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標題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TW" altLang="en-US" smtClean="0"/>
              <a:t>按一下以編輯母片副標題樣式</a:t>
            </a:r>
            <a:endParaRPr kumimoji="0" lang="en-US"/>
          </a:p>
        </p:txBody>
      </p:sp>
      <p:sp>
        <p:nvSpPr>
          <p:cNvPr id="10" name="日期版面配置區 9"/>
          <p:cNvSpPr>
            <a:spLocks noGrp="1"/>
          </p:cNvSpPr>
          <p:nvPr>
            <p:ph type="dt" sz="half" idx="10"/>
          </p:nvPr>
        </p:nvSpPr>
        <p:spPr>
          <a:xfrm>
            <a:off x="5562600" y="6509004"/>
            <a:ext cx="3002280" cy="274320"/>
          </a:xfrm>
        </p:spPr>
        <p:txBody>
          <a:bodyPr vert="horz" rtlCol="0"/>
          <a:lstStyle>
            <a:extLst/>
          </a:lstStyle>
          <a:p>
            <a:pPr>
              <a:defRPr/>
            </a:pPr>
            <a:endParaRPr lang="en-US" altLang="zh-TW"/>
          </a:p>
        </p:txBody>
      </p:sp>
      <p:sp>
        <p:nvSpPr>
          <p:cNvPr id="11" name="投影片編號版面配置區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E1BB0781-3C3A-4143-8E84-23312B134D14}"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12" name="頁尾版面配置區 11"/>
          <p:cNvSpPr>
            <a:spLocks noGrp="1"/>
          </p:cNvSpPr>
          <p:nvPr>
            <p:ph type="ftr" sz="quarter" idx="12"/>
          </p:nvPr>
        </p:nvSpPr>
        <p:spPr>
          <a:xfrm>
            <a:off x="1600200" y="6509004"/>
            <a:ext cx="3907464" cy="274320"/>
          </a:xfrm>
        </p:spPr>
        <p:txBody>
          <a:bodyPr vert="horz" rtlCol="0"/>
          <a:lstStyle>
            <a:extLst/>
          </a:lstStyle>
          <a:p>
            <a:pPr>
              <a:defRPr/>
            </a:pPr>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D980DCCB-9021-4D4B-93FD-F0B7EA879326}" type="slidenum">
              <a:rPr lang="en-US" altLang="zh-TW" smtClean="0">
                <a:solidFill>
                  <a:srgbClr val="8CADAE">
                    <a:shade val="75000"/>
                  </a:srgbClr>
                </a:solidFill>
              </a:rPr>
              <a:pPr>
                <a:defRPr/>
              </a:pPr>
              <a:t>‹#›</a:t>
            </a:fld>
            <a:endParaRPr lang="en-US" altLang="zh-TW">
              <a:solidFill>
                <a:srgbClr val="8CADAE">
                  <a:shade val="75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lvl1pPr algn="l">
              <a:defRPr/>
            </a:lvl1pPr>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019800" cy="5851525"/>
          </a:xfrm>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53CAA04F-7126-468A-9745-A58BB1B34CA3}" type="slidenum">
              <a:rPr lang="en-US" altLang="zh-TW" smtClean="0">
                <a:solidFill>
                  <a:srgbClr val="8CADAE">
                    <a:shade val="75000"/>
                  </a:srgbClr>
                </a:solidFill>
              </a:rPr>
              <a:pPr>
                <a:defRPr/>
              </a:pPr>
              <a:t>‹#›</a:t>
            </a:fld>
            <a:endParaRPr lang="en-US" altLang="zh-TW">
              <a:solidFill>
                <a:srgbClr val="8CADAE">
                  <a:shade val="75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內容版面配置區 2"/>
          <p:cNvSpPr>
            <a:spLocks noGrp="1"/>
          </p:cNvSpPr>
          <p:nvPr>
            <p:ph idx="1"/>
          </p:nvPr>
        </p:nvSpPr>
        <p:spPr/>
        <p:txBody>
          <a:bodyPr/>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1B986A26-8D60-4BE5-B6E0-96D7C8941529}" type="slidenum">
              <a:rPr lang="en-US" altLang="zh-TW" smtClean="0">
                <a:solidFill>
                  <a:srgbClr val="8CADAE">
                    <a:shade val="75000"/>
                  </a:srgbClr>
                </a:solidFill>
              </a:rPr>
              <a:pPr>
                <a:defRPr/>
              </a:pPr>
              <a:t>‹#›</a:t>
            </a:fld>
            <a:endParaRPr lang="en-US" altLang="zh-TW">
              <a:solidFill>
                <a:srgbClr val="8CADAE">
                  <a:shade val="75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7" name="矩形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標題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TW" altLang="en-US" smtClean="0"/>
              <a:t>按一下以編輯母片文字樣式</a:t>
            </a:r>
          </a:p>
        </p:txBody>
      </p:sp>
      <p:sp>
        <p:nvSpPr>
          <p:cNvPr id="8" name="日期版面配置區 7"/>
          <p:cNvSpPr>
            <a:spLocks noGrp="1"/>
          </p:cNvSpPr>
          <p:nvPr>
            <p:ph type="dt" sz="half" idx="10"/>
          </p:nvPr>
        </p:nvSpPr>
        <p:spPr>
          <a:xfrm>
            <a:off x="5562600" y="6513670"/>
            <a:ext cx="3002280" cy="274320"/>
          </a:xfrm>
        </p:spPr>
        <p:txBody>
          <a:bodyPr vert="horz" rtlCol="0"/>
          <a:lstStyle>
            <a:extLst/>
          </a:lstStyle>
          <a:p>
            <a:pPr>
              <a:defRPr/>
            </a:pPr>
            <a:endParaRPr lang="en-US" altLang="zh-TW"/>
          </a:p>
        </p:txBody>
      </p:sp>
      <p:sp>
        <p:nvSpPr>
          <p:cNvPr id="9" name="投影片編號版面配置區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B4663ACD-4D68-4AAA-906E-22CB9B946C86}"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10" name="頁尾版面配置區 9"/>
          <p:cNvSpPr>
            <a:spLocks noGrp="1"/>
          </p:cNvSpPr>
          <p:nvPr>
            <p:ph type="ftr" sz="quarter" idx="12"/>
          </p:nvPr>
        </p:nvSpPr>
        <p:spPr>
          <a:xfrm>
            <a:off x="1600200" y="6513670"/>
            <a:ext cx="3907464" cy="274320"/>
          </a:xfrm>
        </p:spPr>
        <p:txBody>
          <a:bodyPr vert="horz" rtlCol="0"/>
          <a:lstStyle>
            <a:extLst/>
          </a:lstStyle>
          <a:p>
            <a:pPr>
              <a:defRPr/>
            </a:pPr>
            <a:endParaRPr lang="en-U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extLst/>
          </a:lstStyle>
          <a:p>
            <a:pPr>
              <a:defRPr/>
            </a:pPr>
            <a:endParaRPr lang="en-US" altLang="zh-TW"/>
          </a:p>
        </p:txBody>
      </p:sp>
      <p:sp>
        <p:nvSpPr>
          <p:cNvPr id="6" name="頁尾版面配置區 5"/>
          <p:cNvSpPr>
            <a:spLocks noGrp="1"/>
          </p:cNvSpPr>
          <p:nvPr>
            <p:ph type="ftr" sz="quarter" idx="11"/>
          </p:nvPr>
        </p:nvSpPr>
        <p:spPr/>
        <p:txBody>
          <a:bodyPr/>
          <a:lstStyle>
            <a:extLst/>
          </a:lstStyle>
          <a:p>
            <a:pPr>
              <a:defRPr/>
            </a:pPr>
            <a:endParaRPr lang="en-US" altLang="zh-TW"/>
          </a:p>
        </p:txBody>
      </p:sp>
      <p:sp>
        <p:nvSpPr>
          <p:cNvPr id="7" name="投影片編號版面配置區 6"/>
          <p:cNvSpPr>
            <a:spLocks noGrp="1"/>
          </p:cNvSpPr>
          <p:nvPr>
            <p:ph type="sldNum" sz="quarter" idx="12"/>
          </p:nvPr>
        </p:nvSpPr>
        <p:spPr>
          <a:xfrm>
            <a:off x="8641080" y="6514568"/>
            <a:ext cx="464288" cy="274320"/>
          </a:xfrm>
        </p:spPr>
        <p:txBody>
          <a:bodyPr/>
          <a:lstStyle>
            <a:extLst/>
          </a:lstStyle>
          <a:p>
            <a:pPr>
              <a:defRPr/>
            </a:pPr>
            <a:fld id="{D9F5C94A-3A68-47AC-BF7E-6814D2EDB836}"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10" name="矩形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10" name="矩形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矩形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標題 1"/>
          <p:cNvSpPr>
            <a:spLocks noGrp="1"/>
          </p:cNvSpPr>
          <p:nvPr>
            <p:ph type="title"/>
          </p:nvPr>
        </p:nvSpPr>
        <p:spPr>
          <a:xfrm>
            <a:off x="457200" y="251948"/>
            <a:ext cx="8229600" cy="1143000"/>
          </a:xfrm>
        </p:spPr>
        <p:txBody>
          <a:bodyPr anchor="b"/>
          <a:lstStyle>
            <a:lvl1pPr>
              <a:defRPr/>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extLst/>
          </a:lstStyle>
          <a:p>
            <a:pPr>
              <a:defRPr/>
            </a:pPr>
            <a:endParaRPr lang="en-US" altLang="zh-TW"/>
          </a:p>
        </p:txBody>
      </p:sp>
      <p:sp>
        <p:nvSpPr>
          <p:cNvPr id="8" name="頁尾版面配置區 7"/>
          <p:cNvSpPr>
            <a:spLocks noGrp="1"/>
          </p:cNvSpPr>
          <p:nvPr>
            <p:ph type="ftr" sz="quarter" idx="11"/>
          </p:nvPr>
        </p:nvSpPr>
        <p:spPr/>
        <p:txBody>
          <a:bodyPr/>
          <a:lstStyle>
            <a:extLst/>
          </a:lstStyle>
          <a:p>
            <a:pPr>
              <a:defRPr/>
            </a:pPr>
            <a:endParaRPr lang="en-US" altLang="zh-TW"/>
          </a:p>
        </p:txBody>
      </p:sp>
      <p:sp>
        <p:nvSpPr>
          <p:cNvPr id="9" name="投影片編號版面配置區 8"/>
          <p:cNvSpPr>
            <a:spLocks noGrp="1"/>
          </p:cNvSpPr>
          <p:nvPr>
            <p:ph type="sldNum" sz="quarter" idx="12"/>
          </p:nvPr>
        </p:nvSpPr>
        <p:spPr>
          <a:xfrm>
            <a:off x="8641080" y="6514568"/>
            <a:ext cx="464288" cy="274320"/>
          </a:xfrm>
        </p:spPr>
        <p:txBody>
          <a:bodyPr/>
          <a:lstStyle>
            <a:extLst/>
          </a:lstStyle>
          <a:p>
            <a:pPr>
              <a:defRPr/>
            </a:pPr>
            <a:fld id="{61F3CECD-E761-401E-AD79-283D24467133}" type="slidenum">
              <a:rPr lang="en-US" altLang="zh-TW" smtClean="0">
                <a:solidFill>
                  <a:srgbClr val="8CADAE">
                    <a:shade val="75000"/>
                  </a:srgbClr>
                </a:solidFill>
              </a:rPr>
              <a:pPr>
                <a:defRPr/>
              </a:pPr>
              <a:t>‹#›</a:t>
            </a:fld>
            <a:endParaRPr lang="en-US" altLang="zh-TW">
              <a:solidFill>
                <a:srgbClr val="8CADAE">
                  <a:shade val="75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457200" y="253218"/>
            <a:ext cx="8229600" cy="1143000"/>
          </a:xfrm>
        </p:spPr>
        <p:txBody>
          <a:bodyPr/>
          <a:lstStyle>
            <a:extLst/>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extLst/>
          </a:lstStyle>
          <a:p>
            <a:pPr>
              <a:defRPr/>
            </a:pPr>
            <a:endParaRPr lang="en-US" altLang="zh-TW"/>
          </a:p>
        </p:txBody>
      </p:sp>
      <p:sp>
        <p:nvSpPr>
          <p:cNvPr id="4" name="頁尾版面配置區 3"/>
          <p:cNvSpPr>
            <a:spLocks noGrp="1"/>
          </p:cNvSpPr>
          <p:nvPr>
            <p:ph type="ftr" sz="quarter" idx="11"/>
          </p:nvPr>
        </p:nvSpPr>
        <p:spPr/>
        <p:txBody>
          <a:bodyPr/>
          <a:lstStyle>
            <a:extLst/>
          </a:lstStyle>
          <a:p>
            <a:pPr>
              <a:defRPr/>
            </a:pPr>
            <a:endParaRPr lang="en-US" altLang="zh-TW"/>
          </a:p>
        </p:txBody>
      </p:sp>
      <p:sp>
        <p:nvSpPr>
          <p:cNvPr id="5" name="投影片編號版面配置區 4"/>
          <p:cNvSpPr>
            <a:spLocks noGrp="1"/>
          </p:cNvSpPr>
          <p:nvPr>
            <p:ph type="sldNum" sz="quarter" idx="12"/>
          </p:nvPr>
        </p:nvSpPr>
        <p:spPr/>
        <p:txBody>
          <a:bodyPr/>
          <a:lstStyle>
            <a:extLst/>
          </a:lstStyle>
          <a:p>
            <a:pPr>
              <a:defRPr/>
            </a:pPr>
            <a:fld id="{E82A0987-9F06-4342-A365-A8CBBFEF1619}"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extLst/>
          </a:lstStyle>
          <a:p>
            <a:pPr>
              <a:defRPr/>
            </a:pPr>
            <a:endParaRPr lang="en-US" altLang="zh-TW"/>
          </a:p>
        </p:txBody>
      </p:sp>
      <p:sp>
        <p:nvSpPr>
          <p:cNvPr id="3" name="頁尾版面配置區 2"/>
          <p:cNvSpPr>
            <a:spLocks noGrp="1"/>
          </p:cNvSpPr>
          <p:nvPr>
            <p:ph type="ftr" sz="quarter" idx="11"/>
          </p:nvPr>
        </p:nvSpPr>
        <p:spPr/>
        <p:txBody>
          <a:bodyPr/>
          <a:lstStyle>
            <a:extLst/>
          </a:lstStyle>
          <a:p>
            <a:pPr>
              <a:defRPr/>
            </a:pPr>
            <a:endParaRPr lang="en-US" altLang="zh-TW"/>
          </a:p>
        </p:txBody>
      </p:sp>
      <p:sp>
        <p:nvSpPr>
          <p:cNvPr id="4" name="投影片編號版面配置區 3"/>
          <p:cNvSpPr>
            <a:spLocks noGrp="1"/>
          </p:cNvSpPr>
          <p:nvPr>
            <p:ph type="sldNum" sz="quarter" idx="12"/>
          </p:nvPr>
        </p:nvSpPr>
        <p:spPr/>
        <p:txBody>
          <a:bodyPr/>
          <a:lstStyle>
            <a:extLst/>
          </a:lstStyle>
          <a:p>
            <a:pPr>
              <a:defRPr/>
            </a:pPr>
            <a:fld id="{B75B71D0-C0E6-4BC1-AEE5-FC5FCBF2AE6A}" type="slidenum">
              <a:rPr lang="en-US" altLang="zh-TW" smtClean="0"/>
              <a:pPr>
                <a:defRPr/>
              </a:pPr>
              <a:t>‹#›</a:t>
            </a:fld>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矩形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標題 1"/>
          <p:cNvSpPr>
            <a:spLocks noGrp="1"/>
          </p:cNvSpPr>
          <p:nvPr>
            <p:ph type="title"/>
          </p:nvPr>
        </p:nvSpPr>
        <p:spPr>
          <a:xfrm>
            <a:off x="4963136" y="304800"/>
            <a:ext cx="3931920" cy="762000"/>
          </a:xfrm>
        </p:spPr>
        <p:txBody>
          <a:bodyPr anchor="b"/>
          <a:lstStyle>
            <a:lvl1pPr marL="0" algn="r">
              <a:buNone/>
              <a:defRPr sz="2000" b="1"/>
            </a:lvl1pPr>
            <a:extLst/>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9" name="日期版面配置區 8"/>
          <p:cNvSpPr>
            <a:spLocks noGrp="1"/>
          </p:cNvSpPr>
          <p:nvPr>
            <p:ph type="dt" sz="half" idx="10"/>
          </p:nvPr>
        </p:nvSpPr>
        <p:spPr>
          <a:xfrm>
            <a:off x="5562600" y="6513670"/>
            <a:ext cx="3002280" cy="274320"/>
          </a:xfrm>
        </p:spPr>
        <p:txBody>
          <a:bodyPr vert="horz" rtlCol="0"/>
          <a:lstStyle>
            <a:extLst/>
          </a:lstStyle>
          <a:p>
            <a:pPr>
              <a:defRPr/>
            </a:pPr>
            <a:endParaRPr lang="en-US" altLang="zh-TW"/>
          </a:p>
        </p:txBody>
      </p:sp>
      <p:sp>
        <p:nvSpPr>
          <p:cNvPr id="10" name="投影片編號版面配置區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7461534F-4781-4A5B-A8BD-13499392F7CC}"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11" name="頁尾版面配置區 10"/>
          <p:cNvSpPr>
            <a:spLocks noGrp="1"/>
          </p:cNvSpPr>
          <p:nvPr>
            <p:ph type="ftr" sz="quarter" idx="12"/>
          </p:nvPr>
        </p:nvSpPr>
        <p:spPr>
          <a:xfrm>
            <a:off x="1600200" y="6513670"/>
            <a:ext cx="3907464" cy="274320"/>
          </a:xfrm>
        </p:spPr>
        <p:txBody>
          <a:bodyPr vert="horz" rtlCol="0"/>
          <a:lstStyle>
            <a:extLst/>
          </a:lstStyle>
          <a:p>
            <a:pPr>
              <a:defRPr/>
            </a:pPr>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3040443" y="4724400"/>
            <a:ext cx="5486400" cy="664536"/>
          </a:xfrm>
        </p:spPr>
        <p:txBody>
          <a:bodyPr anchor="b"/>
          <a:lstStyle>
            <a:lvl1pPr marL="0" algn="r">
              <a:buNone/>
              <a:defRPr sz="2000" b="1"/>
            </a:lvl1pPr>
            <a:extLst/>
          </a:lstStyle>
          <a:p>
            <a:r>
              <a:rPr kumimoji="0" lang="zh-TW" altLang="en-US" smtClean="0"/>
              <a:t>按一下以編輯母片標題樣式</a:t>
            </a:r>
            <a:endParaRPr kumimoji="0" lang="en-US"/>
          </a:p>
        </p:txBody>
      </p:sp>
      <p:sp>
        <p:nvSpPr>
          <p:cNvPr id="4" name="文字版面配置區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zh-TW" altLang="en-US" smtClean="0"/>
              <a:t>按一下以編輯母片文字樣式</a:t>
            </a:r>
          </a:p>
        </p:txBody>
      </p:sp>
      <p:sp>
        <p:nvSpPr>
          <p:cNvPr id="13" name="圖片版面配置區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zh-TW" altLang="en-US" smtClean="0">
                <a:solidFill>
                  <a:schemeClr val="lt1"/>
                </a:solidFill>
                <a:latin typeface="+mn-lt"/>
                <a:ea typeface="+mn-ea"/>
                <a:cs typeface="+mn-cs"/>
              </a:rPr>
              <a:t>按一下圖示以新增圖片</a:t>
            </a:r>
            <a:endParaRPr kumimoji="0" lang="en-US" dirty="0">
              <a:solidFill>
                <a:schemeClr val="lt1"/>
              </a:solidFill>
              <a:latin typeface="+mn-lt"/>
              <a:ea typeface="+mn-ea"/>
              <a:cs typeface="+mn-cs"/>
            </a:endParaRPr>
          </a:p>
        </p:txBody>
      </p:sp>
      <p:sp>
        <p:nvSpPr>
          <p:cNvPr id="8" name="日期版面配置區 7"/>
          <p:cNvSpPr>
            <a:spLocks noGrp="1"/>
          </p:cNvSpPr>
          <p:nvPr>
            <p:ph type="dt" sz="half" idx="10"/>
          </p:nvPr>
        </p:nvSpPr>
        <p:spPr>
          <a:xfrm>
            <a:off x="5562600" y="6509004"/>
            <a:ext cx="3002280" cy="274320"/>
          </a:xfrm>
        </p:spPr>
        <p:txBody>
          <a:bodyPr vert="horz" rtlCol="0"/>
          <a:lstStyle>
            <a:extLst/>
          </a:lstStyle>
          <a:p>
            <a:pPr>
              <a:defRPr/>
            </a:pPr>
            <a:endParaRPr lang="en-US" altLang="zh-TW"/>
          </a:p>
        </p:txBody>
      </p:sp>
      <p:sp>
        <p:nvSpPr>
          <p:cNvPr id="9" name="投影片編號版面配置區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5BDA51F2-8F8E-4719-AEDE-D79C16459E03}" type="slidenum">
              <a:rPr lang="en-US" altLang="zh-TW" smtClean="0">
                <a:solidFill>
                  <a:srgbClr val="8CADAE">
                    <a:shade val="75000"/>
                  </a:srgbClr>
                </a:solidFill>
              </a:rPr>
              <a:pPr>
                <a:defRPr/>
              </a:pPr>
              <a:t>‹#›</a:t>
            </a:fld>
            <a:endParaRPr lang="en-US" altLang="zh-TW">
              <a:solidFill>
                <a:srgbClr val="8CADAE">
                  <a:shade val="75000"/>
                </a:srgbClr>
              </a:solidFill>
            </a:endParaRPr>
          </a:p>
        </p:txBody>
      </p:sp>
      <p:sp>
        <p:nvSpPr>
          <p:cNvPr id="10" name="頁尾版面配置區 9"/>
          <p:cNvSpPr>
            <a:spLocks noGrp="1"/>
          </p:cNvSpPr>
          <p:nvPr>
            <p:ph type="ftr" sz="quarter" idx="12"/>
          </p:nvPr>
        </p:nvSpPr>
        <p:spPr>
          <a:xfrm>
            <a:off x="1600200" y="6509004"/>
            <a:ext cx="3907464" cy="274320"/>
          </a:xfrm>
        </p:spPr>
        <p:txBody>
          <a:bodyPr vert="horz" rtlCol="0"/>
          <a:lstStyle>
            <a:extLst/>
          </a:lstStyle>
          <a:p>
            <a:pPr>
              <a:defRPr/>
            </a:pPr>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圓角化對角線角落矩形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頁尾版面配置區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ltLang="zh-TW">
              <a:ea typeface="新細明體" charset="-120"/>
            </a:endParaRPr>
          </a:p>
        </p:txBody>
      </p:sp>
      <p:sp>
        <p:nvSpPr>
          <p:cNvPr id="14" name="日期版面配置區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ltLang="zh-TW">
              <a:ea typeface="新細明體" charset="-120"/>
            </a:endParaRPr>
          </a:p>
        </p:txBody>
      </p:sp>
      <p:sp>
        <p:nvSpPr>
          <p:cNvPr id="23" name="投影片編號版面配置區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B4663ACD-4D68-4AAA-906E-22CB9B946C86}" type="slidenum">
              <a:rPr lang="en-US" altLang="zh-TW" smtClean="0">
                <a:solidFill>
                  <a:srgbClr val="8CADAE">
                    <a:shade val="75000"/>
                  </a:srgbClr>
                </a:solidFill>
                <a:ea typeface="新細明體" charset="-120"/>
              </a:rPr>
              <a:pPr>
                <a:defRPr/>
              </a:pPr>
              <a:t>‹#›</a:t>
            </a:fld>
            <a:endParaRPr lang="en-US" altLang="zh-TW">
              <a:solidFill>
                <a:srgbClr val="8CADAE">
                  <a:shade val="75000"/>
                </a:srgbClr>
              </a:solidFill>
              <a:ea typeface="新細明體" charset="-120"/>
            </a:endParaRPr>
          </a:p>
        </p:txBody>
      </p:sp>
      <p:sp>
        <p:nvSpPr>
          <p:cNvPr id="22" name="標題版面配置區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Tree>
  </p:cSld>
  <p:clrMap bg1="lt1" tx1="dk1" bg2="lt2" tx2="dk2" accent1="accent1" accent2="accent2" accent3="accent3" accent4="accent4" accent5="accent5" accent6="accent6" hlink="hlink" folHlink="folHlink"/>
  <p:sldLayoutIdLst>
    <p:sldLayoutId id="2147485056" r:id="rId1"/>
    <p:sldLayoutId id="2147485057" r:id="rId2"/>
    <p:sldLayoutId id="2147485058" r:id="rId3"/>
    <p:sldLayoutId id="2147485059" r:id="rId4"/>
    <p:sldLayoutId id="2147485060" r:id="rId5"/>
    <p:sldLayoutId id="2147485061" r:id="rId6"/>
    <p:sldLayoutId id="2147485062" r:id="rId7"/>
    <p:sldLayoutId id="2147485063" r:id="rId8"/>
    <p:sldLayoutId id="2147485064" r:id="rId9"/>
    <p:sldLayoutId id="2147485065" r:id="rId10"/>
    <p:sldLayoutId id="2147485066"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ctrTitle"/>
          </p:nvPr>
        </p:nvSpPr>
        <p:spPr>
          <a:xfrm>
            <a:off x="323528" y="836713"/>
            <a:ext cx="8352928" cy="2160239"/>
          </a:xfrm>
          <a:extLst/>
        </p:spPr>
        <p:txBody>
          <a:bodyPr>
            <a:normAutofit fontScale="90000"/>
          </a:bodyPr>
          <a:lstStyle/>
          <a:p>
            <a:pPr>
              <a:defRPr/>
            </a:pPr>
            <a:r>
              <a:rPr lang="en-US" altLang="zh-TW" sz="6700" dirty="0" smtClean="0">
                <a:effectLst/>
              </a:rPr>
              <a:t/>
            </a:r>
            <a:br>
              <a:rPr lang="en-US" altLang="zh-TW" sz="6700" dirty="0" smtClean="0">
                <a:effectLst/>
              </a:rPr>
            </a:br>
            <a:r>
              <a:rPr lang="en-US" altLang="zh-TW" sz="6700" dirty="0">
                <a:effectLst/>
              </a:rPr>
              <a:t/>
            </a:r>
            <a:br>
              <a:rPr lang="en-US" altLang="zh-TW" sz="6700" dirty="0">
                <a:effectLst/>
              </a:rPr>
            </a:br>
            <a:r>
              <a:rPr lang="zh-TW" altLang="zh-TW" sz="6700" dirty="0" smtClean="0">
                <a:effectLst/>
              </a:rPr>
              <a:t>文</a:t>
            </a:r>
            <a:r>
              <a:rPr lang="zh-TW" altLang="zh-TW" sz="6700" dirty="0">
                <a:effectLst/>
              </a:rPr>
              <a:t>創產業與兩岸</a:t>
            </a:r>
            <a:r>
              <a:rPr lang="zh-TW" altLang="zh-TW" sz="6700" dirty="0" smtClean="0">
                <a:effectLst/>
              </a:rPr>
              <a:t>著作權</a:t>
            </a:r>
            <a:r>
              <a:rPr lang="en-US" altLang="zh-TW" sz="6000" dirty="0" smtClean="0">
                <a:effectLst/>
              </a:rPr>
              <a:t/>
            </a:r>
            <a:br>
              <a:rPr lang="en-US" altLang="zh-TW" sz="6000" dirty="0" smtClean="0">
                <a:effectLst/>
              </a:rPr>
            </a:br>
            <a:endParaRPr lang="zh-TW" altLang="en-US" sz="5300" dirty="0"/>
          </a:p>
        </p:txBody>
      </p:sp>
      <p:sp>
        <p:nvSpPr>
          <p:cNvPr id="7171" name="Rectangle 5"/>
          <p:cNvSpPr>
            <a:spLocks noGrp="1" noChangeArrowheads="1"/>
          </p:cNvSpPr>
          <p:nvPr>
            <p:ph type="subTitle" idx="1"/>
          </p:nvPr>
        </p:nvSpPr>
        <p:spPr>
          <a:xfrm>
            <a:off x="1116013" y="3860800"/>
            <a:ext cx="6985000" cy="1873250"/>
          </a:xfrm>
        </p:spPr>
        <p:txBody>
          <a:bodyPr>
            <a:normAutofit fontScale="77500" lnSpcReduction="20000"/>
          </a:bodyPr>
          <a:lstStyle/>
          <a:p>
            <a:pPr eaLnBrk="1" hangingPunct="1">
              <a:lnSpc>
                <a:spcPct val="90000"/>
              </a:lnSpc>
            </a:pPr>
            <a:endParaRPr lang="en-US" altLang="zh-TW" sz="2800" dirty="0" smtClean="0"/>
          </a:p>
          <a:p>
            <a:pPr algn="ctr" eaLnBrk="1" hangingPunct="1">
              <a:lnSpc>
                <a:spcPct val="170000"/>
              </a:lnSpc>
            </a:pPr>
            <a:r>
              <a:rPr lang="zh-TW" altLang="en-US" sz="2800" dirty="0" smtClean="0">
                <a:solidFill>
                  <a:schemeClr val="tx1"/>
                </a:solidFill>
              </a:rPr>
              <a:t>主講者：幸秋妙律師</a:t>
            </a:r>
          </a:p>
          <a:p>
            <a:pPr algn="ctr" eaLnBrk="1" hangingPunct="1">
              <a:lnSpc>
                <a:spcPct val="170000"/>
              </a:lnSpc>
            </a:pPr>
            <a:r>
              <a:rPr lang="zh-TW" altLang="en-US" sz="2800" dirty="0" smtClean="0">
                <a:solidFill>
                  <a:schemeClr val="tx1"/>
                </a:solidFill>
              </a:rPr>
              <a:t>                             北辰著作權事務所</a:t>
            </a:r>
          </a:p>
          <a:p>
            <a:pPr algn="ctr" eaLnBrk="1" hangingPunct="1">
              <a:lnSpc>
                <a:spcPct val="90000"/>
              </a:lnSpc>
            </a:pPr>
            <a:r>
              <a:rPr kumimoji="1" lang="zh-TW" altLang="en-US" sz="2100" dirty="0" smtClean="0"/>
              <a:t>                                  </a:t>
            </a:r>
          </a:p>
          <a:p>
            <a:pPr algn="ctr" eaLnBrk="1" hangingPunct="1">
              <a:lnSpc>
                <a:spcPct val="90000"/>
              </a:lnSpc>
            </a:pPr>
            <a:r>
              <a:rPr kumimoji="1" lang="zh-TW" altLang="en-US" dirty="0" smtClean="0"/>
              <a:t>                                                </a:t>
            </a:r>
          </a:p>
        </p:txBody>
      </p:sp>
      <p:sp>
        <p:nvSpPr>
          <p:cNvPr id="2" name="投影片編號版面配置區 1"/>
          <p:cNvSpPr>
            <a:spLocks noGrp="1"/>
          </p:cNvSpPr>
          <p:nvPr>
            <p:ph type="sldNum" sz="quarter" idx="11"/>
          </p:nvPr>
        </p:nvSpPr>
        <p:spPr/>
        <p:txBody>
          <a:bodyPr/>
          <a:lstStyle/>
          <a:p>
            <a:pPr>
              <a:defRPr/>
            </a:pPr>
            <a:fld id="{E1BB0781-3C3A-4143-8E84-23312B134D14}" type="slidenum">
              <a:rPr lang="en-US" altLang="zh-TW" smtClean="0">
                <a:solidFill>
                  <a:srgbClr val="8CADAE">
                    <a:shade val="75000"/>
                  </a:srgbClr>
                </a:solidFill>
              </a:rPr>
              <a:pPr>
                <a:defRPr/>
              </a:pPr>
              <a:t>1</a:t>
            </a:fld>
            <a:endParaRPr lang="en-US" altLang="zh-TW">
              <a:solidFill>
                <a:srgbClr val="8CADAE">
                  <a:shade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pPr algn="ctr"/>
            <a:r>
              <a:rPr lang="zh-TW" altLang="en-US" dirty="0"/>
              <a:t>著作權客體</a:t>
            </a:r>
            <a:r>
              <a:rPr lang="zh-TW" altLang="en-US" dirty="0" smtClean="0"/>
              <a:t>（</a:t>
            </a:r>
            <a:r>
              <a:rPr lang="en-US" altLang="zh-TW" dirty="0" smtClean="0"/>
              <a:t>3</a:t>
            </a:r>
            <a:r>
              <a:rPr lang="zh-TW" altLang="en-US" dirty="0" smtClean="0"/>
              <a:t>）</a:t>
            </a:r>
            <a:r>
              <a:rPr lang="en-US" altLang="zh-TW" dirty="0" smtClean="0"/>
              <a:t/>
            </a:r>
            <a:br>
              <a:rPr lang="en-US" altLang="zh-TW" dirty="0" smtClean="0"/>
            </a:br>
            <a:r>
              <a:rPr lang="zh-TW" altLang="en-US" sz="3600" dirty="0" smtClean="0"/>
              <a:t>著作（作品）</a:t>
            </a:r>
            <a:endParaRPr lang="zh-TW" altLang="en-US" sz="3600" dirty="0"/>
          </a:p>
        </p:txBody>
      </p:sp>
      <p:sp>
        <p:nvSpPr>
          <p:cNvPr id="3" name="文字版面配置區 2"/>
          <p:cNvSpPr>
            <a:spLocks noGrp="1"/>
          </p:cNvSpPr>
          <p:nvPr>
            <p:ph type="body" idx="1"/>
          </p:nvPr>
        </p:nvSpPr>
        <p:spPr>
          <a:xfrm>
            <a:off x="467544" y="1412776"/>
            <a:ext cx="4040188" cy="639762"/>
          </a:xfrm>
        </p:spPr>
        <p:txBody>
          <a:bodyPr/>
          <a:lstStyle/>
          <a:p>
            <a:r>
              <a:rPr lang="zh-TW" altLang="en-US" b="1" dirty="0" smtClean="0"/>
              <a:t>臺灣 </a:t>
            </a:r>
            <a:r>
              <a:rPr lang="en-US" altLang="zh-TW" b="1" dirty="0" smtClean="0"/>
              <a:t>--</a:t>
            </a:r>
            <a:r>
              <a:rPr lang="zh-TW" altLang="en-US" sz="2400" b="1" dirty="0"/>
              <a:t> </a:t>
            </a:r>
            <a:r>
              <a:rPr lang="en-US" altLang="zh-TW" sz="2400" b="1" dirty="0" smtClean="0"/>
              <a:t>§</a:t>
            </a:r>
            <a:r>
              <a:rPr lang="en-US" altLang="en-US" sz="2400" b="1" dirty="0">
                <a:ea typeface="微軟正黑體" pitchFamily="34" charset="-120"/>
              </a:rPr>
              <a:t>5</a:t>
            </a:r>
            <a:r>
              <a:rPr lang="en-US" altLang="zh-TW" sz="2400" b="1" dirty="0"/>
              <a:t> </a:t>
            </a:r>
            <a:r>
              <a:rPr lang="zh-TW" altLang="en-US" b="1" dirty="0" smtClean="0"/>
              <a:t> </a:t>
            </a:r>
            <a:endParaRPr lang="zh-TW" altLang="en-US" b="1" dirty="0"/>
          </a:p>
        </p:txBody>
      </p:sp>
      <p:sp>
        <p:nvSpPr>
          <p:cNvPr id="4" name="文字版面配置區 3"/>
          <p:cNvSpPr>
            <a:spLocks noGrp="1"/>
          </p:cNvSpPr>
          <p:nvPr>
            <p:ph type="body" sz="half" idx="3"/>
          </p:nvPr>
        </p:nvSpPr>
        <p:spPr>
          <a:xfrm>
            <a:off x="4644008" y="1412776"/>
            <a:ext cx="4041775" cy="639762"/>
          </a:xfrm>
        </p:spPr>
        <p:txBody>
          <a:bodyPr/>
          <a:lstStyle/>
          <a:p>
            <a:r>
              <a:rPr lang="zh-TW" altLang="en-US" sz="2400" b="1" dirty="0" smtClean="0"/>
              <a:t>大陸 </a:t>
            </a:r>
            <a:r>
              <a:rPr lang="en-US" altLang="zh-TW" sz="2400" b="1" dirty="0" smtClean="0"/>
              <a:t>–</a:t>
            </a:r>
            <a:r>
              <a:rPr lang="zh-TW" altLang="en-US" sz="2400" b="1" dirty="0" smtClean="0"/>
              <a:t> 著</a:t>
            </a:r>
            <a:r>
              <a:rPr lang="en-US" altLang="zh-TW" sz="2400" b="1" dirty="0" smtClean="0"/>
              <a:t>§</a:t>
            </a:r>
            <a:r>
              <a:rPr lang="en-US" altLang="zh-TW" sz="2400" b="1" dirty="0"/>
              <a:t>3</a:t>
            </a:r>
            <a:r>
              <a:rPr lang="zh-TW" altLang="en-US" sz="2400" b="1" dirty="0"/>
              <a:t>、</a:t>
            </a:r>
            <a:r>
              <a:rPr lang="zh-TW" altLang="en-US" sz="2400" b="1" dirty="0" smtClean="0"/>
              <a:t>實施</a:t>
            </a:r>
            <a:r>
              <a:rPr lang="en-US" altLang="zh-TW" sz="2400" b="1" dirty="0" smtClean="0"/>
              <a:t>§</a:t>
            </a:r>
            <a:r>
              <a:rPr lang="en-US" altLang="zh-TW" sz="2400" b="1" dirty="0"/>
              <a:t>4</a:t>
            </a:r>
            <a:endParaRPr lang="zh-TW" altLang="en-US" b="1" dirty="0"/>
          </a:p>
        </p:txBody>
      </p:sp>
      <p:sp>
        <p:nvSpPr>
          <p:cNvPr id="5" name="內容版面配置區 4"/>
          <p:cNvSpPr>
            <a:spLocks noGrp="1"/>
          </p:cNvSpPr>
          <p:nvPr>
            <p:ph sz="quarter" idx="2"/>
          </p:nvPr>
        </p:nvSpPr>
        <p:spPr>
          <a:xfrm>
            <a:off x="457200" y="2276872"/>
            <a:ext cx="4040188" cy="4581128"/>
          </a:xfrm>
        </p:spPr>
        <p:txBody>
          <a:bodyPr>
            <a:normAutofit fontScale="92500" lnSpcReduction="20000"/>
          </a:bodyPr>
          <a:lstStyle/>
          <a:p>
            <a:pPr marL="0" indent="0">
              <a:lnSpc>
                <a:spcPct val="80000"/>
              </a:lnSpc>
              <a:spcBef>
                <a:spcPts val="300"/>
              </a:spcBef>
              <a:spcAft>
                <a:spcPts val="300"/>
              </a:spcAft>
              <a:buNone/>
            </a:pPr>
            <a:r>
              <a:rPr lang="zh-TW" altLang="en-US" dirty="0" smtClean="0">
                <a:latin typeface="新細明體"/>
                <a:ea typeface="新細明體"/>
              </a:rPr>
              <a:t>● </a:t>
            </a:r>
            <a:r>
              <a:rPr lang="zh-TW" altLang="en-US" sz="2600" dirty="0" smtClean="0"/>
              <a:t>一般著作：</a:t>
            </a:r>
            <a:r>
              <a:rPr lang="zh-TW" altLang="en-US" sz="1900" dirty="0" smtClean="0"/>
              <a:t> </a:t>
            </a:r>
          </a:p>
          <a:p>
            <a:pPr>
              <a:lnSpc>
                <a:spcPct val="80000"/>
              </a:lnSpc>
              <a:spcBef>
                <a:spcPts val="300"/>
              </a:spcBef>
              <a:spcAft>
                <a:spcPts val="300"/>
              </a:spcAft>
              <a:buNone/>
            </a:pPr>
            <a:r>
              <a:rPr lang="zh-TW" altLang="en-US" sz="1900" dirty="0" smtClean="0"/>
              <a:t>（</a:t>
            </a:r>
            <a:r>
              <a:rPr lang="en-US" altLang="zh-TW" sz="1900" dirty="0" smtClean="0"/>
              <a:t>1</a:t>
            </a:r>
            <a:r>
              <a:rPr lang="zh-TW" altLang="en-US" sz="1900" dirty="0" smtClean="0"/>
              <a:t>）語文著作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2</a:t>
            </a:r>
            <a:r>
              <a:rPr lang="zh-TW" altLang="en-US" sz="1900" dirty="0" smtClean="0"/>
              <a:t>）音樂著作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3</a:t>
            </a:r>
            <a:r>
              <a:rPr lang="zh-TW" altLang="en-US" sz="1900" dirty="0" smtClean="0"/>
              <a:t>）戲劇舞蹈著作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4</a:t>
            </a:r>
            <a:r>
              <a:rPr lang="zh-TW" altLang="en-US" sz="1900" dirty="0" smtClean="0"/>
              <a:t>）美術著作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5</a:t>
            </a:r>
            <a:r>
              <a:rPr lang="zh-TW" altLang="en-US" sz="1900" dirty="0" smtClean="0"/>
              <a:t>）攝影著作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6</a:t>
            </a:r>
            <a:r>
              <a:rPr lang="zh-TW" altLang="en-US" sz="1900" dirty="0" smtClean="0"/>
              <a:t>）圖形著作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7</a:t>
            </a:r>
            <a:r>
              <a:rPr lang="zh-TW" altLang="en-US" sz="1900" dirty="0" smtClean="0"/>
              <a:t>）視聽著作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8</a:t>
            </a:r>
            <a:r>
              <a:rPr lang="zh-TW" altLang="en-US" sz="1900" dirty="0" smtClean="0"/>
              <a:t>）錄音著作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9</a:t>
            </a:r>
            <a:r>
              <a:rPr lang="zh-TW" altLang="en-US" sz="1900" dirty="0" smtClean="0"/>
              <a:t>）建築著作</a:t>
            </a:r>
            <a:endParaRPr lang="en-US" altLang="zh-TW" sz="1900" dirty="0" smtClean="0"/>
          </a:p>
          <a:p>
            <a:pPr>
              <a:lnSpc>
                <a:spcPct val="80000"/>
              </a:lnSpc>
              <a:spcBef>
                <a:spcPts val="300"/>
              </a:spcBef>
              <a:spcAft>
                <a:spcPts val="300"/>
              </a:spcAft>
              <a:buNone/>
            </a:pPr>
            <a:r>
              <a:rPr lang="zh-TW" altLang="en-US" sz="1900" dirty="0" smtClean="0"/>
              <a:t>（</a:t>
            </a:r>
            <a:r>
              <a:rPr lang="en-US" altLang="zh-TW" sz="1900" dirty="0" smtClean="0"/>
              <a:t>10</a:t>
            </a:r>
            <a:r>
              <a:rPr lang="zh-TW" altLang="en-US" sz="1900" dirty="0" smtClean="0"/>
              <a:t>）電腦程式</a:t>
            </a:r>
            <a:r>
              <a:rPr lang="zh-TW" altLang="en-US" sz="1900" dirty="0"/>
              <a:t>著作。</a:t>
            </a:r>
          </a:p>
          <a:p>
            <a:pPr>
              <a:lnSpc>
                <a:spcPct val="80000"/>
              </a:lnSpc>
              <a:buNone/>
            </a:pPr>
            <a:r>
              <a:rPr lang="zh-TW" altLang="en-US" sz="2400" dirty="0"/>
              <a:t> </a:t>
            </a:r>
            <a:r>
              <a:rPr lang="zh-TW" altLang="en-US" sz="2400" dirty="0" smtClean="0"/>
              <a:t>    </a:t>
            </a:r>
            <a:endParaRPr lang="zh-TW" altLang="en-US" sz="2400" dirty="0"/>
          </a:p>
          <a:p>
            <a:pPr marL="0" indent="0">
              <a:lnSpc>
                <a:spcPct val="80000"/>
              </a:lnSpc>
              <a:buNone/>
            </a:pPr>
            <a:r>
              <a:rPr lang="zh-TW" altLang="en-US" dirty="0" smtClean="0">
                <a:latin typeface="新細明體"/>
                <a:ea typeface="新細明體"/>
              </a:rPr>
              <a:t>●</a:t>
            </a:r>
            <a:r>
              <a:rPr lang="zh-TW" altLang="en-US" sz="2800" dirty="0" smtClean="0">
                <a:latin typeface="新細明體"/>
                <a:ea typeface="新細明體"/>
              </a:rPr>
              <a:t> </a:t>
            </a:r>
            <a:r>
              <a:rPr lang="zh-TW" altLang="en-US" sz="2600" dirty="0" smtClean="0"/>
              <a:t>特殊著作：</a:t>
            </a:r>
            <a:endParaRPr lang="en-US" altLang="zh-TW" sz="2600" dirty="0"/>
          </a:p>
          <a:p>
            <a:pPr>
              <a:lnSpc>
                <a:spcPct val="80000"/>
              </a:lnSpc>
              <a:spcBef>
                <a:spcPts val="300"/>
              </a:spcBef>
              <a:spcAft>
                <a:spcPts val="300"/>
              </a:spcAft>
              <a:buNone/>
            </a:pPr>
            <a:r>
              <a:rPr lang="en-US" altLang="zh-TW" sz="1900" dirty="0" smtClean="0"/>
              <a:t>1</a:t>
            </a:r>
            <a:r>
              <a:rPr lang="en-US" altLang="zh-TW" sz="1900" dirty="0"/>
              <a:t>.  </a:t>
            </a:r>
            <a:r>
              <a:rPr lang="zh-TW" altLang="en-US" sz="1900" dirty="0"/>
              <a:t>衍生著作 （</a:t>
            </a:r>
            <a:r>
              <a:rPr lang="en-US" altLang="zh-TW" sz="1900" dirty="0"/>
              <a:t>§6</a:t>
            </a:r>
            <a:r>
              <a:rPr lang="zh-TW" altLang="en-US" sz="1900" dirty="0"/>
              <a:t>、</a:t>
            </a:r>
            <a:r>
              <a:rPr lang="en-US" altLang="zh-TW" sz="1900" dirty="0"/>
              <a:t>§3I(11)</a:t>
            </a:r>
            <a:r>
              <a:rPr lang="zh-TW" altLang="en-US" sz="1900" dirty="0"/>
              <a:t>）</a:t>
            </a:r>
            <a:endParaRPr lang="en-US" altLang="zh-TW" sz="1900" dirty="0"/>
          </a:p>
          <a:p>
            <a:pPr>
              <a:lnSpc>
                <a:spcPct val="80000"/>
              </a:lnSpc>
              <a:spcBef>
                <a:spcPts val="300"/>
              </a:spcBef>
              <a:spcAft>
                <a:spcPts val="300"/>
              </a:spcAft>
              <a:buNone/>
            </a:pPr>
            <a:r>
              <a:rPr lang="en-US" altLang="zh-TW" sz="1900" dirty="0" smtClean="0"/>
              <a:t>2</a:t>
            </a:r>
            <a:r>
              <a:rPr lang="en-US" altLang="zh-TW" sz="1900" dirty="0"/>
              <a:t>.  </a:t>
            </a:r>
            <a:r>
              <a:rPr lang="zh-TW" altLang="en-US" sz="1900" dirty="0"/>
              <a:t>編輯著作 （</a:t>
            </a:r>
            <a:r>
              <a:rPr lang="en-US" altLang="zh-TW" sz="1900" dirty="0"/>
              <a:t>§7</a:t>
            </a:r>
            <a:r>
              <a:rPr lang="zh-TW" altLang="en-US" sz="1900" dirty="0"/>
              <a:t>）</a:t>
            </a:r>
            <a:endParaRPr lang="en-US" altLang="zh-TW" sz="1900" dirty="0"/>
          </a:p>
          <a:p>
            <a:pPr>
              <a:lnSpc>
                <a:spcPct val="80000"/>
              </a:lnSpc>
              <a:spcBef>
                <a:spcPts val="300"/>
              </a:spcBef>
              <a:spcAft>
                <a:spcPts val="300"/>
              </a:spcAft>
              <a:buNone/>
            </a:pPr>
            <a:r>
              <a:rPr lang="en-US" altLang="zh-TW" sz="1900" dirty="0" smtClean="0"/>
              <a:t>3</a:t>
            </a:r>
            <a:r>
              <a:rPr lang="en-US" altLang="zh-TW" sz="1900" dirty="0"/>
              <a:t>.  </a:t>
            </a:r>
            <a:r>
              <a:rPr lang="zh-TW" altLang="en-US" sz="1900" dirty="0"/>
              <a:t>表演著作 （</a:t>
            </a:r>
            <a:r>
              <a:rPr lang="en-US" altLang="zh-TW" sz="1900" dirty="0"/>
              <a:t>§7</a:t>
            </a:r>
            <a:r>
              <a:rPr lang="zh-TW" altLang="en-US" sz="1900" dirty="0"/>
              <a:t>之</a:t>
            </a:r>
            <a:r>
              <a:rPr lang="en-US" altLang="zh-TW" sz="1900" dirty="0"/>
              <a:t>1</a:t>
            </a:r>
            <a:r>
              <a:rPr lang="zh-TW" altLang="en-US" sz="1900" dirty="0"/>
              <a:t>）</a:t>
            </a:r>
          </a:p>
          <a:p>
            <a:pPr>
              <a:lnSpc>
                <a:spcPct val="80000"/>
              </a:lnSpc>
              <a:spcBef>
                <a:spcPts val="300"/>
              </a:spcBef>
              <a:spcAft>
                <a:spcPts val="300"/>
              </a:spcAft>
              <a:buNone/>
            </a:pPr>
            <a:r>
              <a:rPr lang="en-US" altLang="zh-TW" sz="1900" dirty="0" smtClean="0"/>
              <a:t>4</a:t>
            </a:r>
            <a:r>
              <a:rPr lang="en-US" altLang="zh-TW" sz="1900" dirty="0"/>
              <a:t>.  </a:t>
            </a:r>
            <a:r>
              <a:rPr lang="zh-TW" altLang="en-US" sz="1900" dirty="0"/>
              <a:t>共同著作 （</a:t>
            </a:r>
            <a:r>
              <a:rPr lang="en-US" altLang="zh-TW" sz="1900" dirty="0"/>
              <a:t>§8</a:t>
            </a:r>
            <a:r>
              <a:rPr lang="zh-TW" altLang="en-US" sz="1900" dirty="0"/>
              <a:t>）</a:t>
            </a:r>
          </a:p>
          <a:p>
            <a:endParaRPr lang="zh-TW" altLang="en-US" dirty="0"/>
          </a:p>
        </p:txBody>
      </p:sp>
      <p:sp>
        <p:nvSpPr>
          <p:cNvPr id="6" name="內容版面配置區 5"/>
          <p:cNvSpPr>
            <a:spLocks noGrp="1"/>
          </p:cNvSpPr>
          <p:nvPr>
            <p:ph sz="quarter" idx="4"/>
          </p:nvPr>
        </p:nvSpPr>
        <p:spPr>
          <a:xfrm>
            <a:off x="4499992" y="2276872"/>
            <a:ext cx="4752527" cy="4464496"/>
          </a:xfrm>
        </p:spPr>
        <p:txBody>
          <a:bodyPr>
            <a:normAutofit fontScale="92500"/>
          </a:bodyPr>
          <a:lstStyle/>
          <a:p>
            <a:pPr marL="419100" indent="-382588" fontAlgn="auto">
              <a:lnSpc>
                <a:spcPct val="80000"/>
              </a:lnSpc>
              <a:spcAft>
                <a:spcPts val="0"/>
              </a:spcAft>
              <a:buFont typeface="Wingdings" pitchFamily="2" charset="2"/>
              <a:buNone/>
              <a:defRPr/>
            </a:pPr>
            <a:r>
              <a:rPr lang="zh-TW" altLang="en-US" dirty="0" smtClean="0">
                <a:latin typeface="新細明體"/>
                <a:ea typeface="新細明體"/>
              </a:rPr>
              <a:t>●</a:t>
            </a:r>
            <a:r>
              <a:rPr lang="zh-TW" altLang="en-US" sz="2400" dirty="0" smtClean="0">
                <a:latin typeface="新細明體"/>
                <a:ea typeface="新細明體"/>
              </a:rPr>
              <a:t> </a:t>
            </a:r>
            <a:r>
              <a:rPr lang="zh-TW" altLang="en-US" sz="2400" dirty="0" smtClean="0">
                <a:latin typeface="標楷體" panose="03000509000000000000" pitchFamily="65" charset="-120"/>
                <a:ea typeface="標楷體" panose="03000509000000000000" pitchFamily="65" charset="-120"/>
              </a:rPr>
              <a:t>一般作品：</a:t>
            </a:r>
            <a:endParaRPr lang="en-US" altLang="zh-TW" sz="2400" dirty="0" smtClean="0">
              <a:latin typeface="標楷體" panose="03000509000000000000" pitchFamily="65" charset="-120"/>
              <a:ea typeface="標楷體" panose="03000509000000000000" pitchFamily="65" charset="-120"/>
            </a:endParaRP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1</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文字</a:t>
            </a:r>
            <a:r>
              <a:rPr lang="zh-CN" altLang="en-US" sz="1600" dirty="0">
                <a:latin typeface="標楷體" panose="03000509000000000000" pitchFamily="65" charset="-120"/>
                <a:ea typeface="標楷體" panose="03000509000000000000" pitchFamily="65" charset="-120"/>
              </a:rPr>
              <a:t>作品 </a:t>
            </a:r>
            <a:r>
              <a:rPr lang="zh-TW" altLang="en-US" sz="1600" dirty="0">
                <a:latin typeface="標楷體" panose="03000509000000000000" pitchFamily="65" charset="-120"/>
                <a:ea typeface="標楷體" panose="03000509000000000000" pitchFamily="65" charset="-120"/>
              </a:rPr>
              <a:t>  </a:t>
            </a:r>
            <a:endParaRPr lang="en-US" altLang="zh-TW" sz="1600" dirty="0">
              <a:latin typeface="標楷體" panose="03000509000000000000" pitchFamily="65" charset="-120"/>
              <a:ea typeface="標楷體" panose="03000509000000000000" pitchFamily="65" charset="-120"/>
            </a:endParaRP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2</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口述</a:t>
            </a:r>
            <a:r>
              <a:rPr lang="zh-CN" altLang="en-US" sz="1600" dirty="0">
                <a:latin typeface="標楷體" panose="03000509000000000000" pitchFamily="65" charset="-120"/>
                <a:ea typeface="標楷體" panose="03000509000000000000" pitchFamily="65" charset="-120"/>
              </a:rPr>
              <a:t>作品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3</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音樂</a:t>
            </a:r>
            <a:r>
              <a:rPr lang="zh-CN" altLang="en-US" sz="1600" dirty="0">
                <a:latin typeface="標楷體" panose="03000509000000000000" pitchFamily="65" charset="-120"/>
                <a:ea typeface="標楷體" panose="03000509000000000000" pitchFamily="65" charset="-120"/>
              </a:rPr>
              <a:t>、戲劇、曲藝、舞蹈、雜技藝術作品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4</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美術</a:t>
            </a:r>
            <a:r>
              <a:rPr lang="zh-CN" altLang="en-US" sz="1600" dirty="0">
                <a:latin typeface="標楷體" panose="03000509000000000000" pitchFamily="65" charset="-120"/>
                <a:ea typeface="標楷體" panose="03000509000000000000" pitchFamily="65" charset="-120"/>
              </a:rPr>
              <a:t>、建築作品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5</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攝影</a:t>
            </a:r>
            <a:r>
              <a:rPr lang="zh-CN" altLang="en-US" sz="1600" dirty="0">
                <a:latin typeface="標楷體" panose="03000509000000000000" pitchFamily="65" charset="-120"/>
                <a:ea typeface="標楷體" panose="03000509000000000000" pitchFamily="65" charset="-120"/>
              </a:rPr>
              <a:t>作品 </a:t>
            </a:r>
            <a:endParaRPr lang="en-US" altLang="zh-CN" sz="1600" dirty="0">
              <a:latin typeface="標楷體" panose="03000509000000000000" pitchFamily="65" charset="-120"/>
              <a:ea typeface="標楷體" panose="03000509000000000000" pitchFamily="65" charset="-120"/>
            </a:endParaRP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6</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電影</a:t>
            </a:r>
            <a:r>
              <a:rPr lang="zh-CN" altLang="en-US" sz="1600" dirty="0">
                <a:latin typeface="標楷體" panose="03000509000000000000" pitchFamily="65" charset="-120"/>
                <a:ea typeface="標楷體" panose="03000509000000000000" pitchFamily="65" charset="-120"/>
              </a:rPr>
              <a:t>作品和以類似攝製電影的方法創作的作品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7</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工程</a:t>
            </a:r>
            <a:r>
              <a:rPr lang="zh-CN" altLang="en-US" sz="1600" dirty="0">
                <a:latin typeface="標楷體" panose="03000509000000000000" pitchFamily="65" charset="-120"/>
                <a:ea typeface="標楷體" panose="03000509000000000000" pitchFamily="65" charset="-120"/>
              </a:rPr>
              <a:t>設計圖、產品設計圖、地圖、示意圖等圖</a:t>
            </a:r>
            <a:endParaRPr lang="en-US" altLang="zh-CN" sz="1600" dirty="0">
              <a:latin typeface="標楷體" panose="03000509000000000000" pitchFamily="65" charset="-120"/>
              <a:ea typeface="標楷體" panose="03000509000000000000" pitchFamily="65" charset="-120"/>
            </a:endParaRPr>
          </a:p>
          <a:p>
            <a:pPr marL="419100" indent="-382588" fontAlgn="auto">
              <a:lnSpc>
                <a:spcPct val="80000"/>
              </a:lnSpc>
              <a:spcBef>
                <a:spcPts val="300"/>
              </a:spcBef>
              <a:spcAft>
                <a:spcPts val="300"/>
              </a:spcAft>
              <a:buFont typeface="Wingdings" pitchFamily="2" charset="2"/>
              <a:buNone/>
              <a:defRPr/>
            </a:pPr>
            <a:r>
              <a:rPr lang="zh-TW" altLang="en-US" sz="1600" dirty="0">
                <a:latin typeface="標楷體" panose="03000509000000000000" pitchFamily="65" charset="-120"/>
                <a:ea typeface="標楷體" panose="03000509000000000000" pitchFamily="65" charset="-120"/>
              </a:rPr>
              <a:t>     </a:t>
            </a:r>
            <a:r>
              <a:rPr lang="zh-CN" altLang="en-US" sz="1600" dirty="0">
                <a:latin typeface="標楷體" panose="03000509000000000000" pitchFamily="65" charset="-120"/>
                <a:ea typeface="標楷體" panose="03000509000000000000" pitchFamily="65" charset="-120"/>
              </a:rPr>
              <a:t>形作品和模型作品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8</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計算機</a:t>
            </a:r>
            <a:r>
              <a:rPr lang="zh-CN" altLang="en-US" sz="1600" dirty="0">
                <a:latin typeface="標楷體" panose="03000509000000000000" pitchFamily="65" charset="-120"/>
                <a:ea typeface="標楷體" panose="03000509000000000000" pitchFamily="65" charset="-120"/>
              </a:rPr>
              <a:t>軟件 </a:t>
            </a:r>
          </a:p>
          <a:p>
            <a:pPr marL="419100" indent="-382588" fontAlgn="auto">
              <a:lnSpc>
                <a:spcPct val="80000"/>
              </a:lnSpc>
              <a:spcBef>
                <a:spcPts val="300"/>
              </a:spcBef>
              <a:spcAft>
                <a:spcPts val="300"/>
              </a:spcAft>
              <a:buFont typeface="Wingdings" pitchFamily="2" charset="2"/>
              <a:buNone/>
              <a:defRPr/>
            </a:pPr>
            <a:r>
              <a:rPr lang="zh-TW" altLang="en-US" sz="1600" dirty="0" smtClean="0">
                <a:latin typeface="標楷體" panose="03000509000000000000" pitchFamily="65" charset="-120"/>
                <a:ea typeface="標楷體" panose="03000509000000000000" pitchFamily="65" charset="-120"/>
              </a:rPr>
              <a:t>（</a:t>
            </a:r>
            <a:r>
              <a:rPr lang="en-US" altLang="zh-TW" sz="1600" dirty="0" smtClean="0">
                <a:latin typeface="標楷體" panose="03000509000000000000" pitchFamily="65" charset="-120"/>
                <a:ea typeface="標楷體" panose="03000509000000000000" pitchFamily="65" charset="-120"/>
              </a:rPr>
              <a:t>9</a:t>
            </a:r>
            <a:r>
              <a:rPr lang="zh-TW" altLang="en-US" sz="1600" dirty="0" smtClean="0">
                <a:latin typeface="標楷體" panose="03000509000000000000" pitchFamily="65" charset="-120"/>
                <a:ea typeface="標楷體" panose="03000509000000000000" pitchFamily="65" charset="-120"/>
              </a:rPr>
              <a:t>）</a:t>
            </a:r>
            <a:r>
              <a:rPr lang="zh-CN" altLang="en-US" sz="1600" dirty="0" smtClean="0">
                <a:latin typeface="標楷體" panose="03000509000000000000" pitchFamily="65" charset="-120"/>
                <a:ea typeface="標楷體" panose="03000509000000000000" pitchFamily="65" charset="-120"/>
              </a:rPr>
              <a:t>法律</a:t>
            </a:r>
            <a:r>
              <a:rPr lang="zh-CN" altLang="en-US" sz="1600" dirty="0">
                <a:latin typeface="標楷體" panose="03000509000000000000" pitchFamily="65" charset="-120"/>
                <a:ea typeface="標楷體" panose="03000509000000000000" pitchFamily="65" charset="-120"/>
              </a:rPr>
              <a:t>、行政法規規定的其他</a:t>
            </a:r>
            <a:r>
              <a:rPr lang="zh-CN" altLang="en-US" sz="1600" dirty="0" smtClean="0">
                <a:latin typeface="標楷體" panose="03000509000000000000" pitchFamily="65" charset="-120"/>
                <a:ea typeface="標楷體" panose="03000509000000000000" pitchFamily="65" charset="-120"/>
              </a:rPr>
              <a:t>作品</a:t>
            </a:r>
            <a:endParaRPr lang="en-US" altLang="zh-CN" sz="1600" dirty="0" smtClean="0">
              <a:latin typeface="標楷體" panose="03000509000000000000" pitchFamily="65" charset="-120"/>
              <a:ea typeface="標楷體" panose="03000509000000000000" pitchFamily="65" charset="-120"/>
            </a:endParaRPr>
          </a:p>
          <a:p>
            <a:pPr>
              <a:lnSpc>
                <a:spcPct val="80000"/>
              </a:lnSpc>
              <a:buNone/>
            </a:pPr>
            <a:endParaRPr lang="zh-TW" altLang="en-US" dirty="0"/>
          </a:p>
          <a:p>
            <a:pPr marL="0" indent="0">
              <a:lnSpc>
                <a:spcPct val="80000"/>
              </a:lnSpc>
              <a:buNone/>
            </a:pPr>
            <a:r>
              <a:rPr lang="zh-TW" altLang="en-US" dirty="0">
                <a:latin typeface="新細明體"/>
                <a:ea typeface="新細明體"/>
              </a:rPr>
              <a:t>● </a:t>
            </a:r>
            <a:r>
              <a:rPr lang="zh-TW" altLang="en-US" sz="2600" dirty="0" smtClean="0"/>
              <a:t>特殊作品：</a:t>
            </a:r>
            <a:endParaRPr lang="en-US" altLang="zh-TW" sz="2600" dirty="0"/>
          </a:p>
          <a:p>
            <a:pPr marL="533400" indent="-533400">
              <a:lnSpc>
                <a:spcPct val="80000"/>
              </a:lnSpc>
              <a:spcBef>
                <a:spcPts val="300"/>
              </a:spcBef>
              <a:spcAft>
                <a:spcPts val="300"/>
              </a:spcAft>
              <a:buNone/>
            </a:pPr>
            <a:r>
              <a:rPr lang="en-US" altLang="zh-TW" sz="1900" dirty="0" smtClean="0">
                <a:latin typeface="新細明體"/>
                <a:ea typeface="新細明體"/>
              </a:rPr>
              <a:t>1.</a:t>
            </a:r>
            <a:r>
              <a:rPr lang="zh-TW" altLang="en-US" sz="1900" dirty="0" smtClean="0"/>
              <a:t>演繹</a:t>
            </a:r>
            <a:r>
              <a:rPr lang="zh-TW" altLang="en-US" sz="1900" dirty="0"/>
              <a:t>作品（</a:t>
            </a:r>
            <a:r>
              <a:rPr lang="en-US" altLang="zh-TW" sz="1900" dirty="0"/>
              <a:t>§12</a:t>
            </a:r>
            <a:r>
              <a:rPr lang="zh-TW" altLang="en-US" sz="1900" dirty="0"/>
              <a:t>）</a:t>
            </a:r>
            <a:r>
              <a:rPr lang="en-US" altLang="zh-TW" sz="1900" dirty="0" smtClean="0"/>
              <a:t>--</a:t>
            </a:r>
            <a:r>
              <a:rPr lang="zh-TW" altLang="en-US" sz="1900" dirty="0" smtClean="0"/>
              <a:t> </a:t>
            </a:r>
            <a:r>
              <a:rPr lang="zh-TW" altLang="en-US" sz="1900" dirty="0"/>
              <a:t>「</a:t>
            </a:r>
            <a:r>
              <a:rPr lang="zh-TW" altLang="zh-TW" sz="1900" dirty="0"/>
              <a:t>衍生著作</a:t>
            </a:r>
            <a:r>
              <a:rPr lang="zh-TW" altLang="zh-TW" sz="1900" dirty="0" smtClean="0"/>
              <a:t>」</a:t>
            </a:r>
            <a:endParaRPr lang="zh-TW" altLang="en-US" sz="1900" dirty="0"/>
          </a:p>
          <a:p>
            <a:pPr marL="533400" indent="-533400">
              <a:lnSpc>
                <a:spcPct val="80000"/>
              </a:lnSpc>
              <a:spcBef>
                <a:spcPts val="300"/>
              </a:spcBef>
              <a:spcAft>
                <a:spcPts val="300"/>
              </a:spcAft>
              <a:buNone/>
            </a:pPr>
            <a:r>
              <a:rPr lang="en-US" altLang="zh-TW" sz="1900" dirty="0" smtClean="0">
                <a:latin typeface="新細明體"/>
                <a:ea typeface="新細明體"/>
              </a:rPr>
              <a:t>2.</a:t>
            </a:r>
            <a:r>
              <a:rPr lang="zh-TW" altLang="en-US" sz="1900" dirty="0" smtClean="0"/>
              <a:t>匯編</a:t>
            </a:r>
            <a:r>
              <a:rPr lang="zh-TW" altLang="en-US" sz="1900" dirty="0"/>
              <a:t>作品 </a:t>
            </a:r>
            <a:r>
              <a:rPr lang="zh-TW" altLang="en-US" sz="1900" dirty="0" smtClean="0"/>
              <a:t>（</a:t>
            </a:r>
            <a:r>
              <a:rPr lang="en-US" altLang="zh-TW" sz="1900" dirty="0" smtClean="0"/>
              <a:t>§</a:t>
            </a:r>
            <a:r>
              <a:rPr lang="en-US" altLang="zh-TW" sz="1900" dirty="0"/>
              <a:t>14</a:t>
            </a:r>
            <a:r>
              <a:rPr lang="zh-TW" altLang="en-US" sz="1900" dirty="0"/>
              <a:t>）</a:t>
            </a:r>
            <a:r>
              <a:rPr lang="en-US" altLang="zh-TW" sz="1900" dirty="0" smtClean="0"/>
              <a:t>-- </a:t>
            </a:r>
            <a:r>
              <a:rPr lang="zh-TW" altLang="zh-TW" sz="1900" dirty="0"/>
              <a:t>「編輯著作」</a:t>
            </a:r>
            <a:endParaRPr lang="en-US" altLang="zh-TW" sz="1900" dirty="0"/>
          </a:p>
          <a:p>
            <a:pPr marL="533400" indent="-533400">
              <a:lnSpc>
                <a:spcPct val="80000"/>
              </a:lnSpc>
              <a:spcBef>
                <a:spcPts val="300"/>
              </a:spcBef>
              <a:spcAft>
                <a:spcPts val="300"/>
              </a:spcAft>
              <a:buNone/>
            </a:pPr>
            <a:r>
              <a:rPr lang="en-US" altLang="zh-TW" sz="1900" dirty="0" smtClean="0">
                <a:latin typeface="新細明體"/>
                <a:ea typeface="新細明體"/>
              </a:rPr>
              <a:t>3.</a:t>
            </a:r>
            <a:r>
              <a:rPr lang="zh-TW" altLang="en-US" sz="1900" dirty="0" smtClean="0"/>
              <a:t>合作</a:t>
            </a:r>
            <a:r>
              <a:rPr lang="zh-TW" altLang="en-US" sz="1900" dirty="0"/>
              <a:t>作品（</a:t>
            </a:r>
            <a:r>
              <a:rPr lang="en-US" altLang="zh-TW" sz="1900" dirty="0"/>
              <a:t>§13</a:t>
            </a:r>
            <a:r>
              <a:rPr lang="zh-TW" altLang="en-US" sz="1900" dirty="0" smtClean="0"/>
              <a:t>）</a:t>
            </a:r>
            <a:endParaRPr lang="en-US" altLang="zh-TW" sz="1900"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10</a:t>
            </a:fld>
            <a:endParaRPr lang="en-US" altLang="zh-TW">
              <a:solidFill>
                <a:srgbClr val="8CADAE">
                  <a:shade val="75000"/>
                </a:srgbClr>
              </a:solidFill>
            </a:endParaRPr>
          </a:p>
        </p:txBody>
      </p:sp>
    </p:spTree>
    <p:extLst>
      <p:ext uri="{BB962C8B-B14F-4D97-AF65-F5344CB8AC3E}">
        <p14:creationId xmlns:p14="http://schemas.microsoft.com/office/powerpoint/2010/main" val="172596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smtClean="0"/>
              <a:t>著 作 人 格 權</a:t>
            </a:r>
            <a:endParaRPr lang="zh-TW" altLang="en-US" dirty="0"/>
          </a:p>
        </p:txBody>
      </p:sp>
      <p:sp>
        <p:nvSpPr>
          <p:cNvPr id="3" name="文字版面配置區 2"/>
          <p:cNvSpPr>
            <a:spLocks noGrp="1"/>
          </p:cNvSpPr>
          <p:nvPr>
            <p:ph type="body" idx="1"/>
          </p:nvPr>
        </p:nvSpPr>
        <p:spPr/>
        <p:txBody>
          <a:bodyPr/>
          <a:lstStyle/>
          <a:p>
            <a:r>
              <a:rPr lang="zh-TW" altLang="en-US" b="1" dirty="0" smtClean="0"/>
              <a:t>臺灣 </a:t>
            </a:r>
            <a:r>
              <a:rPr lang="en-US" altLang="zh-TW" dirty="0" smtClean="0"/>
              <a:t>—</a:t>
            </a:r>
            <a:r>
              <a:rPr lang="zh-TW" altLang="en-US" dirty="0" smtClean="0"/>
              <a:t> 著作人格權</a:t>
            </a:r>
            <a:endParaRPr lang="zh-TW" altLang="en-US" dirty="0"/>
          </a:p>
        </p:txBody>
      </p:sp>
      <p:sp>
        <p:nvSpPr>
          <p:cNvPr id="4" name="文字版面配置區 3"/>
          <p:cNvSpPr>
            <a:spLocks noGrp="1"/>
          </p:cNvSpPr>
          <p:nvPr>
            <p:ph type="body" sz="half" idx="3"/>
          </p:nvPr>
        </p:nvSpPr>
        <p:spPr/>
        <p:txBody>
          <a:bodyPr/>
          <a:lstStyle/>
          <a:p>
            <a:r>
              <a:rPr lang="zh-TW" altLang="en-US" b="1" dirty="0" smtClean="0"/>
              <a:t>大陸</a:t>
            </a:r>
            <a:r>
              <a:rPr lang="zh-TW" altLang="en-US" dirty="0" smtClean="0"/>
              <a:t> </a:t>
            </a:r>
            <a:r>
              <a:rPr lang="en-US" altLang="zh-TW" dirty="0" smtClean="0"/>
              <a:t>—</a:t>
            </a:r>
            <a:r>
              <a:rPr lang="zh-TW" altLang="en-US" dirty="0" smtClean="0"/>
              <a:t>人身權（精神權利）</a:t>
            </a:r>
            <a:endParaRPr lang="zh-TW" altLang="en-US" dirty="0"/>
          </a:p>
        </p:txBody>
      </p:sp>
      <p:sp>
        <p:nvSpPr>
          <p:cNvPr id="5" name="內容版面配置區 4"/>
          <p:cNvSpPr>
            <a:spLocks noGrp="1"/>
          </p:cNvSpPr>
          <p:nvPr>
            <p:ph sz="quarter" idx="2"/>
          </p:nvPr>
        </p:nvSpPr>
        <p:spPr/>
        <p:txBody>
          <a:bodyPr/>
          <a:lstStyle/>
          <a:p>
            <a:pPr marL="0" lvl="0" indent="0" fontAlgn="base">
              <a:spcBef>
                <a:spcPct val="20000"/>
              </a:spcBef>
              <a:spcAft>
                <a:spcPct val="20000"/>
              </a:spcAft>
              <a:buClrTx/>
              <a:buSzTx/>
              <a:buNone/>
            </a:pPr>
            <a:endParaRPr kumimoji="1" lang="en-US" altLang="zh-TW" sz="2000" dirty="0" smtClean="0">
              <a:latin typeface="+mn-ea"/>
            </a:endParaRPr>
          </a:p>
          <a:p>
            <a:pPr marL="0" lvl="0" indent="0" fontAlgn="base">
              <a:spcBef>
                <a:spcPts val="600"/>
              </a:spcBef>
              <a:spcAft>
                <a:spcPts val="600"/>
              </a:spcAft>
              <a:buClrTx/>
              <a:buSzTx/>
              <a:buNone/>
            </a:pPr>
            <a:r>
              <a:rPr kumimoji="1" lang="zh-TW" altLang="en-US" sz="2000" dirty="0" smtClean="0">
                <a:latin typeface="+mn-ea"/>
              </a:rPr>
              <a:t>一、公開</a:t>
            </a:r>
            <a:r>
              <a:rPr kumimoji="1" lang="zh-TW" altLang="en-US" sz="2000" dirty="0">
                <a:latin typeface="+mn-ea"/>
              </a:rPr>
              <a:t>發表權 （</a:t>
            </a:r>
            <a:r>
              <a:rPr kumimoji="1" lang="en-US" altLang="zh-TW" sz="2000" dirty="0">
                <a:latin typeface="+mn-ea"/>
              </a:rPr>
              <a:t>§15</a:t>
            </a:r>
            <a:r>
              <a:rPr kumimoji="1" lang="zh-TW" altLang="en-US" sz="2000" dirty="0" smtClean="0">
                <a:latin typeface="+mn-ea"/>
              </a:rPr>
              <a:t>）</a:t>
            </a:r>
          </a:p>
          <a:p>
            <a:pPr marL="0" lvl="0" indent="0" fontAlgn="base">
              <a:spcBef>
                <a:spcPts val="600"/>
              </a:spcBef>
              <a:spcAft>
                <a:spcPts val="600"/>
              </a:spcAft>
              <a:buClrTx/>
              <a:buSzTx/>
              <a:buNone/>
            </a:pPr>
            <a:r>
              <a:rPr kumimoji="1" lang="zh-TW" altLang="en-US" sz="2000" dirty="0" smtClean="0">
                <a:latin typeface="+mn-ea"/>
              </a:rPr>
              <a:t>二</a:t>
            </a:r>
            <a:r>
              <a:rPr kumimoji="1" lang="zh-TW" altLang="en-US" sz="2000" dirty="0">
                <a:latin typeface="+mn-ea"/>
              </a:rPr>
              <a:t>、</a:t>
            </a:r>
            <a:r>
              <a:rPr kumimoji="1" lang="zh-TW" altLang="en-US" sz="2000" dirty="0" smtClean="0">
                <a:latin typeface="+mn-ea"/>
              </a:rPr>
              <a:t>姓名</a:t>
            </a:r>
            <a:r>
              <a:rPr kumimoji="1" lang="zh-TW" altLang="en-US" sz="2000" dirty="0">
                <a:latin typeface="+mn-ea"/>
              </a:rPr>
              <a:t>表示權 （</a:t>
            </a:r>
            <a:r>
              <a:rPr kumimoji="1" lang="en-US" altLang="zh-TW" sz="2000" dirty="0">
                <a:latin typeface="+mn-ea"/>
              </a:rPr>
              <a:t>§16</a:t>
            </a:r>
            <a:r>
              <a:rPr kumimoji="1" lang="zh-TW" altLang="en-US" sz="2000" dirty="0" smtClean="0">
                <a:latin typeface="+mn-ea"/>
              </a:rPr>
              <a:t>）  </a:t>
            </a:r>
          </a:p>
          <a:p>
            <a:pPr marL="0" indent="0" fontAlgn="base">
              <a:spcBef>
                <a:spcPts val="600"/>
              </a:spcBef>
              <a:spcAft>
                <a:spcPts val="600"/>
              </a:spcAft>
              <a:buClrTx/>
              <a:buSzTx/>
              <a:buNone/>
            </a:pPr>
            <a:r>
              <a:rPr kumimoji="1" lang="zh-TW" altLang="en-US" sz="2000" dirty="0" smtClean="0">
                <a:latin typeface="+mn-ea"/>
              </a:rPr>
              <a:t>三、禁止不當</a:t>
            </a:r>
            <a:r>
              <a:rPr kumimoji="1" lang="zh-TW" altLang="en-US" sz="2000" dirty="0">
                <a:latin typeface="+mn-ea"/>
              </a:rPr>
              <a:t>修改權（</a:t>
            </a:r>
            <a:r>
              <a:rPr kumimoji="1" lang="en-US" altLang="zh-TW" sz="2000" dirty="0">
                <a:latin typeface="+mn-ea"/>
              </a:rPr>
              <a:t>§17</a:t>
            </a:r>
            <a:r>
              <a:rPr kumimoji="1" lang="zh-TW" altLang="en-US" sz="2000" dirty="0">
                <a:latin typeface="+mn-ea"/>
              </a:rPr>
              <a:t>）</a:t>
            </a:r>
          </a:p>
          <a:p>
            <a:pPr marL="0" lvl="0" indent="0" fontAlgn="base">
              <a:spcBef>
                <a:spcPts val="600"/>
              </a:spcBef>
              <a:spcAft>
                <a:spcPts val="600"/>
              </a:spcAft>
              <a:buClrTx/>
              <a:buSzTx/>
              <a:buNone/>
            </a:pPr>
            <a:r>
              <a:rPr kumimoji="1" lang="zh-TW" altLang="en-US" sz="2000" dirty="0" smtClean="0">
                <a:latin typeface="+mn-ea"/>
              </a:rPr>
              <a:t>    （</a:t>
            </a:r>
            <a:r>
              <a:rPr kumimoji="1" lang="zh-TW" altLang="en-US" sz="2000" dirty="0">
                <a:latin typeface="+mn-ea"/>
              </a:rPr>
              <a:t>同一性</a:t>
            </a:r>
            <a:r>
              <a:rPr kumimoji="1" lang="zh-TW" altLang="en-US" sz="2000" dirty="0" smtClean="0">
                <a:latin typeface="+mn-ea"/>
              </a:rPr>
              <a:t>保持</a:t>
            </a:r>
            <a:r>
              <a:rPr kumimoji="1" lang="zh-TW" altLang="en-US" sz="2000" dirty="0">
                <a:latin typeface="+mn-ea"/>
              </a:rPr>
              <a:t>權</a:t>
            </a:r>
            <a:r>
              <a:rPr kumimoji="1" lang="zh-TW" altLang="en-US" sz="2000" dirty="0" smtClean="0">
                <a:latin typeface="+mn-ea"/>
              </a:rPr>
              <a:t>）</a:t>
            </a:r>
            <a:endParaRPr lang="zh-TW" altLang="en-US" dirty="0"/>
          </a:p>
        </p:txBody>
      </p:sp>
      <p:sp>
        <p:nvSpPr>
          <p:cNvPr id="6" name="內容版面配置區 5"/>
          <p:cNvSpPr>
            <a:spLocks noGrp="1"/>
          </p:cNvSpPr>
          <p:nvPr>
            <p:ph sz="quarter" idx="4"/>
          </p:nvPr>
        </p:nvSpPr>
        <p:spPr/>
        <p:txBody>
          <a:bodyPr/>
          <a:lstStyle/>
          <a:p>
            <a:pPr marL="0" indent="0">
              <a:buNone/>
            </a:pPr>
            <a:r>
              <a:rPr kumimoji="1" lang="zh-TW" altLang="en-US" sz="2400" dirty="0" smtClean="0">
                <a:latin typeface="+mn-ea"/>
              </a:rPr>
              <a:t>    </a:t>
            </a:r>
            <a:endParaRPr lang="en-US" altLang="zh-TW" dirty="0" smtClean="0"/>
          </a:p>
          <a:p>
            <a:pPr marL="0" lvl="0" indent="0">
              <a:spcBef>
                <a:spcPts val="600"/>
              </a:spcBef>
              <a:spcAft>
                <a:spcPts val="600"/>
              </a:spcAft>
              <a:buNone/>
            </a:pPr>
            <a:r>
              <a:rPr lang="zh-TW" altLang="en-US" sz="2000" dirty="0" smtClean="0">
                <a:latin typeface="+mn-ea"/>
              </a:rPr>
              <a:t> 一、發表權  </a:t>
            </a:r>
            <a:r>
              <a:rPr lang="en-US" altLang="zh-TW" sz="1800" dirty="0" smtClean="0">
                <a:solidFill>
                  <a:srgbClr val="003366"/>
                </a:solidFill>
                <a:latin typeface="+mj-ea"/>
              </a:rPr>
              <a:t>※</a:t>
            </a:r>
            <a:r>
              <a:rPr lang="zh-TW" altLang="en-US" sz="1800" dirty="0" smtClean="0">
                <a:solidFill>
                  <a:srgbClr val="003366"/>
                </a:solidFill>
                <a:latin typeface="+mj-ea"/>
              </a:rPr>
              <a:t>保護期終生加</a:t>
            </a:r>
            <a:r>
              <a:rPr lang="en-US" altLang="zh-TW" sz="1800" dirty="0" smtClean="0">
                <a:solidFill>
                  <a:srgbClr val="003366"/>
                </a:solidFill>
                <a:latin typeface="+mj-ea"/>
              </a:rPr>
              <a:t>50</a:t>
            </a:r>
            <a:r>
              <a:rPr lang="zh-TW" altLang="en-US" sz="1800" dirty="0" smtClean="0">
                <a:solidFill>
                  <a:srgbClr val="003366"/>
                </a:solidFill>
                <a:latin typeface="+mj-ea"/>
              </a:rPr>
              <a:t>年 </a:t>
            </a:r>
            <a:endParaRPr lang="en-US" altLang="zh-TW" sz="1800" dirty="0" smtClean="0">
              <a:latin typeface="+mn-ea"/>
            </a:endParaRPr>
          </a:p>
          <a:p>
            <a:pPr marL="0" indent="0">
              <a:spcBef>
                <a:spcPts val="600"/>
              </a:spcBef>
              <a:spcAft>
                <a:spcPts val="600"/>
              </a:spcAft>
              <a:buNone/>
            </a:pPr>
            <a:r>
              <a:rPr lang="zh-TW" altLang="en-US" sz="2000" dirty="0" smtClean="0">
                <a:latin typeface="+mn-ea"/>
              </a:rPr>
              <a:t> 二、署名權</a:t>
            </a:r>
            <a:r>
              <a:rPr lang="zh-TW" altLang="en-US" sz="2000" b="1" dirty="0" smtClean="0">
                <a:solidFill>
                  <a:srgbClr val="003366"/>
                </a:solidFill>
                <a:latin typeface="+mj-ea"/>
              </a:rPr>
              <a:t> </a:t>
            </a:r>
            <a:endParaRPr lang="en-US" altLang="zh-TW" sz="2000" dirty="0" smtClean="0">
              <a:latin typeface="+mn-ea"/>
            </a:endParaRPr>
          </a:p>
          <a:p>
            <a:pPr marL="0" indent="0">
              <a:spcBef>
                <a:spcPts val="600"/>
              </a:spcBef>
              <a:spcAft>
                <a:spcPts val="600"/>
              </a:spcAft>
              <a:buNone/>
            </a:pPr>
            <a:r>
              <a:rPr lang="zh-TW" altLang="en-US" sz="2000" dirty="0" smtClean="0">
                <a:latin typeface="+mn-ea"/>
              </a:rPr>
              <a:t> 三、修改權  </a:t>
            </a:r>
            <a:r>
              <a:rPr lang="en-US" altLang="zh-TW" sz="1800" dirty="0" smtClean="0">
                <a:solidFill>
                  <a:srgbClr val="003366"/>
                </a:solidFill>
                <a:latin typeface="+mj-ea"/>
              </a:rPr>
              <a:t>※</a:t>
            </a:r>
            <a:r>
              <a:rPr lang="zh-TW" altLang="en-US" sz="1800" dirty="0" smtClean="0">
                <a:solidFill>
                  <a:srgbClr val="003366"/>
                </a:solidFill>
                <a:latin typeface="+mj-ea"/>
              </a:rPr>
              <a:t> 草案擬刪除</a:t>
            </a:r>
            <a:endParaRPr lang="en-US" altLang="zh-TW" sz="1800" dirty="0" smtClean="0">
              <a:latin typeface="+mn-ea"/>
            </a:endParaRPr>
          </a:p>
          <a:p>
            <a:pPr marL="0" indent="0">
              <a:spcBef>
                <a:spcPts val="600"/>
              </a:spcBef>
              <a:spcAft>
                <a:spcPts val="600"/>
              </a:spcAft>
              <a:buNone/>
            </a:pPr>
            <a:r>
              <a:rPr lang="zh-TW" altLang="en-US" sz="2000" dirty="0" smtClean="0">
                <a:latin typeface="+mn-ea"/>
              </a:rPr>
              <a:t> 四、保護</a:t>
            </a:r>
            <a:r>
              <a:rPr lang="zh-TW" altLang="en-US" sz="2000" dirty="0">
                <a:latin typeface="+mn-ea"/>
              </a:rPr>
              <a:t>作品完整權</a:t>
            </a:r>
          </a:p>
          <a:p>
            <a:pPr>
              <a:spcBef>
                <a:spcPts val="600"/>
              </a:spcBef>
              <a:spcAft>
                <a:spcPts val="600"/>
              </a:spcAft>
            </a:pPr>
            <a:endParaRPr lang="zh-TW" altLang="en-US" dirty="0">
              <a:latin typeface="+mn-ea"/>
            </a:endParaRPr>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11</a:t>
            </a:fld>
            <a:endParaRPr lang="en-US" altLang="zh-TW">
              <a:solidFill>
                <a:srgbClr val="8CADAE">
                  <a:shade val="75000"/>
                </a:srgbClr>
              </a:solidFill>
            </a:endParaRPr>
          </a:p>
        </p:txBody>
      </p:sp>
    </p:spTree>
    <p:extLst>
      <p:ext uri="{BB962C8B-B14F-4D97-AF65-F5344CB8AC3E}">
        <p14:creationId xmlns:p14="http://schemas.microsoft.com/office/powerpoint/2010/main" val="3069083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smtClean="0"/>
              <a:t>著 作 財 產 權</a:t>
            </a:r>
            <a:endParaRPr lang="zh-TW" altLang="en-US" dirty="0"/>
          </a:p>
        </p:txBody>
      </p:sp>
      <p:sp>
        <p:nvSpPr>
          <p:cNvPr id="3" name="文字版面配置區 2"/>
          <p:cNvSpPr>
            <a:spLocks noGrp="1"/>
          </p:cNvSpPr>
          <p:nvPr>
            <p:ph type="body" idx="1"/>
          </p:nvPr>
        </p:nvSpPr>
        <p:spPr/>
        <p:txBody>
          <a:bodyPr/>
          <a:lstStyle/>
          <a:p>
            <a:r>
              <a:rPr lang="zh-TW" altLang="en-US" dirty="0" smtClean="0"/>
              <a:t>臺灣</a:t>
            </a:r>
            <a:r>
              <a:rPr lang="en-US" altLang="zh-TW" dirty="0" smtClean="0"/>
              <a:t>—</a:t>
            </a:r>
            <a:r>
              <a:rPr lang="zh-TW" altLang="en-US" dirty="0" smtClean="0"/>
              <a:t>著作財產權</a:t>
            </a:r>
            <a:endParaRPr lang="zh-TW" altLang="en-US" dirty="0"/>
          </a:p>
        </p:txBody>
      </p:sp>
      <p:sp>
        <p:nvSpPr>
          <p:cNvPr id="4" name="文字版面配置區 3"/>
          <p:cNvSpPr>
            <a:spLocks noGrp="1"/>
          </p:cNvSpPr>
          <p:nvPr>
            <p:ph type="body" sz="half" idx="3"/>
          </p:nvPr>
        </p:nvSpPr>
        <p:spPr/>
        <p:txBody>
          <a:bodyPr/>
          <a:lstStyle/>
          <a:p>
            <a:r>
              <a:rPr lang="zh-TW" altLang="en-US" dirty="0" smtClean="0"/>
              <a:t>大陸</a:t>
            </a:r>
            <a:r>
              <a:rPr lang="en-US" altLang="zh-TW" dirty="0" smtClean="0"/>
              <a:t>—</a:t>
            </a:r>
            <a:r>
              <a:rPr lang="zh-TW" altLang="en-US" dirty="0" smtClean="0"/>
              <a:t>財產權（經濟權利）</a:t>
            </a:r>
            <a:endParaRPr lang="zh-TW" altLang="en-US" dirty="0"/>
          </a:p>
        </p:txBody>
      </p:sp>
      <p:sp>
        <p:nvSpPr>
          <p:cNvPr id="5" name="內容版面配置區 4"/>
          <p:cNvSpPr>
            <a:spLocks noGrp="1"/>
          </p:cNvSpPr>
          <p:nvPr>
            <p:ph sz="quarter" idx="2"/>
          </p:nvPr>
        </p:nvSpPr>
        <p:spPr/>
        <p:txBody>
          <a:bodyPr>
            <a:normAutofit fontScale="70000" lnSpcReduction="20000"/>
          </a:bodyPr>
          <a:lstStyle/>
          <a:p>
            <a:pPr marL="0" lvl="0" indent="0" fontAlgn="base">
              <a:spcBef>
                <a:spcPct val="20000"/>
              </a:spcBef>
              <a:spcAft>
                <a:spcPct val="0"/>
              </a:spcAft>
              <a:buClrTx/>
              <a:buSzTx/>
              <a:buNone/>
            </a:pPr>
            <a:endParaRPr kumimoji="1" lang="en-US" altLang="zh-TW" sz="2000" dirty="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一</a:t>
            </a:r>
            <a:r>
              <a:rPr kumimoji="1" lang="zh-TW" altLang="en-US" sz="2600" dirty="0">
                <a:latin typeface="標楷體" panose="03000509000000000000" pitchFamily="65" charset="-120"/>
                <a:ea typeface="標楷體" panose="03000509000000000000" pitchFamily="65" charset="-120"/>
              </a:rPr>
              <a:t>、</a:t>
            </a:r>
            <a:r>
              <a:rPr kumimoji="1" lang="zh-TW" altLang="en-US" sz="2600" dirty="0" smtClean="0">
                <a:latin typeface="標楷體" panose="03000509000000000000" pitchFamily="65" charset="-120"/>
                <a:ea typeface="標楷體" panose="03000509000000000000" pitchFamily="65" charset="-120"/>
              </a:rPr>
              <a:t>重</a:t>
            </a:r>
            <a:r>
              <a:rPr kumimoji="1" lang="zh-TW" altLang="en-US" sz="2600" dirty="0">
                <a:latin typeface="標楷體" panose="03000509000000000000" pitchFamily="65" charset="-120"/>
                <a:ea typeface="標楷體" panose="03000509000000000000" pitchFamily="65" charset="-120"/>
              </a:rPr>
              <a:t>製權 （</a:t>
            </a:r>
            <a:r>
              <a:rPr kumimoji="1" lang="en-US" altLang="zh-TW" sz="2600" dirty="0">
                <a:latin typeface="標楷體" panose="03000509000000000000" pitchFamily="65" charset="-120"/>
                <a:ea typeface="標楷體" panose="03000509000000000000" pitchFamily="65" charset="-120"/>
              </a:rPr>
              <a:t>§22</a:t>
            </a:r>
            <a:r>
              <a:rPr kumimoji="1" lang="zh-TW" altLang="en-US" sz="2600" dirty="0">
                <a:latin typeface="標楷體" panose="03000509000000000000" pitchFamily="65" charset="-120"/>
                <a:ea typeface="標楷體" panose="03000509000000000000" pitchFamily="65" charset="-120"/>
              </a:rPr>
              <a:t>）       </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二、公開</a:t>
            </a:r>
            <a:r>
              <a:rPr kumimoji="1" lang="zh-TW" altLang="en-US" sz="2600" dirty="0">
                <a:latin typeface="標楷體" panose="03000509000000000000" pitchFamily="65" charset="-120"/>
                <a:ea typeface="標楷體" panose="03000509000000000000" pitchFamily="65" charset="-120"/>
              </a:rPr>
              <a:t>口述權（</a:t>
            </a:r>
            <a:r>
              <a:rPr kumimoji="1" lang="en-US" altLang="zh-TW" sz="2600" dirty="0">
                <a:latin typeface="標楷體" panose="03000509000000000000" pitchFamily="65" charset="-120"/>
                <a:ea typeface="標楷體" panose="03000509000000000000" pitchFamily="65" charset="-120"/>
              </a:rPr>
              <a:t>§23</a:t>
            </a:r>
            <a:r>
              <a:rPr kumimoji="1" lang="zh-TW" altLang="en-US" sz="2600" dirty="0">
                <a:latin typeface="標楷體" panose="03000509000000000000" pitchFamily="65" charset="-120"/>
                <a:ea typeface="標楷體" panose="03000509000000000000" pitchFamily="65" charset="-120"/>
              </a:rPr>
              <a:t>）</a:t>
            </a: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三、公開</a:t>
            </a:r>
            <a:r>
              <a:rPr kumimoji="1" lang="zh-TW" altLang="en-US" sz="2600" dirty="0">
                <a:latin typeface="標楷體" panose="03000509000000000000" pitchFamily="65" charset="-120"/>
                <a:ea typeface="標楷體" panose="03000509000000000000" pitchFamily="65" charset="-120"/>
              </a:rPr>
              <a:t>播送權（</a:t>
            </a:r>
            <a:r>
              <a:rPr kumimoji="1" lang="en-US" altLang="zh-TW" sz="2600" dirty="0">
                <a:latin typeface="標楷體" panose="03000509000000000000" pitchFamily="65" charset="-120"/>
                <a:ea typeface="標楷體" panose="03000509000000000000" pitchFamily="65" charset="-120"/>
              </a:rPr>
              <a:t>§24</a:t>
            </a:r>
            <a:r>
              <a:rPr kumimoji="1" lang="zh-TW" altLang="en-US" sz="2600" dirty="0">
                <a:latin typeface="標楷體" panose="03000509000000000000" pitchFamily="65" charset="-120"/>
                <a:ea typeface="標楷體" panose="03000509000000000000" pitchFamily="65" charset="-120"/>
              </a:rPr>
              <a:t>）  </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四</a:t>
            </a:r>
            <a:r>
              <a:rPr kumimoji="1" lang="zh-TW" altLang="en-US" sz="2600" dirty="0" smtClean="0">
                <a:latin typeface="標楷體" panose="03000509000000000000" pitchFamily="65" charset="-120"/>
                <a:ea typeface="標楷體" panose="03000509000000000000" pitchFamily="65" charset="-120"/>
              </a:rPr>
              <a:t>、公開</a:t>
            </a:r>
            <a:r>
              <a:rPr kumimoji="1" lang="zh-TW" altLang="en-US" sz="2600" dirty="0">
                <a:latin typeface="標楷體" panose="03000509000000000000" pitchFamily="65" charset="-120"/>
                <a:ea typeface="標楷體" panose="03000509000000000000" pitchFamily="65" charset="-120"/>
              </a:rPr>
              <a:t>上映權（</a:t>
            </a:r>
            <a:r>
              <a:rPr kumimoji="1" lang="en-US" altLang="zh-TW" sz="2600" dirty="0">
                <a:latin typeface="標楷體" panose="03000509000000000000" pitchFamily="65" charset="-120"/>
                <a:ea typeface="標楷體" panose="03000509000000000000" pitchFamily="65" charset="-120"/>
              </a:rPr>
              <a:t>§25</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五</a:t>
            </a:r>
            <a:r>
              <a:rPr kumimoji="1" lang="zh-TW" altLang="en-US" sz="2600" dirty="0" smtClean="0">
                <a:latin typeface="標楷體" panose="03000509000000000000" pitchFamily="65" charset="-120"/>
                <a:ea typeface="標楷體" panose="03000509000000000000" pitchFamily="65" charset="-120"/>
              </a:rPr>
              <a:t>、公開</a:t>
            </a:r>
            <a:r>
              <a:rPr kumimoji="1" lang="zh-TW" altLang="en-US" sz="2600" dirty="0">
                <a:latin typeface="標楷體" panose="03000509000000000000" pitchFamily="65" charset="-120"/>
                <a:ea typeface="標楷體" panose="03000509000000000000" pitchFamily="65" charset="-120"/>
              </a:rPr>
              <a:t>演出權（</a:t>
            </a:r>
            <a:r>
              <a:rPr kumimoji="1" lang="en-US" altLang="zh-TW" sz="2600" dirty="0">
                <a:latin typeface="標楷體" panose="03000509000000000000" pitchFamily="65" charset="-120"/>
                <a:ea typeface="標楷體" panose="03000509000000000000" pitchFamily="65" charset="-120"/>
              </a:rPr>
              <a:t>§26</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六</a:t>
            </a:r>
            <a:r>
              <a:rPr kumimoji="1" lang="zh-TW" altLang="en-US" sz="2600" dirty="0" smtClean="0">
                <a:latin typeface="標楷體" panose="03000509000000000000" pitchFamily="65" charset="-120"/>
                <a:ea typeface="標楷體" panose="03000509000000000000" pitchFamily="65" charset="-120"/>
              </a:rPr>
              <a:t>、公開</a:t>
            </a:r>
            <a:r>
              <a:rPr kumimoji="1" lang="zh-TW" altLang="en-US" sz="2600" dirty="0">
                <a:latin typeface="標楷體" panose="03000509000000000000" pitchFamily="65" charset="-120"/>
                <a:ea typeface="標楷體" panose="03000509000000000000" pitchFamily="65" charset="-120"/>
              </a:rPr>
              <a:t>傳輸權（</a:t>
            </a:r>
            <a:r>
              <a:rPr kumimoji="1" lang="en-US" altLang="zh-TW" sz="2600" dirty="0">
                <a:latin typeface="標楷體" panose="03000509000000000000" pitchFamily="65" charset="-120"/>
                <a:ea typeface="標楷體" panose="03000509000000000000" pitchFamily="65" charset="-120"/>
              </a:rPr>
              <a:t>§26</a:t>
            </a:r>
            <a:r>
              <a:rPr kumimoji="1" lang="zh-TW" altLang="en-US" sz="2600" dirty="0">
                <a:latin typeface="標楷體" panose="03000509000000000000" pitchFamily="65" charset="-120"/>
                <a:ea typeface="標楷體" panose="03000509000000000000" pitchFamily="65" charset="-120"/>
              </a:rPr>
              <a:t>之</a:t>
            </a:r>
            <a:r>
              <a:rPr kumimoji="1" lang="en-US" altLang="zh-TW" sz="2600" dirty="0">
                <a:latin typeface="標楷體" panose="03000509000000000000" pitchFamily="65" charset="-120"/>
                <a:ea typeface="標楷體" panose="03000509000000000000" pitchFamily="65" charset="-120"/>
              </a:rPr>
              <a:t>1</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七</a:t>
            </a:r>
            <a:r>
              <a:rPr kumimoji="1" lang="zh-TW" altLang="en-US" sz="2600" dirty="0" smtClean="0">
                <a:latin typeface="標楷體" panose="03000509000000000000" pitchFamily="65" charset="-120"/>
                <a:ea typeface="標楷體" panose="03000509000000000000" pitchFamily="65" charset="-120"/>
              </a:rPr>
              <a:t>、公開</a:t>
            </a:r>
            <a:r>
              <a:rPr kumimoji="1" lang="zh-TW" altLang="en-US" sz="2600" dirty="0">
                <a:latin typeface="標楷體" panose="03000509000000000000" pitchFamily="65" charset="-120"/>
                <a:ea typeface="標楷體" panose="03000509000000000000" pitchFamily="65" charset="-120"/>
              </a:rPr>
              <a:t>展示權（</a:t>
            </a:r>
            <a:r>
              <a:rPr kumimoji="1" lang="en-US" altLang="zh-TW" sz="2600" dirty="0">
                <a:latin typeface="標楷體" panose="03000509000000000000" pitchFamily="65" charset="-120"/>
                <a:ea typeface="標楷體" panose="03000509000000000000" pitchFamily="65" charset="-120"/>
              </a:rPr>
              <a:t>§27</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八</a:t>
            </a:r>
            <a:r>
              <a:rPr kumimoji="1" lang="zh-TW" altLang="en-US" sz="2600" dirty="0" smtClean="0">
                <a:latin typeface="標楷體" panose="03000509000000000000" pitchFamily="65" charset="-120"/>
                <a:ea typeface="標楷體" panose="03000509000000000000" pitchFamily="65" charset="-120"/>
              </a:rPr>
              <a:t>、改作</a:t>
            </a:r>
            <a:r>
              <a:rPr kumimoji="1" lang="zh-TW" altLang="en-US" sz="2600" dirty="0">
                <a:latin typeface="標楷體" panose="03000509000000000000" pitchFamily="65" charset="-120"/>
                <a:ea typeface="標楷體" panose="03000509000000000000" pitchFamily="65" charset="-120"/>
              </a:rPr>
              <a:t>權（</a:t>
            </a:r>
            <a:r>
              <a:rPr kumimoji="1" lang="en-US" altLang="zh-TW" sz="2600" dirty="0">
                <a:latin typeface="標楷體" panose="03000509000000000000" pitchFamily="65" charset="-120"/>
                <a:ea typeface="標楷體" panose="03000509000000000000" pitchFamily="65" charset="-120"/>
              </a:rPr>
              <a:t>§28</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九、編輯</a:t>
            </a:r>
            <a:r>
              <a:rPr kumimoji="1" lang="zh-TW" altLang="en-US" sz="2600" dirty="0">
                <a:latin typeface="標楷體" panose="03000509000000000000" pitchFamily="65" charset="-120"/>
                <a:ea typeface="標楷體" panose="03000509000000000000" pitchFamily="65" charset="-120"/>
              </a:rPr>
              <a:t>權（</a:t>
            </a:r>
            <a:r>
              <a:rPr kumimoji="1" lang="en-US" altLang="zh-TW" sz="2600" dirty="0">
                <a:latin typeface="標楷體" panose="03000509000000000000" pitchFamily="65" charset="-120"/>
                <a:ea typeface="標楷體" panose="03000509000000000000" pitchFamily="65" charset="-120"/>
              </a:rPr>
              <a:t>§28</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十、散</a:t>
            </a:r>
            <a:r>
              <a:rPr kumimoji="1" lang="zh-TW" altLang="en-US" sz="2600" dirty="0">
                <a:latin typeface="標楷體" panose="03000509000000000000" pitchFamily="65" charset="-120"/>
                <a:ea typeface="標楷體" panose="03000509000000000000" pitchFamily="65" charset="-120"/>
              </a:rPr>
              <a:t>布權（</a:t>
            </a:r>
            <a:r>
              <a:rPr kumimoji="1" lang="en-US" altLang="zh-TW" sz="2600" dirty="0">
                <a:latin typeface="標楷體" panose="03000509000000000000" pitchFamily="65" charset="-120"/>
                <a:ea typeface="標楷體" panose="03000509000000000000" pitchFamily="65" charset="-120"/>
              </a:rPr>
              <a:t>§28</a:t>
            </a:r>
            <a:r>
              <a:rPr kumimoji="1" lang="zh-TW" altLang="en-US" sz="2600" dirty="0">
                <a:latin typeface="標楷體" panose="03000509000000000000" pitchFamily="65" charset="-120"/>
                <a:ea typeface="標楷體" panose="03000509000000000000" pitchFamily="65" charset="-120"/>
              </a:rPr>
              <a:t>之</a:t>
            </a:r>
            <a:r>
              <a:rPr kumimoji="1" lang="en-US" altLang="zh-TW" sz="2600" dirty="0">
                <a:latin typeface="標楷體" panose="03000509000000000000" pitchFamily="65" charset="-120"/>
                <a:ea typeface="標楷體" panose="03000509000000000000" pitchFamily="65" charset="-120"/>
              </a:rPr>
              <a:t>1</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smtClean="0">
                <a:latin typeface="標楷體" panose="03000509000000000000" pitchFamily="65" charset="-120"/>
                <a:ea typeface="標楷體" panose="03000509000000000000" pitchFamily="65" charset="-120"/>
              </a:rPr>
              <a:t>十一、出租</a:t>
            </a:r>
            <a:r>
              <a:rPr kumimoji="1" lang="zh-TW" altLang="en-US" sz="2600" dirty="0">
                <a:latin typeface="標楷體" panose="03000509000000000000" pitchFamily="65" charset="-120"/>
                <a:ea typeface="標楷體" panose="03000509000000000000" pitchFamily="65" charset="-120"/>
              </a:rPr>
              <a:t>權（</a:t>
            </a:r>
            <a:r>
              <a:rPr kumimoji="1" lang="en-US" altLang="zh-TW" sz="2600" dirty="0">
                <a:latin typeface="標楷體" panose="03000509000000000000" pitchFamily="65" charset="-120"/>
                <a:ea typeface="標楷體" panose="03000509000000000000" pitchFamily="65" charset="-120"/>
              </a:rPr>
              <a:t>§29</a:t>
            </a:r>
            <a:r>
              <a:rPr kumimoji="1" lang="zh-TW" altLang="en-US" sz="2600" dirty="0" smtClean="0">
                <a:latin typeface="標楷體" panose="03000509000000000000" pitchFamily="65" charset="-120"/>
                <a:ea typeface="標楷體" panose="03000509000000000000" pitchFamily="65" charset="-120"/>
              </a:rPr>
              <a:t>）</a:t>
            </a:r>
            <a:endParaRPr kumimoji="1" lang="en-US" altLang="zh-TW" sz="2600" dirty="0" smtClean="0">
              <a:latin typeface="標楷體" panose="03000509000000000000" pitchFamily="65" charset="-120"/>
              <a:ea typeface="標楷體" panose="03000509000000000000" pitchFamily="65" charset="-120"/>
            </a:endParaRPr>
          </a:p>
          <a:p>
            <a:pPr marL="0" lvl="0" indent="0" fontAlgn="base">
              <a:spcBef>
                <a:spcPct val="20000"/>
              </a:spcBef>
              <a:spcAft>
                <a:spcPct val="0"/>
              </a:spcAft>
              <a:buClrTx/>
              <a:buSzTx/>
              <a:buNone/>
            </a:pPr>
            <a:r>
              <a:rPr kumimoji="1" lang="zh-TW" altLang="en-US" sz="2600" dirty="0">
                <a:latin typeface="標楷體" panose="03000509000000000000" pitchFamily="65" charset="-120"/>
                <a:ea typeface="標楷體" panose="03000509000000000000" pitchFamily="65" charset="-120"/>
              </a:rPr>
              <a:t>十二</a:t>
            </a:r>
            <a:r>
              <a:rPr kumimoji="1" lang="zh-TW" altLang="en-US" sz="2600" dirty="0" smtClean="0">
                <a:latin typeface="標楷體" panose="03000509000000000000" pitchFamily="65" charset="-120"/>
                <a:ea typeface="標楷體" panose="03000509000000000000" pitchFamily="65" charset="-120"/>
              </a:rPr>
              <a:t>、輸入</a:t>
            </a:r>
            <a:r>
              <a:rPr kumimoji="1" lang="zh-TW" altLang="en-US" sz="2600" dirty="0">
                <a:latin typeface="標楷體" panose="03000509000000000000" pitchFamily="65" charset="-120"/>
                <a:ea typeface="標楷體" panose="03000509000000000000" pitchFamily="65" charset="-120"/>
              </a:rPr>
              <a:t>權（</a:t>
            </a:r>
            <a:r>
              <a:rPr kumimoji="1" lang="en-US" altLang="zh-TW" sz="2600" dirty="0">
                <a:latin typeface="標楷體" panose="03000509000000000000" pitchFamily="65" charset="-120"/>
                <a:ea typeface="標楷體" panose="03000509000000000000" pitchFamily="65" charset="-120"/>
              </a:rPr>
              <a:t>§87(3</a:t>
            </a:r>
            <a:r>
              <a:rPr kumimoji="1" lang="zh-TW" altLang="en-US" sz="2600" dirty="0">
                <a:latin typeface="標楷體" panose="03000509000000000000" pitchFamily="65" charset="-120"/>
                <a:ea typeface="標楷體" panose="03000509000000000000" pitchFamily="65" charset="-120"/>
              </a:rPr>
              <a:t>、</a:t>
            </a:r>
            <a:r>
              <a:rPr kumimoji="1" lang="en-US" altLang="zh-TW" sz="2600" dirty="0">
                <a:latin typeface="標楷體" panose="03000509000000000000" pitchFamily="65" charset="-120"/>
                <a:ea typeface="標楷體" panose="03000509000000000000" pitchFamily="65" charset="-120"/>
              </a:rPr>
              <a:t>4</a:t>
            </a:r>
            <a:r>
              <a:rPr kumimoji="1" lang="en-US" altLang="zh-TW" sz="2600" dirty="0" smtClean="0">
                <a:latin typeface="標楷體" panose="03000509000000000000" pitchFamily="65" charset="-120"/>
                <a:ea typeface="標楷體" panose="03000509000000000000" pitchFamily="65" charset="-120"/>
              </a:rPr>
              <a:t>)</a:t>
            </a:r>
            <a:r>
              <a:rPr kumimoji="1" lang="zh-TW" altLang="en-US" sz="2600" dirty="0" smtClean="0">
                <a:latin typeface="標楷體" panose="03000509000000000000" pitchFamily="65" charset="-120"/>
                <a:ea typeface="標楷體" panose="03000509000000000000" pitchFamily="65" charset="-120"/>
              </a:rPr>
              <a:t>擬制）</a:t>
            </a:r>
            <a:r>
              <a:rPr kumimoji="1" lang="zh-TW" altLang="en-US" sz="2600" dirty="0" smtClean="0">
                <a:latin typeface="Arial" charset="0"/>
                <a:ea typeface="新細明體" pitchFamily="18" charset="-120"/>
              </a:rPr>
              <a:t> </a:t>
            </a:r>
            <a:endParaRPr lang="zh-TW" altLang="en-US" sz="2600" dirty="0"/>
          </a:p>
        </p:txBody>
      </p:sp>
      <p:sp>
        <p:nvSpPr>
          <p:cNvPr id="6" name="內容版面配置區 5"/>
          <p:cNvSpPr>
            <a:spLocks noGrp="1"/>
          </p:cNvSpPr>
          <p:nvPr>
            <p:ph sz="quarter" idx="4"/>
          </p:nvPr>
        </p:nvSpPr>
        <p:spPr>
          <a:xfrm>
            <a:off x="4645025" y="2204864"/>
            <a:ext cx="4041775" cy="4320480"/>
          </a:xfrm>
        </p:spPr>
        <p:txBody>
          <a:bodyPr>
            <a:normAutofit fontScale="77500" lnSpcReduction="20000"/>
          </a:bodyPr>
          <a:lstStyle/>
          <a:p>
            <a:pPr marL="0" lvl="0" indent="0" fontAlgn="base">
              <a:spcBef>
                <a:spcPct val="20000"/>
              </a:spcBef>
              <a:spcAft>
                <a:spcPct val="0"/>
              </a:spcAft>
              <a:buClrTx/>
              <a:buSzTx/>
              <a:buNone/>
              <a:defRPr/>
            </a:pPr>
            <a:endParaRPr kumimoji="1" lang="en-US" altLang="zh-TW" sz="2400" dirty="0" smtClean="0">
              <a:latin typeface="+mn-ea"/>
            </a:endParaRPr>
          </a:p>
          <a:p>
            <a:pPr marL="0" lvl="0" indent="0" fontAlgn="base">
              <a:spcBef>
                <a:spcPct val="20000"/>
              </a:spcBef>
              <a:spcAft>
                <a:spcPct val="0"/>
              </a:spcAft>
              <a:buClrTx/>
              <a:buSzTx/>
              <a:buNone/>
              <a:defRPr/>
            </a:pPr>
            <a:r>
              <a:rPr kumimoji="1" lang="zh-TW" altLang="en-US" sz="2400" dirty="0" smtClean="0">
                <a:latin typeface="+mn-ea"/>
              </a:rPr>
              <a:t>一、</a:t>
            </a:r>
            <a:r>
              <a:rPr lang="zh-TW" altLang="zh-TW" sz="2400" dirty="0" smtClean="0">
                <a:latin typeface="+mn-ea"/>
              </a:rPr>
              <a:t>複製權</a:t>
            </a:r>
            <a:endParaRPr lang="en-US" altLang="zh-TW" sz="2400" dirty="0" smtClean="0">
              <a:latin typeface="+mn-ea"/>
            </a:endParaRPr>
          </a:p>
          <a:p>
            <a:pPr marL="0" lvl="0" indent="0" fontAlgn="base">
              <a:spcBef>
                <a:spcPct val="20000"/>
              </a:spcBef>
              <a:spcAft>
                <a:spcPct val="0"/>
              </a:spcAft>
              <a:buClrTx/>
              <a:buSzTx/>
              <a:buNone/>
              <a:defRPr/>
            </a:pPr>
            <a:r>
              <a:rPr lang="zh-TW" altLang="en-US" sz="2400" dirty="0">
                <a:latin typeface="+mn-ea"/>
              </a:rPr>
              <a:t>二</a:t>
            </a:r>
            <a:r>
              <a:rPr lang="zh-TW" altLang="en-US" sz="2400" dirty="0" smtClean="0">
                <a:latin typeface="+mn-ea"/>
              </a:rPr>
              <a:t>、</a:t>
            </a:r>
            <a:r>
              <a:rPr kumimoji="1" lang="zh-TW" altLang="en-US" sz="2400" dirty="0">
                <a:latin typeface="+mn-ea"/>
              </a:rPr>
              <a:t>廣播</a:t>
            </a:r>
            <a:r>
              <a:rPr kumimoji="1" lang="zh-TW" altLang="en-US" sz="2400" dirty="0" smtClean="0">
                <a:latin typeface="+mn-ea"/>
              </a:rPr>
              <a:t>權 </a:t>
            </a:r>
            <a:r>
              <a:rPr lang="en-US" altLang="zh-TW" sz="2100" dirty="0" smtClean="0">
                <a:solidFill>
                  <a:srgbClr val="003366"/>
                </a:solidFill>
                <a:latin typeface="+mj-ea"/>
              </a:rPr>
              <a:t>※</a:t>
            </a:r>
            <a:r>
              <a:rPr lang="zh-TW" altLang="en-US" sz="2100" dirty="0" smtClean="0">
                <a:solidFill>
                  <a:srgbClr val="003366"/>
                </a:solidFill>
                <a:latin typeface="+mj-ea"/>
              </a:rPr>
              <a:t>草案改為「播放權」</a:t>
            </a:r>
            <a:endParaRPr kumimoji="1" lang="en-US" altLang="zh-TW" sz="2100" dirty="0" smtClean="0">
              <a:latin typeface="+mn-ea"/>
            </a:endParaRPr>
          </a:p>
          <a:p>
            <a:pPr marL="0" lvl="0" indent="0" fontAlgn="base">
              <a:spcBef>
                <a:spcPct val="20000"/>
              </a:spcBef>
              <a:spcAft>
                <a:spcPct val="0"/>
              </a:spcAft>
              <a:buClrTx/>
              <a:buSzTx/>
              <a:buNone/>
              <a:defRPr/>
            </a:pPr>
            <a:r>
              <a:rPr kumimoji="1" lang="zh-TW" altLang="en-US" sz="2400" dirty="0" smtClean="0">
                <a:latin typeface="+mn-ea"/>
              </a:rPr>
              <a:t>三、放映權 </a:t>
            </a:r>
            <a:r>
              <a:rPr lang="en-US" altLang="zh-TW" sz="2100" dirty="0" smtClean="0">
                <a:solidFill>
                  <a:srgbClr val="003366"/>
                </a:solidFill>
                <a:latin typeface="+mj-ea"/>
              </a:rPr>
              <a:t>※</a:t>
            </a:r>
            <a:r>
              <a:rPr lang="zh-TW" altLang="en-US" sz="2100" dirty="0">
                <a:solidFill>
                  <a:srgbClr val="003366"/>
                </a:solidFill>
                <a:latin typeface="+mj-ea"/>
              </a:rPr>
              <a:t>草案擬</a:t>
            </a:r>
            <a:r>
              <a:rPr lang="zh-TW" altLang="en-US" sz="2100" dirty="0" smtClean="0">
                <a:solidFill>
                  <a:srgbClr val="003366"/>
                </a:solidFill>
                <a:latin typeface="+mj-ea"/>
              </a:rPr>
              <a:t>刪除，併入表演權</a:t>
            </a:r>
            <a:endParaRPr kumimoji="1" lang="en-US" altLang="zh-TW" sz="2100" dirty="0" smtClean="0">
              <a:latin typeface="+mn-ea"/>
            </a:endParaRPr>
          </a:p>
          <a:p>
            <a:pPr marL="0" lvl="0" indent="0" fontAlgn="base">
              <a:spcBef>
                <a:spcPct val="20000"/>
              </a:spcBef>
              <a:spcAft>
                <a:spcPct val="0"/>
              </a:spcAft>
              <a:buClrTx/>
              <a:buSzTx/>
              <a:buNone/>
              <a:defRPr/>
            </a:pPr>
            <a:r>
              <a:rPr kumimoji="1" lang="zh-TW" altLang="en-US" sz="2400" dirty="0" smtClean="0">
                <a:latin typeface="+mn-ea"/>
              </a:rPr>
              <a:t>四、</a:t>
            </a:r>
            <a:r>
              <a:rPr kumimoji="1" lang="zh-TW" altLang="en-US" sz="2400" dirty="0">
                <a:latin typeface="+mn-ea"/>
              </a:rPr>
              <a:t>表演</a:t>
            </a:r>
            <a:r>
              <a:rPr kumimoji="1" lang="zh-TW" altLang="en-US" sz="2400" dirty="0" smtClean="0">
                <a:latin typeface="+mn-ea"/>
              </a:rPr>
              <a:t>權</a:t>
            </a:r>
            <a:endParaRPr kumimoji="1" lang="en-US" altLang="zh-TW" sz="2400" dirty="0" smtClean="0">
              <a:latin typeface="+mn-ea"/>
            </a:endParaRPr>
          </a:p>
          <a:p>
            <a:pPr marL="0" lvl="0" indent="0" fontAlgn="base">
              <a:spcBef>
                <a:spcPct val="20000"/>
              </a:spcBef>
              <a:spcAft>
                <a:spcPct val="0"/>
              </a:spcAft>
              <a:buClrTx/>
              <a:buSzTx/>
              <a:buNone/>
              <a:defRPr/>
            </a:pPr>
            <a:r>
              <a:rPr kumimoji="1" lang="zh-TW" altLang="en-US" sz="2400" dirty="0">
                <a:latin typeface="+mn-ea"/>
              </a:rPr>
              <a:t>五</a:t>
            </a:r>
            <a:r>
              <a:rPr kumimoji="1" lang="zh-TW" altLang="en-US" sz="2400" dirty="0" smtClean="0">
                <a:latin typeface="+mn-ea"/>
              </a:rPr>
              <a:t>、</a:t>
            </a:r>
            <a:r>
              <a:rPr kumimoji="1" lang="zh-TW" altLang="en-US" sz="2400" dirty="0">
                <a:latin typeface="+mn-ea"/>
              </a:rPr>
              <a:t>信息網絡傳播權 </a:t>
            </a:r>
            <a:endParaRPr kumimoji="1" lang="en-US" altLang="zh-TW" sz="2400" dirty="0" smtClean="0">
              <a:latin typeface="+mn-ea"/>
            </a:endParaRPr>
          </a:p>
          <a:p>
            <a:pPr marL="0" lvl="0" indent="0" fontAlgn="base">
              <a:spcBef>
                <a:spcPct val="20000"/>
              </a:spcBef>
              <a:spcAft>
                <a:spcPct val="0"/>
              </a:spcAft>
              <a:buClrTx/>
              <a:buSzTx/>
              <a:buNone/>
              <a:defRPr/>
            </a:pPr>
            <a:r>
              <a:rPr kumimoji="1" lang="zh-TW" altLang="en-US" sz="2400" dirty="0">
                <a:latin typeface="+mn-ea"/>
              </a:rPr>
              <a:t>六</a:t>
            </a:r>
            <a:r>
              <a:rPr kumimoji="1" lang="zh-TW" altLang="en-US" sz="2400" dirty="0" smtClean="0">
                <a:latin typeface="+mn-ea"/>
              </a:rPr>
              <a:t>、</a:t>
            </a:r>
            <a:r>
              <a:rPr kumimoji="1" lang="zh-TW" altLang="en-US" sz="2400" dirty="0">
                <a:latin typeface="+mn-ea"/>
              </a:rPr>
              <a:t>展覽</a:t>
            </a:r>
            <a:r>
              <a:rPr kumimoji="1" lang="zh-TW" altLang="en-US" sz="2400" dirty="0" smtClean="0">
                <a:latin typeface="+mn-ea"/>
              </a:rPr>
              <a:t>權</a:t>
            </a:r>
            <a:endParaRPr kumimoji="1" lang="en-US" altLang="zh-TW" sz="2400" dirty="0" smtClean="0">
              <a:latin typeface="+mn-ea"/>
            </a:endParaRPr>
          </a:p>
          <a:p>
            <a:pPr marL="0" lvl="0" indent="0" fontAlgn="base">
              <a:spcBef>
                <a:spcPct val="20000"/>
              </a:spcBef>
              <a:spcAft>
                <a:spcPct val="0"/>
              </a:spcAft>
              <a:buClrTx/>
              <a:buSzTx/>
              <a:buNone/>
              <a:defRPr/>
            </a:pPr>
            <a:r>
              <a:rPr kumimoji="1" lang="zh-TW" altLang="en-US" sz="2400" dirty="0">
                <a:latin typeface="+mn-ea"/>
              </a:rPr>
              <a:t>七、</a:t>
            </a:r>
            <a:r>
              <a:rPr kumimoji="1" lang="zh-TW" altLang="en-US" sz="2400" dirty="0" smtClean="0">
                <a:latin typeface="+mn-ea"/>
              </a:rPr>
              <a:t>翻譯</a:t>
            </a:r>
            <a:r>
              <a:rPr kumimoji="1" lang="zh-TW" altLang="en-US" sz="2400" dirty="0">
                <a:latin typeface="+mn-ea"/>
              </a:rPr>
              <a:t>權</a:t>
            </a:r>
            <a:endParaRPr kumimoji="1" lang="en-US" altLang="zh-TW" sz="2400" dirty="0">
              <a:latin typeface="+mn-ea"/>
            </a:endParaRPr>
          </a:p>
          <a:p>
            <a:pPr marL="0" lvl="0" indent="0" fontAlgn="base">
              <a:spcBef>
                <a:spcPct val="20000"/>
              </a:spcBef>
              <a:spcAft>
                <a:spcPct val="0"/>
              </a:spcAft>
              <a:buClrTx/>
              <a:buSzTx/>
              <a:buNone/>
            </a:pPr>
            <a:r>
              <a:rPr kumimoji="1" lang="zh-TW" altLang="en-US" sz="2400" dirty="0" smtClean="0">
                <a:latin typeface="+mn-ea"/>
              </a:rPr>
              <a:t>八、改編權</a:t>
            </a:r>
            <a:endParaRPr kumimoji="1" lang="en-US" altLang="zh-TW" sz="2400" dirty="0" smtClean="0">
              <a:latin typeface="+mn-ea"/>
            </a:endParaRPr>
          </a:p>
          <a:p>
            <a:pPr marL="0" indent="0" fontAlgn="base">
              <a:spcBef>
                <a:spcPct val="20000"/>
              </a:spcBef>
              <a:spcAft>
                <a:spcPct val="0"/>
              </a:spcAft>
              <a:buClrTx/>
              <a:buSzTx/>
              <a:buNone/>
            </a:pPr>
            <a:r>
              <a:rPr kumimoji="1" lang="zh-TW" altLang="en-US" sz="2400" dirty="0">
                <a:latin typeface="+mn-ea"/>
              </a:rPr>
              <a:t>九</a:t>
            </a:r>
            <a:r>
              <a:rPr kumimoji="1" lang="zh-TW" altLang="en-US" sz="2400" dirty="0" smtClean="0">
                <a:latin typeface="+mn-ea"/>
              </a:rPr>
              <a:t>、</a:t>
            </a:r>
            <a:r>
              <a:rPr kumimoji="1" lang="zh-TW" altLang="en-US" sz="2400" dirty="0">
                <a:latin typeface="+mn-ea"/>
              </a:rPr>
              <a:t>匯編</a:t>
            </a:r>
            <a:r>
              <a:rPr kumimoji="1" lang="zh-TW" altLang="en-US" sz="2400" dirty="0" smtClean="0">
                <a:latin typeface="+mn-ea"/>
              </a:rPr>
              <a:t>權 </a:t>
            </a:r>
            <a:r>
              <a:rPr lang="en-US" altLang="zh-TW" sz="2100" dirty="0" smtClean="0">
                <a:solidFill>
                  <a:srgbClr val="003366"/>
                </a:solidFill>
                <a:latin typeface="+mj-ea"/>
              </a:rPr>
              <a:t>※</a:t>
            </a:r>
            <a:r>
              <a:rPr lang="zh-TW" altLang="en-US" sz="2100" dirty="0">
                <a:solidFill>
                  <a:srgbClr val="003366"/>
                </a:solidFill>
                <a:latin typeface="+mj-ea"/>
              </a:rPr>
              <a:t>草案擬刪除</a:t>
            </a:r>
          </a:p>
          <a:p>
            <a:pPr marL="0" lvl="0" indent="0" fontAlgn="base">
              <a:spcBef>
                <a:spcPct val="20000"/>
              </a:spcBef>
              <a:spcAft>
                <a:spcPct val="0"/>
              </a:spcAft>
              <a:buClrTx/>
              <a:buSzTx/>
              <a:buNone/>
            </a:pPr>
            <a:r>
              <a:rPr kumimoji="1" lang="zh-TW" altLang="en-US" sz="2400" dirty="0" smtClean="0">
                <a:latin typeface="+mn-ea"/>
              </a:rPr>
              <a:t>十、發行權</a:t>
            </a:r>
            <a:endParaRPr kumimoji="1" lang="en-US" altLang="zh-TW" sz="2400" dirty="0" smtClean="0">
              <a:latin typeface="+mn-ea"/>
            </a:endParaRPr>
          </a:p>
          <a:p>
            <a:pPr marL="0" lvl="0" indent="0" fontAlgn="base">
              <a:spcBef>
                <a:spcPct val="20000"/>
              </a:spcBef>
              <a:spcAft>
                <a:spcPct val="0"/>
              </a:spcAft>
              <a:buClrTx/>
              <a:buSzTx/>
              <a:buNone/>
            </a:pPr>
            <a:r>
              <a:rPr kumimoji="1" lang="zh-TW" altLang="en-US" sz="2400" dirty="0">
                <a:latin typeface="+mn-ea"/>
              </a:rPr>
              <a:t>十一</a:t>
            </a:r>
            <a:r>
              <a:rPr kumimoji="1" lang="zh-TW" altLang="en-US" sz="2400" dirty="0" smtClean="0">
                <a:latin typeface="+mn-ea"/>
              </a:rPr>
              <a:t>、出租權</a:t>
            </a:r>
            <a:endParaRPr kumimoji="1" lang="en-US" altLang="zh-TW" sz="2400" dirty="0" smtClean="0">
              <a:latin typeface="+mn-ea"/>
            </a:endParaRPr>
          </a:p>
          <a:p>
            <a:pPr marL="0" indent="0" fontAlgn="base">
              <a:spcBef>
                <a:spcPct val="20000"/>
              </a:spcBef>
              <a:spcAft>
                <a:spcPct val="0"/>
              </a:spcAft>
              <a:buClrTx/>
              <a:buSzTx/>
              <a:buNone/>
            </a:pPr>
            <a:r>
              <a:rPr kumimoji="1" lang="zh-TW" altLang="en-US" sz="2400" dirty="0">
                <a:latin typeface="+mn-ea"/>
              </a:rPr>
              <a:t>十二</a:t>
            </a:r>
            <a:r>
              <a:rPr kumimoji="1" lang="zh-TW" altLang="en-US" sz="2400" dirty="0" smtClean="0">
                <a:latin typeface="+mn-ea"/>
              </a:rPr>
              <a:t>、</a:t>
            </a:r>
            <a:r>
              <a:rPr kumimoji="1" lang="zh-TW" altLang="en-US" sz="2400" dirty="0">
                <a:latin typeface="+mn-ea"/>
              </a:rPr>
              <a:t>攝製</a:t>
            </a:r>
            <a:r>
              <a:rPr kumimoji="1" lang="zh-TW" altLang="en-US" sz="2400" dirty="0" smtClean="0">
                <a:latin typeface="+mn-ea"/>
              </a:rPr>
              <a:t>權  </a:t>
            </a:r>
            <a:r>
              <a:rPr lang="en-US" altLang="zh-TW" sz="2100" dirty="0" smtClean="0">
                <a:solidFill>
                  <a:srgbClr val="003366"/>
                </a:solidFill>
                <a:latin typeface="+mj-ea"/>
              </a:rPr>
              <a:t>※</a:t>
            </a:r>
            <a:r>
              <a:rPr lang="zh-TW" altLang="en-US" sz="2100" dirty="0">
                <a:solidFill>
                  <a:srgbClr val="003366"/>
                </a:solidFill>
                <a:latin typeface="+mj-ea"/>
              </a:rPr>
              <a:t>草案擬</a:t>
            </a:r>
            <a:r>
              <a:rPr lang="zh-TW" altLang="en-US" sz="2100" dirty="0" smtClean="0">
                <a:solidFill>
                  <a:srgbClr val="003366"/>
                </a:solidFill>
                <a:latin typeface="+mj-ea"/>
              </a:rPr>
              <a:t>刪除</a:t>
            </a:r>
            <a:endParaRPr kumimoji="1" lang="en-US" altLang="zh-TW" sz="2100" dirty="0" smtClean="0">
              <a:latin typeface="+mn-ea"/>
            </a:endParaRPr>
          </a:p>
          <a:p>
            <a:pPr marL="0" lvl="0" indent="0" fontAlgn="base">
              <a:spcBef>
                <a:spcPct val="20000"/>
              </a:spcBef>
              <a:spcAft>
                <a:spcPct val="0"/>
              </a:spcAft>
              <a:buClrTx/>
              <a:buSzTx/>
              <a:buNone/>
            </a:pPr>
            <a:r>
              <a:rPr kumimoji="1" lang="zh-TW" altLang="en-US" sz="2400" dirty="0" smtClean="0">
                <a:latin typeface="+mn-ea"/>
              </a:rPr>
              <a:t>十三、其他</a:t>
            </a:r>
            <a:r>
              <a:rPr kumimoji="1" lang="zh-TW" altLang="en-US" sz="2400" dirty="0">
                <a:latin typeface="+mn-ea"/>
              </a:rPr>
              <a:t>權利 </a:t>
            </a:r>
          </a:p>
          <a:p>
            <a:pPr marL="0" indent="0">
              <a:buNone/>
            </a:pPr>
            <a:r>
              <a:rPr kumimoji="1" lang="zh-TW" altLang="en-US" sz="2000" dirty="0">
                <a:latin typeface="+mn-ea"/>
              </a:rPr>
              <a:t> </a:t>
            </a:r>
            <a:r>
              <a:rPr lang="en-US" altLang="zh-TW" sz="2000" dirty="0" smtClean="0">
                <a:solidFill>
                  <a:srgbClr val="003366"/>
                </a:solidFill>
                <a:latin typeface="+mj-ea"/>
              </a:rPr>
              <a:t>※</a:t>
            </a:r>
            <a:r>
              <a:rPr lang="zh-TW" altLang="en-US" sz="2000" dirty="0" smtClean="0">
                <a:solidFill>
                  <a:srgbClr val="003366"/>
                </a:solidFill>
                <a:latin typeface="+mj-ea"/>
              </a:rPr>
              <a:t>草案擬另增訂「追續權」</a:t>
            </a:r>
            <a:endParaRPr lang="zh-TW" altLang="en-US" dirty="0">
              <a:latin typeface="+mn-ea"/>
            </a:endParaRPr>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12</a:t>
            </a:fld>
            <a:endParaRPr lang="en-US" altLang="zh-TW">
              <a:solidFill>
                <a:srgbClr val="8CADAE">
                  <a:shade val="75000"/>
                </a:srgbClr>
              </a:solidFill>
            </a:endParaRPr>
          </a:p>
        </p:txBody>
      </p:sp>
    </p:spTree>
    <p:extLst>
      <p:ext uri="{BB962C8B-B14F-4D97-AF65-F5344CB8AC3E}">
        <p14:creationId xmlns:p14="http://schemas.microsoft.com/office/powerpoint/2010/main" val="1157296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smtClean="0"/>
              <a:t>著作財產權保護期間</a:t>
            </a:r>
            <a:endParaRPr lang="zh-TW" altLang="en-US" dirty="0"/>
          </a:p>
        </p:txBody>
      </p:sp>
      <p:sp>
        <p:nvSpPr>
          <p:cNvPr id="3" name="文字版面配置區 2"/>
          <p:cNvSpPr>
            <a:spLocks noGrp="1"/>
          </p:cNvSpPr>
          <p:nvPr>
            <p:ph type="body" idx="1"/>
          </p:nvPr>
        </p:nvSpPr>
        <p:spPr/>
        <p:txBody>
          <a:bodyPr/>
          <a:lstStyle/>
          <a:p>
            <a:r>
              <a:rPr lang="zh-TW" altLang="en-US" sz="2400" b="1" dirty="0" smtClean="0"/>
              <a:t>臺灣  </a:t>
            </a:r>
            <a:r>
              <a:rPr lang="en-US" altLang="zh-TW" sz="2400" b="1" dirty="0" smtClean="0"/>
              <a:t>--</a:t>
            </a:r>
            <a:r>
              <a:rPr lang="zh-TW" altLang="en-US" sz="2400" b="1" dirty="0" smtClean="0"/>
              <a:t>  </a:t>
            </a:r>
            <a:r>
              <a:rPr lang="zh-TW" altLang="zh-TW" sz="2400" b="1" dirty="0" smtClean="0"/>
              <a:t>§</a:t>
            </a:r>
            <a:r>
              <a:rPr lang="en-US" altLang="zh-TW" sz="2400" b="1" dirty="0" smtClean="0"/>
              <a:t>30</a:t>
            </a:r>
            <a:r>
              <a:rPr lang="zh-TW" altLang="zh-TW" sz="2400" b="1" dirty="0"/>
              <a:t> </a:t>
            </a:r>
            <a:r>
              <a:rPr lang="zh-TW" altLang="en-US" sz="2400" b="1" dirty="0" smtClean="0"/>
              <a:t>～</a:t>
            </a:r>
            <a:r>
              <a:rPr lang="zh-TW" altLang="zh-TW" sz="2400" b="1" dirty="0" smtClean="0"/>
              <a:t>§</a:t>
            </a:r>
            <a:r>
              <a:rPr lang="en-US" altLang="zh-TW" sz="2400" b="1" dirty="0" smtClean="0"/>
              <a:t>35</a:t>
            </a:r>
            <a:endParaRPr lang="zh-TW" altLang="en-US" sz="2400" b="1" dirty="0"/>
          </a:p>
        </p:txBody>
      </p:sp>
      <p:sp>
        <p:nvSpPr>
          <p:cNvPr id="4" name="文字版面配置區 3"/>
          <p:cNvSpPr>
            <a:spLocks noGrp="1"/>
          </p:cNvSpPr>
          <p:nvPr>
            <p:ph type="body" sz="half" idx="3"/>
          </p:nvPr>
        </p:nvSpPr>
        <p:spPr/>
        <p:txBody>
          <a:bodyPr/>
          <a:lstStyle/>
          <a:p>
            <a:r>
              <a:rPr lang="zh-TW" altLang="en-US" sz="2400" b="1" dirty="0" smtClean="0"/>
              <a:t>大陸 </a:t>
            </a:r>
            <a:r>
              <a:rPr lang="en-US" altLang="zh-TW" sz="2400" b="1" dirty="0" smtClean="0"/>
              <a:t>--</a:t>
            </a:r>
            <a:r>
              <a:rPr lang="zh-TW" altLang="en-US" sz="2400" b="1" dirty="0" smtClean="0"/>
              <a:t> </a:t>
            </a:r>
            <a:r>
              <a:rPr lang="en-US" altLang="zh-TW" sz="2400" b="1" dirty="0" smtClean="0"/>
              <a:t>§</a:t>
            </a:r>
            <a:r>
              <a:rPr lang="en-US" altLang="zh-TW" sz="2400" b="1" dirty="0"/>
              <a:t>21</a:t>
            </a:r>
            <a:endParaRPr lang="zh-TW" altLang="en-US" sz="2400" b="1" dirty="0"/>
          </a:p>
        </p:txBody>
      </p:sp>
      <p:sp>
        <p:nvSpPr>
          <p:cNvPr id="5" name="內容版面配置區 4"/>
          <p:cNvSpPr>
            <a:spLocks noGrp="1"/>
          </p:cNvSpPr>
          <p:nvPr>
            <p:ph sz="quarter" idx="2"/>
          </p:nvPr>
        </p:nvSpPr>
        <p:spPr>
          <a:xfrm>
            <a:off x="251520" y="2362200"/>
            <a:ext cx="4245868" cy="4495800"/>
          </a:xfrm>
        </p:spPr>
        <p:txBody>
          <a:bodyPr>
            <a:noAutofit/>
          </a:bodyPr>
          <a:lstStyle/>
          <a:p>
            <a:pPr marL="0" indent="0">
              <a:buNone/>
            </a:pPr>
            <a:endParaRPr lang="en-US" altLang="zh-TW" sz="1800" dirty="0" smtClean="0"/>
          </a:p>
          <a:p>
            <a:pPr marL="0" indent="0">
              <a:buNone/>
            </a:pPr>
            <a:r>
              <a:rPr lang="zh-TW" altLang="en-US" sz="1800" dirty="0" smtClean="0"/>
              <a:t>一、一般著作之原則：</a:t>
            </a:r>
            <a:endParaRPr lang="zh-TW" altLang="en-US" sz="1800" dirty="0"/>
          </a:p>
          <a:p>
            <a:pPr marL="0" indent="0">
              <a:buNone/>
            </a:pPr>
            <a:r>
              <a:rPr lang="zh-TW" altLang="en-US" sz="1800" dirty="0" smtClean="0"/>
              <a:t>   → </a:t>
            </a:r>
            <a:r>
              <a:rPr lang="zh-TW" altLang="en-US" sz="1800" u="sng" dirty="0" smtClean="0"/>
              <a:t>著作人終生加死亡</a:t>
            </a:r>
            <a:r>
              <a:rPr lang="zh-TW" altLang="en-US" sz="1800" u="sng" dirty="0"/>
              <a:t>後</a:t>
            </a:r>
            <a:r>
              <a:rPr lang="en-US" altLang="zh-TW" sz="1800" u="sng" dirty="0"/>
              <a:t>50</a:t>
            </a:r>
            <a:r>
              <a:rPr lang="zh-TW" altLang="en-US" sz="1800" u="sng" dirty="0" smtClean="0"/>
              <a:t>年</a:t>
            </a:r>
            <a:endParaRPr lang="zh-TW" altLang="en-US" sz="1800" u="sng" dirty="0"/>
          </a:p>
          <a:p>
            <a:pPr marL="0" indent="0">
              <a:buNone/>
            </a:pPr>
            <a:r>
              <a:rPr lang="zh-TW" altLang="en-US" sz="900" dirty="0"/>
              <a:t> </a:t>
            </a:r>
            <a:r>
              <a:rPr lang="zh-TW" altLang="en-US" sz="900" dirty="0" smtClean="0"/>
              <a:t>                </a:t>
            </a:r>
            <a:r>
              <a:rPr lang="zh-TW" altLang="en-US" sz="900" dirty="0" smtClean="0">
                <a:latin typeface="Calibri"/>
              </a:rPr>
              <a:t>●</a:t>
            </a:r>
            <a:r>
              <a:rPr lang="zh-TW" altLang="en-US" sz="1800" dirty="0" smtClean="0"/>
              <a:t>共同著作→ 以最後死亡者</a:t>
            </a:r>
            <a:endParaRPr lang="en-US" altLang="zh-TW" sz="1800" dirty="0"/>
          </a:p>
          <a:p>
            <a:pPr marL="0" indent="0">
              <a:buNone/>
            </a:pPr>
            <a:endParaRPr lang="zh-TW" altLang="en-US" sz="1800" dirty="0"/>
          </a:p>
          <a:p>
            <a:pPr marL="0" indent="0">
              <a:buNone/>
            </a:pPr>
            <a:r>
              <a:rPr lang="zh-TW" altLang="en-US" sz="1800" dirty="0" smtClean="0"/>
              <a:t>二、以</a:t>
            </a:r>
            <a:r>
              <a:rPr lang="zh-TW" altLang="en-US" sz="1800" u="sng" dirty="0" smtClean="0"/>
              <a:t>公開</a:t>
            </a:r>
            <a:r>
              <a:rPr lang="zh-TW" altLang="en-US" sz="1800" u="sng" dirty="0"/>
              <a:t>發表</a:t>
            </a:r>
            <a:r>
              <a:rPr lang="zh-TW" altLang="en-US" sz="1800" u="sng" dirty="0" smtClean="0"/>
              <a:t>後</a:t>
            </a:r>
            <a:r>
              <a:rPr lang="en-US" altLang="zh-TW" sz="1800" u="sng" dirty="0" smtClean="0"/>
              <a:t>50</a:t>
            </a:r>
            <a:r>
              <a:rPr lang="zh-TW" altLang="en-US" sz="1800" u="sng" dirty="0" smtClean="0"/>
              <a:t>年</a:t>
            </a:r>
            <a:r>
              <a:rPr lang="zh-TW" altLang="en-US" sz="1800" dirty="0" smtClean="0"/>
              <a:t>為原則者：</a:t>
            </a:r>
            <a:endParaRPr lang="en-US" altLang="zh-TW" sz="1800" dirty="0" smtClean="0"/>
          </a:p>
          <a:p>
            <a:pPr marL="0" indent="0">
              <a:buNone/>
            </a:pPr>
            <a:r>
              <a:rPr lang="en-US" altLang="zh-TW" sz="1800" dirty="0" smtClean="0"/>
              <a:t>1.</a:t>
            </a:r>
            <a:r>
              <a:rPr lang="zh-TW" altLang="en-US" sz="1800" dirty="0" smtClean="0"/>
              <a:t> 別名</a:t>
            </a:r>
            <a:r>
              <a:rPr lang="zh-TW" altLang="en-US" sz="1800" dirty="0"/>
              <a:t>或不</a:t>
            </a:r>
            <a:r>
              <a:rPr lang="zh-TW" altLang="en-US" sz="1800" dirty="0" smtClean="0"/>
              <a:t>具名著作</a:t>
            </a:r>
            <a:endParaRPr lang="zh-TW" altLang="en-US" sz="1800" dirty="0"/>
          </a:p>
          <a:p>
            <a:pPr marL="0" indent="0">
              <a:buNone/>
            </a:pPr>
            <a:r>
              <a:rPr lang="en-US" altLang="zh-TW" sz="1800" dirty="0" smtClean="0"/>
              <a:t>2.</a:t>
            </a:r>
            <a:r>
              <a:rPr lang="zh-TW" altLang="en-US" sz="1800" dirty="0" smtClean="0"/>
              <a:t> 法人著作</a:t>
            </a:r>
            <a:endParaRPr lang="zh-TW" altLang="en-US" sz="1800" dirty="0"/>
          </a:p>
          <a:p>
            <a:pPr marL="0" indent="0">
              <a:buNone/>
            </a:pPr>
            <a:r>
              <a:rPr lang="en-US" altLang="zh-TW" sz="1800" dirty="0" smtClean="0"/>
              <a:t>3.</a:t>
            </a:r>
            <a:r>
              <a:rPr lang="zh-TW" altLang="en-US" sz="1800" dirty="0" smtClean="0"/>
              <a:t> 攝影</a:t>
            </a:r>
            <a:r>
              <a:rPr lang="zh-TW" altLang="en-US" sz="1800" dirty="0"/>
              <a:t>、視聽、錄音著作及</a:t>
            </a:r>
            <a:r>
              <a:rPr lang="zh-TW" altLang="en-US" sz="1800" dirty="0" smtClean="0"/>
              <a:t>表演</a:t>
            </a:r>
            <a:endParaRPr lang="zh-TW" altLang="en-US" sz="1800" dirty="0"/>
          </a:p>
          <a:p>
            <a:pPr marL="0" indent="0">
              <a:buNone/>
            </a:pPr>
            <a:r>
              <a:rPr lang="zh-TW" altLang="en-US" sz="1800" dirty="0" smtClean="0"/>
              <a:t>   </a:t>
            </a:r>
            <a:endParaRPr lang="zh-TW" altLang="en-US" sz="1800" dirty="0"/>
          </a:p>
          <a:p>
            <a:pPr marL="0" indent="0">
              <a:buNone/>
            </a:pPr>
            <a:endParaRPr lang="en-US" altLang="zh-TW" sz="1800" dirty="0" smtClean="0"/>
          </a:p>
          <a:p>
            <a:pPr marL="0" indent="0">
              <a:buNone/>
            </a:pPr>
            <a:r>
              <a:rPr lang="zh-TW" altLang="en-US" sz="1800" dirty="0" smtClean="0"/>
              <a:t>三、以上述期間</a:t>
            </a:r>
            <a:r>
              <a:rPr lang="zh-TW" altLang="en-US" sz="1800" dirty="0"/>
              <a:t>屆滿當年之</a:t>
            </a:r>
            <a:r>
              <a:rPr lang="zh-TW" altLang="en-US" sz="1800" dirty="0" smtClean="0"/>
              <a:t>末日（</a:t>
            </a:r>
            <a:r>
              <a:rPr lang="en-US" altLang="zh-TW" sz="1800" dirty="0" smtClean="0"/>
              <a:t>12</a:t>
            </a:r>
            <a:r>
              <a:rPr lang="zh-TW" altLang="en-US" sz="1800" dirty="0" smtClean="0"/>
              <a:t>月</a:t>
            </a:r>
            <a:r>
              <a:rPr lang="en-US" altLang="zh-TW" sz="1800" dirty="0" smtClean="0"/>
              <a:t>31</a:t>
            </a:r>
            <a:r>
              <a:rPr lang="zh-TW" altLang="en-US" sz="1800" dirty="0" smtClean="0"/>
              <a:t>日）為</a:t>
            </a:r>
            <a:r>
              <a:rPr lang="zh-TW" altLang="en-US" sz="1800" dirty="0"/>
              <a:t>期間之</a:t>
            </a:r>
            <a:r>
              <a:rPr lang="zh-TW" altLang="en-US" sz="1800" dirty="0" smtClean="0"/>
              <a:t>終止。</a:t>
            </a:r>
            <a:endParaRPr lang="zh-TW" altLang="en-US" sz="1800" dirty="0"/>
          </a:p>
          <a:p>
            <a:pPr marL="0" indent="0">
              <a:buNone/>
            </a:pPr>
            <a:endParaRPr lang="zh-TW" altLang="en-US" sz="1800" dirty="0"/>
          </a:p>
        </p:txBody>
      </p:sp>
      <p:sp>
        <p:nvSpPr>
          <p:cNvPr id="6" name="內容版面配置區 5"/>
          <p:cNvSpPr>
            <a:spLocks noGrp="1"/>
          </p:cNvSpPr>
          <p:nvPr>
            <p:ph sz="quarter" idx="4"/>
          </p:nvPr>
        </p:nvSpPr>
        <p:spPr>
          <a:xfrm>
            <a:off x="4645025" y="2362200"/>
            <a:ext cx="4319463" cy="4307160"/>
          </a:xfrm>
        </p:spPr>
        <p:txBody>
          <a:bodyPr>
            <a:normAutofit fontScale="25000" lnSpcReduction="20000"/>
          </a:bodyPr>
          <a:lstStyle/>
          <a:p>
            <a:pPr marL="0" indent="0">
              <a:buNone/>
            </a:pPr>
            <a:endParaRPr lang="en-US" altLang="zh-TW" sz="2500" dirty="0" smtClean="0"/>
          </a:p>
          <a:p>
            <a:pPr marL="0" indent="0">
              <a:lnSpc>
                <a:spcPct val="120000"/>
              </a:lnSpc>
              <a:buNone/>
            </a:pPr>
            <a:r>
              <a:rPr lang="zh-TW" altLang="en-US" sz="7200" dirty="0" smtClean="0"/>
              <a:t>一</a:t>
            </a:r>
            <a:r>
              <a:rPr lang="zh-TW" altLang="en-US" sz="7200" dirty="0"/>
              <a:t>、</a:t>
            </a:r>
            <a:r>
              <a:rPr lang="zh-TW" altLang="en-US" sz="7200" dirty="0" smtClean="0"/>
              <a:t>一般作品之原則：</a:t>
            </a:r>
            <a:r>
              <a:rPr lang="zh-TW" altLang="en-US" sz="7200" dirty="0"/>
              <a:t> </a:t>
            </a:r>
            <a:endParaRPr lang="en-US" altLang="zh-TW" sz="7200" dirty="0" smtClean="0"/>
          </a:p>
          <a:p>
            <a:pPr marL="0" indent="0">
              <a:lnSpc>
                <a:spcPct val="120000"/>
              </a:lnSpc>
              <a:buNone/>
            </a:pPr>
            <a:r>
              <a:rPr lang="zh-TW" altLang="en-US" sz="7200" dirty="0"/>
              <a:t> </a:t>
            </a:r>
            <a:r>
              <a:rPr lang="zh-TW" altLang="en-US" sz="7200" dirty="0" smtClean="0"/>
              <a:t>   →</a:t>
            </a:r>
            <a:r>
              <a:rPr lang="zh-TW" altLang="en-US" sz="7200" u="sng" dirty="0" smtClean="0"/>
              <a:t>作者終生</a:t>
            </a:r>
            <a:r>
              <a:rPr lang="zh-TW" altLang="en-US" sz="7200" u="sng" dirty="0"/>
              <a:t>加死亡後</a:t>
            </a:r>
            <a:r>
              <a:rPr lang="en-US" altLang="zh-TW" sz="7200" u="sng" dirty="0"/>
              <a:t>50</a:t>
            </a:r>
            <a:r>
              <a:rPr lang="zh-TW" altLang="en-US" sz="7200" u="sng" dirty="0"/>
              <a:t>年</a:t>
            </a:r>
          </a:p>
          <a:p>
            <a:pPr marL="0" indent="0">
              <a:lnSpc>
                <a:spcPct val="120000"/>
              </a:lnSpc>
              <a:buNone/>
            </a:pPr>
            <a:r>
              <a:rPr lang="zh-TW" altLang="en-US" sz="7200" dirty="0"/>
              <a:t>  </a:t>
            </a:r>
            <a:r>
              <a:rPr lang="zh-TW" altLang="en-US" sz="7200" dirty="0" smtClean="0"/>
              <a:t>      </a:t>
            </a:r>
            <a:r>
              <a:rPr lang="zh-TW" altLang="en-US" sz="3600" dirty="0" smtClean="0"/>
              <a:t> </a:t>
            </a:r>
            <a:r>
              <a:rPr lang="zh-TW" altLang="en-US" sz="3600" dirty="0" smtClean="0">
                <a:latin typeface="Calibri"/>
              </a:rPr>
              <a:t>●</a:t>
            </a:r>
            <a:r>
              <a:rPr lang="zh-TW" altLang="en-US" sz="7200" dirty="0" smtClean="0">
                <a:latin typeface="Calibri"/>
              </a:rPr>
              <a:t>合作作品</a:t>
            </a:r>
            <a:r>
              <a:rPr lang="zh-TW" altLang="en-US" sz="7200" dirty="0" smtClean="0"/>
              <a:t>→ 以最後</a:t>
            </a:r>
            <a:r>
              <a:rPr lang="zh-TW" altLang="en-US" sz="7200" dirty="0"/>
              <a:t>死亡者</a:t>
            </a:r>
            <a:endParaRPr lang="en-US" altLang="zh-TW" sz="7200" dirty="0"/>
          </a:p>
          <a:p>
            <a:pPr marL="0" indent="0">
              <a:lnSpc>
                <a:spcPct val="120000"/>
              </a:lnSpc>
              <a:buNone/>
            </a:pPr>
            <a:endParaRPr lang="zh-TW" altLang="en-US" sz="7200" dirty="0"/>
          </a:p>
          <a:p>
            <a:pPr marL="0" indent="0">
              <a:lnSpc>
                <a:spcPct val="120000"/>
              </a:lnSpc>
              <a:buNone/>
            </a:pPr>
            <a:r>
              <a:rPr lang="zh-TW" altLang="en-US" sz="7200" dirty="0"/>
              <a:t>二、以</a:t>
            </a:r>
            <a:r>
              <a:rPr lang="zh-TW" altLang="en-US" sz="7200" u="sng" dirty="0"/>
              <a:t>公開發表後</a:t>
            </a:r>
            <a:r>
              <a:rPr lang="en-US" altLang="zh-TW" sz="7200" u="sng" dirty="0"/>
              <a:t>50</a:t>
            </a:r>
            <a:r>
              <a:rPr lang="zh-TW" altLang="en-US" sz="7200" u="sng" dirty="0" smtClean="0"/>
              <a:t>年</a:t>
            </a:r>
            <a:r>
              <a:rPr lang="zh-TW" altLang="en-US" sz="7200" dirty="0" smtClean="0"/>
              <a:t>為原則者</a:t>
            </a:r>
            <a:r>
              <a:rPr lang="zh-TW" altLang="en-US" sz="7200" dirty="0"/>
              <a:t>：</a:t>
            </a:r>
            <a:endParaRPr lang="en-US" altLang="zh-TW" sz="7200" dirty="0"/>
          </a:p>
          <a:p>
            <a:pPr marL="0" indent="0">
              <a:lnSpc>
                <a:spcPct val="120000"/>
              </a:lnSpc>
              <a:buNone/>
            </a:pPr>
            <a:r>
              <a:rPr lang="en-US" altLang="zh-TW" sz="7200" dirty="0"/>
              <a:t>1.</a:t>
            </a:r>
            <a:r>
              <a:rPr lang="zh-TW" altLang="en-US" sz="7200" dirty="0"/>
              <a:t> </a:t>
            </a:r>
            <a:r>
              <a:rPr lang="zh-TW" altLang="en-US" sz="7200" dirty="0" smtClean="0"/>
              <a:t>作者不明之作品（實施條例</a:t>
            </a:r>
            <a:r>
              <a:rPr lang="en-US" altLang="zh-TW" sz="7200" dirty="0"/>
              <a:t>§ </a:t>
            </a:r>
            <a:r>
              <a:rPr lang="en-US" altLang="zh-TW" sz="7200" dirty="0" smtClean="0"/>
              <a:t>18</a:t>
            </a:r>
            <a:r>
              <a:rPr lang="zh-TW" altLang="en-US" sz="7200" dirty="0" smtClean="0"/>
              <a:t>）</a:t>
            </a:r>
            <a:endParaRPr lang="zh-TW" altLang="en-US" sz="7200" dirty="0"/>
          </a:p>
          <a:p>
            <a:pPr marL="0" indent="0">
              <a:lnSpc>
                <a:spcPct val="120000"/>
              </a:lnSpc>
              <a:buNone/>
            </a:pPr>
            <a:r>
              <a:rPr lang="en-US" altLang="zh-TW" sz="7200" dirty="0"/>
              <a:t>2</a:t>
            </a:r>
            <a:r>
              <a:rPr lang="en-US" altLang="zh-TW" sz="7200" dirty="0" smtClean="0"/>
              <a:t>.</a:t>
            </a:r>
            <a:r>
              <a:rPr lang="zh-TW" altLang="en-US" sz="7200" dirty="0" smtClean="0"/>
              <a:t> 法人</a:t>
            </a:r>
            <a:r>
              <a:rPr lang="zh-TW" altLang="en-US" sz="7200" dirty="0"/>
              <a:t>或其他組織的</a:t>
            </a:r>
            <a:r>
              <a:rPr lang="zh-TW" altLang="en-US" sz="7200" dirty="0" smtClean="0"/>
              <a:t>作品</a:t>
            </a:r>
            <a:endParaRPr lang="zh-TW" altLang="en-US" sz="7200" dirty="0"/>
          </a:p>
          <a:p>
            <a:pPr marL="0" indent="0">
              <a:lnSpc>
                <a:spcPct val="120000"/>
              </a:lnSpc>
              <a:buNone/>
            </a:pPr>
            <a:r>
              <a:rPr lang="en-US" altLang="zh-TW" sz="7200" dirty="0"/>
              <a:t>3</a:t>
            </a:r>
            <a:r>
              <a:rPr lang="en-US" altLang="zh-TW" sz="7200" dirty="0" smtClean="0"/>
              <a:t>.</a:t>
            </a:r>
            <a:r>
              <a:rPr lang="zh-TW" altLang="en-US" sz="7200" dirty="0" smtClean="0"/>
              <a:t> 著作權由法人或其他組織享有的作品</a:t>
            </a:r>
            <a:endParaRPr lang="en-US" altLang="zh-TW" sz="7200" dirty="0" smtClean="0"/>
          </a:p>
          <a:p>
            <a:pPr marL="0" indent="0">
              <a:lnSpc>
                <a:spcPct val="120000"/>
              </a:lnSpc>
              <a:buNone/>
            </a:pPr>
            <a:r>
              <a:rPr lang="zh-TW" altLang="en-US" sz="7200" dirty="0"/>
              <a:t> </a:t>
            </a:r>
            <a:r>
              <a:rPr lang="zh-TW" altLang="en-US" sz="7200" dirty="0" smtClean="0"/>
              <a:t>                 （ </a:t>
            </a:r>
            <a:r>
              <a:rPr lang="en-US" altLang="zh-TW" sz="7200" dirty="0" smtClean="0"/>
              <a:t>§16Ⅱ</a:t>
            </a:r>
            <a:r>
              <a:rPr lang="zh-TW" altLang="en-US" sz="7200" dirty="0" smtClean="0"/>
              <a:t>之特殊職務著作）</a:t>
            </a:r>
            <a:endParaRPr lang="en-US" altLang="zh-TW" sz="7200" dirty="0" smtClean="0"/>
          </a:p>
          <a:p>
            <a:pPr marL="0" indent="0">
              <a:lnSpc>
                <a:spcPct val="120000"/>
              </a:lnSpc>
              <a:buNone/>
            </a:pPr>
            <a:r>
              <a:rPr lang="en-US" altLang="zh-TW" sz="7200" dirty="0" smtClean="0"/>
              <a:t>4.</a:t>
            </a:r>
            <a:r>
              <a:rPr lang="zh-TW" altLang="en-US" sz="7200" dirty="0" smtClean="0"/>
              <a:t> 攝影作品</a:t>
            </a:r>
            <a:endParaRPr lang="en-US" altLang="zh-TW" sz="7200" dirty="0" smtClean="0"/>
          </a:p>
          <a:p>
            <a:pPr marL="0" indent="0">
              <a:lnSpc>
                <a:spcPct val="120000"/>
              </a:lnSpc>
              <a:buNone/>
            </a:pPr>
            <a:r>
              <a:rPr lang="en-US" altLang="zh-TW" sz="7200" dirty="0" smtClean="0"/>
              <a:t>5.</a:t>
            </a:r>
            <a:r>
              <a:rPr lang="zh-TW" altLang="en-US" sz="7200" dirty="0" smtClean="0"/>
              <a:t> 電影作品</a:t>
            </a:r>
            <a:r>
              <a:rPr lang="zh-CN" altLang="en-US" sz="7200" dirty="0">
                <a:latin typeface="標楷體" panose="03000509000000000000" pitchFamily="65" charset="-120"/>
                <a:ea typeface="標楷體" panose="03000509000000000000" pitchFamily="65" charset="-120"/>
              </a:rPr>
              <a:t>和以類似攝製電影的方法</a:t>
            </a:r>
            <a:r>
              <a:rPr lang="zh-CN" altLang="en-US" sz="7200" dirty="0" smtClean="0">
                <a:latin typeface="標楷體" panose="03000509000000000000" pitchFamily="65" charset="-120"/>
                <a:ea typeface="標楷體" panose="03000509000000000000" pitchFamily="65" charset="-120"/>
              </a:rPr>
              <a:t>創作</a:t>
            </a:r>
            <a:endParaRPr lang="en-US" altLang="zh-CN" sz="7200" dirty="0" smtClean="0">
              <a:latin typeface="標楷體" panose="03000509000000000000" pitchFamily="65" charset="-120"/>
              <a:ea typeface="標楷體" panose="03000509000000000000" pitchFamily="65" charset="-120"/>
            </a:endParaRPr>
          </a:p>
          <a:p>
            <a:pPr marL="0" indent="0">
              <a:lnSpc>
                <a:spcPct val="120000"/>
              </a:lnSpc>
              <a:buNone/>
            </a:pPr>
            <a:r>
              <a:rPr lang="zh-TW" altLang="en-US" sz="7200" dirty="0">
                <a:latin typeface="標楷體" panose="03000509000000000000" pitchFamily="65" charset="-120"/>
                <a:ea typeface="標楷體" panose="03000509000000000000" pitchFamily="65" charset="-120"/>
              </a:rPr>
              <a:t> </a:t>
            </a:r>
            <a:r>
              <a:rPr lang="zh-TW" altLang="en-US" sz="7200" dirty="0" smtClean="0">
                <a:latin typeface="標楷體" panose="03000509000000000000" pitchFamily="65" charset="-120"/>
                <a:ea typeface="標楷體" panose="03000509000000000000" pitchFamily="65" charset="-120"/>
              </a:rPr>
              <a:t> </a:t>
            </a:r>
            <a:r>
              <a:rPr lang="zh-CN" altLang="en-US" sz="7200" dirty="0" smtClean="0">
                <a:latin typeface="標楷體" panose="03000509000000000000" pitchFamily="65" charset="-120"/>
                <a:ea typeface="標楷體" panose="03000509000000000000" pitchFamily="65" charset="-120"/>
              </a:rPr>
              <a:t>的</a:t>
            </a:r>
            <a:r>
              <a:rPr lang="zh-CN" altLang="en-US" sz="7200" dirty="0">
                <a:latin typeface="標楷體" panose="03000509000000000000" pitchFamily="65" charset="-120"/>
                <a:ea typeface="標楷體" panose="03000509000000000000" pitchFamily="65" charset="-120"/>
              </a:rPr>
              <a:t>作品 </a:t>
            </a:r>
            <a:endParaRPr lang="zh-TW" altLang="en-US" sz="7200" dirty="0"/>
          </a:p>
          <a:p>
            <a:pPr marL="0" indent="0">
              <a:lnSpc>
                <a:spcPct val="120000"/>
              </a:lnSpc>
              <a:buNone/>
            </a:pPr>
            <a:r>
              <a:rPr lang="zh-TW" altLang="en-US" sz="7200" dirty="0"/>
              <a:t>   </a:t>
            </a:r>
          </a:p>
          <a:p>
            <a:pPr marL="0" indent="0">
              <a:lnSpc>
                <a:spcPct val="120000"/>
              </a:lnSpc>
              <a:buNone/>
            </a:pPr>
            <a:r>
              <a:rPr lang="zh-TW" altLang="en-US" sz="7200" dirty="0" smtClean="0"/>
              <a:t>三</a:t>
            </a:r>
            <a:r>
              <a:rPr lang="zh-TW" altLang="en-US" sz="7200" dirty="0"/>
              <a:t>、以上述期間屆滿當年之</a:t>
            </a:r>
            <a:r>
              <a:rPr lang="zh-TW" altLang="en-US" sz="7200" dirty="0" smtClean="0"/>
              <a:t>末日</a:t>
            </a:r>
            <a:r>
              <a:rPr lang="zh-TW" altLang="en-US" sz="7200" dirty="0"/>
              <a:t>（</a:t>
            </a:r>
            <a:r>
              <a:rPr lang="en-US" altLang="zh-TW" sz="7200" dirty="0"/>
              <a:t>12</a:t>
            </a:r>
            <a:r>
              <a:rPr lang="zh-TW" altLang="en-US" sz="7200" dirty="0"/>
              <a:t>月</a:t>
            </a:r>
            <a:r>
              <a:rPr lang="en-US" altLang="zh-TW" sz="7200" dirty="0"/>
              <a:t>31</a:t>
            </a:r>
            <a:r>
              <a:rPr lang="zh-TW" altLang="en-US" sz="7200" dirty="0"/>
              <a:t>日）</a:t>
            </a:r>
            <a:r>
              <a:rPr lang="zh-TW" altLang="en-US" sz="7200" dirty="0" smtClean="0"/>
              <a:t>為</a:t>
            </a:r>
            <a:r>
              <a:rPr lang="zh-TW" altLang="en-US" sz="7200" dirty="0"/>
              <a:t>期間之</a:t>
            </a:r>
            <a:r>
              <a:rPr lang="zh-TW" altLang="en-US" sz="7200" dirty="0" smtClean="0"/>
              <a:t>終止。</a:t>
            </a:r>
            <a:endParaRPr lang="zh-TW" altLang="en-US" sz="7200"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13</a:t>
            </a:fld>
            <a:endParaRPr lang="en-US" altLang="zh-TW">
              <a:solidFill>
                <a:srgbClr val="8CADAE">
                  <a:shade val="75000"/>
                </a:srgbClr>
              </a:solidFill>
            </a:endParaRPr>
          </a:p>
        </p:txBody>
      </p:sp>
    </p:spTree>
    <p:extLst>
      <p:ext uri="{BB962C8B-B14F-4D97-AF65-F5344CB8AC3E}">
        <p14:creationId xmlns:p14="http://schemas.microsoft.com/office/powerpoint/2010/main" val="32010533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9512" y="274638"/>
            <a:ext cx="8507288" cy="1143000"/>
          </a:xfrm>
        </p:spPr>
        <p:txBody>
          <a:bodyPr>
            <a:normAutofit/>
          </a:bodyPr>
          <a:lstStyle/>
          <a:p>
            <a:pPr algn="ctr" fontAlgn="auto">
              <a:spcAft>
                <a:spcPts val="0"/>
              </a:spcAft>
              <a:defRPr/>
            </a:pPr>
            <a:r>
              <a:rPr lang="zh-TW" altLang="en-US" sz="3600" dirty="0">
                <a:solidFill>
                  <a:schemeClr val="tx1"/>
                </a:solidFill>
              </a:rPr>
              <a:t>大陸著作權</a:t>
            </a:r>
            <a:r>
              <a:rPr lang="zh-TW" altLang="en-US" sz="3600" dirty="0" smtClean="0">
                <a:solidFill>
                  <a:schemeClr val="tx1"/>
                </a:solidFill>
              </a:rPr>
              <a:t>法  </a:t>
            </a:r>
            <a:r>
              <a:rPr lang="en-US" altLang="zh-TW" sz="3600" dirty="0" smtClean="0">
                <a:solidFill>
                  <a:schemeClr val="tx1"/>
                </a:solidFill>
              </a:rPr>
              <a:t>---  </a:t>
            </a:r>
            <a:r>
              <a:rPr lang="zh-TW" altLang="en-US" sz="3600" dirty="0" smtClean="0">
                <a:solidFill>
                  <a:schemeClr val="tx1"/>
                </a:solidFill>
              </a:rPr>
              <a:t>鄰接權（</a:t>
            </a:r>
            <a:r>
              <a:rPr lang="en-US" altLang="zh-TW" sz="3600" dirty="0" smtClean="0">
                <a:solidFill>
                  <a:schemeClr val="tx1"/>
                </a:solidFill>
              </a:rPr>
              <a:t>1</a:t>
            </a:r>
            <a:r>
              <a:rPr lang="zh-TW" altLang="en-US" sz="3600" dirty="0" smtClean="0">
                <a:solidFill>
                  <a:schemeClr val="tx1"/>
                </a:solidFill>
              </a:rPr>
              <a:t>）</a:t>
            </a:r>
          </a:p>
        </p:txBody>
      </p:sp>
      <p:sp>
        <p:nvSpPr>
          <p:cNvPr id="11267" name="Rectangle 3"/>
          <p:cNvSpPr>
            <a:spLocks noGrp="1" noChangeArrowheads="1"/>
          </p:cNvSpPr>
          <p:nvPr>
            <p:ph idx="1"/>
          </p:nvPr>
        </p:nvSpPr>
        <p:spPr>
          <a:xfrm>
            <a:off x="914400" y="1600200"/>
            <a:ext cx="8050213" cy="4853136"/>
          </a:xfrm>
        </p:spPr>
        <p:txBody>
          <a:bodyPr/>
          <a:lstStyle/>
          <a:p>
            <a:pPr marL="533400" indent="-533400">
              <a:lnSpc>
                <a:spcPct val="80000"/>
              </a:lnSpc>
              <a:buFont typeface="Wingdings" pitchFamily="2" charset="2"/>
              <a:buNone/>
            </a:pPr>
            <a:r>
              <a:rPr lang="zh-TW" altLang="en-US" sz="2800" b="1" dirty="0" smtClean="0">
                <a:solidFill>
                  <a:srgbClr val="002060"/>
                </a:solidFill>
              </a:rPr>
              <a:t>一、</a:t>
            </a:r>
            <a:r>
              <a:rPr lang="zh-TW" altLang="en-US" sz="2800" b="1" dirty="0">
                <a:solidFill>
                  <a:srgbClr val="002060"/>
                </a:solidFill>
              </a:rPr>
              <a:t>版式設計權</a:t>
            </a:r>
            <a:r>
              <a:rPr lang="zh-TW" altLang="en-US" sz="2800" dirty="0">
                <a:solidFill>
                  <a:srgbClr val="002060"/>
                </a:solidFill>
              </a:rPr>
              <a:t>（</a:t>
            </a:r>
            <a:r>
              <a:rPr lang="en-US" altLang="zh-TW" sz="2800" dirty="0">
                <a:solidFill>
                  <a:srgbClr val="002060"/>
                </a:solidFill>
              </a:rPr>
              <a:t>§</a:t>
            </a:r>
            <a:r>
              <a:rPr lang="en-US" altLang="zh-TW" sz="2800" dirty="0" smtClean="0">
                <a:solidFill>
                  <a:srgbClr val="002060"/>
                </a:solidFill>
              </a:rPr>
              <a:t>36</a:t>
            </a:r>
            <a:r>
              <a:rPr lang="zh-TW" altLang="en-US" sz="2800" dirty="0" smtClean="0">
                <a:solidFill>
                  <a:srgbClr val="002060"/>
                </a:solidFill>
              </a:rPr>
              <a:t>）</a:t>
            </a:r>
            <a:r>
              <a:rPr kumimoji="1" lang="zh-TW" altLang="en-US" sz="2800" dirty="0">
                <a:latin typeface="+mn-ea"/>
              </a:rPr>
              <a:t> </a:t>
            </a:r>
            <a:r>
              <a:rPr lang="en-US" altLang="zh-TW" sz="2000" dirty="0" smtClean="0">
                <a:solidFill>
                  <a:srgbClr val="CC00CC"/>
                </a:solidFill>
                <a:latin typeface="+mj-ea"/>
              </a:rPr>
              <a:t>※</a:t>
            </a:r>
            <a:r>
              <a:rPr lang="zh-TW" altLang="en-US" sz="2000" dirty="0" smtClean="0">
                <a:solidFill>
                  <a:srgbClr val="CC00CC"/>
                </a:solidFill>
                <a:latin typeface="+mj-ea"/>
              </a:rPr>
              <a:t>與台灣</a:t>
            </a:r>
            <a:r>
              <a:rPr lang="en-US" altLang="zh-TW" sz="2000" dirty="0" smtClean="0">
                <a:solidFill>
                  <a:srgbClr val="CC00CC"/>
                </a:solidFill>
              </a:rPr>
              <a:t>§79</a:t>
            </a:r>
            <a:r>
              <a:rPr lang="zh-TW" altLang="en-US" sz="2000" dirty="0" smtClean="0">
                <a:solidFill>
                  <a:srgbClr val="CC00CC"/>
                </a:solidFill>
                <a:latin typeface="+mj-ea"/>
              </a:rPr>
              <a:t>製版權不同</a:t>
            </a:r>
            <a:endParaRPr lang="en-US" altLang="zh-TW" sz="2000" dirty="0">
              <a:solidFill>
                <a:srgbClr val="CC00CC"/>
              </a:solidFill>
            </a:endParaRPr>
          </a:p>
          <a:p>
            <a:pPr marL="533400" indent="-533400">
              <a:lnSpc>
                <a:spcPct val="80000"/>
              </a:lnSpc>
              <a:buFont typeface="Wingdings" pitchFamily="2" charset="2"/>
              <a:buNone/>
            </a:pPr>
            <a:r>
              <a:rPr lang="zh-TW" altLang="en-US" sz="1800" dirty="0"/>
              <a:t>    </a:t>
            </a:r>
            <a:endParaRPr lang="en-US" altLang="zh-TW" sz="1800" dirty="0" smtClean="0"/>
          </a:p>
          <a:p>
            <a:pPr marL="533400" indent="-533400">
              <a:lnSpc>
                <a:spcPct val="80000"/>
              </a:lnSpc>
              <a:buFont typeface="Wingdings" pitchFamily="2" charset="2"/>
              <a:buNone/>
            </a:pPr>
            <a:r>
              <a:rPr lang="zh-TW" altLang="en-US" sz="1800" dirty="0"/>
              <a:t> </a:t>
            </a:r>
            <a:r>
              <a:rPr lang="zh-TW" altLang="en-US" sz="1800" dirty="0" smtClean="0"/>
              <a:t>    （一）</a:t>
            </a:r>
            <a:r>
              <a:rPr lang="zh-TW" altLang="en-US" sz="1800" dirty="0" smtClean="0">
                <a:latin typeface="新細明體"/>
              </a:rPr>
              <a:t>出版者</a:t>
            </a:r>
            <a:r>
              <a:rPr lang="zh-TW" altLang="en-US" sz="1800" dirty="0">
                <a:latin typeface="新細明體"/>
              </a:rPr>
              <a:t>享有圖書、期刊之版式</a:t>
            </a:r>
            <a:r>
              <a:rPr lang="zh-TW" altLang="en-US" sz="1800" dirty="0" smtClean="0">
                <a:latin typeface="新細明體"/>
              </a:rPr>
              <a:t>設計（版面格式的設計）</a:t>
            </a:r>
            <a:endParaRPr lang="zh-TW" altLang="en-US" sz="1800" dirty="0"/>
          </a:p>
          <a:p>
            <a:pPr marL="533400" indent="-533400">
              <a:lnSpc>
                <a:spcPct val="80000"/>
              </a:lnSpc>
              <a:buFont typeface="Wingdings" pitchFamily="2" charset="2"/>
              <a:buNone/>
            </a:pPr>
            <a:r>
              <a:rPr lang="zh-TW" altLang="en-US" sz="1800" dirty="0">
                <a:latin typeface="新細明體"/>
              </a:rPr>
              <a:t>   </a:t>
            </a:r>
            <a:r>
              <a:rPr lang="zh-TW" altLang="en-US" sz="1800" dirty="0" smtClean="0">
                <a:latin typeface="新細明體"/>
              </a:rPr>
              <a:t>    </a:t>
            </a:r>
            <a:r>
              <a:rPr lang="en-US" altLang="zh-TW" sz="1800" dirty="0" smtClean="0">
                <a:latin typeface="新細明體"/>
              </a:rPr>
              <a:t>( </a:t>
            </a:r>
            <a:r>
              <a:rPr lang="zh-TW" altLang="en-US" sz="1800" dirty="0" smtClean="0">
                <a:latin typeface="新細明體"/>
              </a:rPr>
              <a:t>二）保護</a:t>
            </a:r>
            <a:r>
              <a:rPr lang="zh-TW" altLang="en-US" sz="1800" dirty="0">
                <a:latin typeface="新細明體"/>
              </a:rPr>
              <a:t>期</a:t>
            </a:r>
            <a:r>
              <a:rPr lang="en-US" altLang="zh-TW" sz="1800" dirty="0">
                <a:latin typeface="新細明體"/>
              </a:rPr>
              <a:t>10</a:t>
            </a:r>
            <a:r>
              <a:rPr lang="zh-TW" altLang="en-US" sz="1800" dirty="0">
                <a:latin typeface="新細明體"/>
              </a:rPr>
              <a:t>年，自</a:t>
            </a:r>
            <a:r>
              <a:rPr lang="zh-TW" altLang="en-US" sz="1800" dirty="0" smtClean="0">
                <a:latin typeface="新細明體"/>
              </a:rPr>
              <a:t>初版後第</a:t>
            </a:r>
            <a:r>
              <a:rPr lang="en-US" altLang="zh-TW" sz="1800" dirty="0">
                <a:latin typeface="新細明體"/>
              </a:rPr>
              <a:t>10</a:t>
            </a:r>
            <a:r>
              <a:rPr lang="zh-TW" altLang="en-US" sz="1800" dirty="0" smtClean="0">
                <a:latin typeface="新細明體"/>
              </a:rPr>
              <a:t>年的</a:t>
            </a:r>
            <a:r>
              <a:rPr lang="en-US" altLang="zh-TW" sz="1800" dirty="0" smtClean="0">
                <a:latin typeface="新細明體"/>
              </a:rPr>
              <a:t>12.31</a:t>
            </a:r>
            <a:r>
              <a:rPr lang="zh-TW" altLang="en-US" sz="1800" dirty="0" smtClean="0">
                <a:latin typeface="新細明體"/>
              </a:rPr>
              <a:t>止</a:t>
            </a:r>
            <a:endParaRPr lang="zh-TW" altLang="en-US" sz="1800" dirty="0"/>
          </a:p>
          <a:p>
            <a:pPr marL="533400" indent="-533400">
              <a:lnSpc>
                <a:spcPct val="80000"/>
              </a:lnSpc>
              <a:buNone/>
            </a:pPr>
            <a:endParaRPr lang="en-US" altLang="zh-TW" sz="2800" b="1" dirty="0" smtClean="0">
              <a:solidFill>
                <a:srgbClr val="002060"/>
              </a:solidFill>
            </a:endParaRPr>
          </a:p>
          <a:p>
            <a:pPr marL="533400" indent="-533400">
              <a:lnSpc>
                <a:spcPct val="80000"/>
              </a:lnSpc>
              <a:buNone/>
            </a:pPr>
            <a:r>
              <a:rPr lang="zh-TW" altLang="en-US" sz="2800" b="1" dirty="0" smtClean="0">
                <a:solidFill>
                  <a:srgbClr val="002060"/>
                </a:solidFill>
              </a:rPr>
              <a:t>二、表演</a:t>
            </a:r>
            <a:r>
              <a:rPr lang="zh-TW" altLang="en-US" sz="2800" b="1" dirty="0">
                <a:solidFill>
                  <a:srgbClr val="002060"/>
                </a:solidFill>
              </a:rPr>
              <a:t>者權</a:t>
            </a:r>
            <a:r>
              <a:rPr lang="zh-TW" altLang="en-US" sz="2800" dirty="0">
                <a:solidFill>
                  <a:srgbClr val="002060"/>
                </a:solidFill>
              </a:rPr>
              <a:t>（</a:t>
            </a:r>
            <a:r>
              <a:rPr lang="en-US" altLang="zh-TW" sz="2800" dirty="0">
                <a:solidFill>
                  <a:srgbClr val="002060"/>
                </a:solidFill>
              </a:rPr>
              <a:t>§</a:t>
            </a:r>
            <a:r>
              <a:rPr lang="en-US" altLang="zh-TW" sz="2800" dirty="0" smtClean="0">
                <a:solidFill>
                  <a:srgbClr val="002060"/>
                </a:solidFill>
              </a:rPr>
              <a:t>38</a:t>
            </a:r>
            <a:r>
              <a:rPr lang="zh-TW" altLang="en-US" sz="2800" dirty="0" smtClean="0">
                <a:solidFill>
                  <a:srgbClr val="002060"/>
                </a:solidFill>
              </a:rPr>
              <a:t>）</a:t>
            </a:r>
            <a:r>
              <a:rPr lang="en-US" altLang="zh-TW" sz="1800" dirty="0">
                <a:solidFill>
                  <a:srgbClr val="CC00CC"/>
                </a:solidFill>
                <a:latin typeface="+mj-ea"/>
              </a:rPr>
              <a:t> </a:t>
            </a:r>
            <a:r>
              <a:rPr lang="zh-TW" altLang="en-US" sz="1800" dirty="0" smtClean="0">
                <a:solidFill>
                  <a:srgbClr val="CC00CC"/>
                </a:solidFill>
                <a:latin typeface="+mj-ea"/>
              </a:rPr>
              <a:t>  </a:t>
            </a:r>
            <a:r>
              <a:rPr lang="en-US" altLang="zh-TW" sz="1800" dirty="0" smtClean="0">
                <a:solidFill>
                  <a:srgbClr val="CC00CC"/>
                </a:solidFill>
                <a:latin typeface="+mj-ea"/>
              </a:rPr>
              <a:t>※</a:t>
            </a:r>
            <a:r>
              <a:rPr lang="zh-TW" altLang="en-US" sz="1800" dirty="0" smtClean="0">
                <a:solidFill>
                  <a:srgbClr val="CC00CC"/>
                </a:solidFill>
                <a:latin typeface="+mj-ea"/>
              </a:rPr>
              <a:t>台灣</a:t>
            </a:r>
            <a:r>
              <a:rPr lang="en-US" altLang="zh-TW" sz="1800" dirty="0" smtClean="0">
                <a:solidFill>
                  <a:srgbClr val="CC00CC"/>
                </a:solidFill>
              </a:rPr>
              <a:t>§7</a:t>
            </a:r>
            <a:r>
              <a:rPr lang="zh-TW" altLang="en-US" sz="1800" dirty="0" smtClean="0">
                <a:solidFill>
                  <a:srgbClr val="CC00CC"/>
                </a:solidFill>
              </a:rPr>
              <a:t>之</a:t>
            </a:r>
            <a:r>
              <a:rPr lang="en-US" altLang="zh-TW" sz="1800" dirty="0" smtClean="0">
                <a:solidFill>
                  <a:srgbClr val="CC00CC"/>
                </a:solidFill>
              </a:rPr>
              <a:t>1</a:t>
            </a:r>
            <a:endParaRPr lang="zh-TW" altLang="en-US" sz="1800" dirty="0" smtClean="0">
              <a:solidFill>
                <a:srgbClr val="CC00CC"/>
              </a:solidFill>
            </a:endParaRPr>
          </a:p>
          <a:p>
            <a:pPr marL="533400" indent="-533400">
              <a:lnSpc>
                <a:spcPct val="80000"/>
              </a:lnSpc>
              <a:buFont typeface="Wingdings" pitchFamily="2" charset="2"/>
              <a:buNone/>
            </a:pPr>
            <a:r>
              <a:rPr lang="zh-TW" altLang="en-US" sz="1800" dirty="0" smtClean="0">
                <a:latin typeface="新細明體"/>
              </a:rPr>
              <a:t>    </a:t>
            </a:r>
            <a:endParaRPr lang="en-US" altLang="zh-TW" sz="1800" dirty="0" smtClean="0">
              <a:latin typeface="新細明體"/>
            </a:endParaRPr>
          </a:p>
          <a:p>
            <a:pPr marL="533400" indent="-533400">
              <a:lnSpc>
                <a:spcPct val="80000"/>
              </a:lnSpc>
              <a:buFont typeface="Wingdings" pitchFamily="2" charset="2"/>
              <a:buNone/>
            </a:pPr>
            <a:r>
              <a:rPr lang="zh-TW" altLang="en-US" sz="1800" dirty="0" smtClean="0">
                <a:latin typeface="+mn-ea"/>
              </a:rPr>
              <a:t>   （一）</a:t>
            </a:r>
            <a:r>
              <a:rPr lang="zh-TW" altLang="zh-TW" sz="1800" dirty="0" smtClean="0">
                <a:latin typeface="+mn-ea"/>
              </a:rPr>
              <a:t>表演</a:t>
            </a:r>
            <a:r>
              <a:rPr lang="zh-TW" altLang="zh-TW" sz="1800" dirty="0">
                <a:latin typeface="+mn-ea"/>
              </a:rPr>
              <a:t>者，是指演員、演出單位或者其他表演文學、藝術</a:t>
            </a:r>
            <a:r>
              <a:rPr lang="zh-TW" altLang="zh-TW" sz="1800" dirty="0" smtClean="0">
                <a:latin typeface="+mn-ea"/>
              </a:rPr>
              <a:t>作品的人</a:t>
            </a:r>
            <a:r>
              <a:rPr lang="zh-TW" altLang="en-US" sz="1800" dirty="0" smtClean="0">
                <a:latin typeface="+mn-ea"/>
              </a:rPr>
              <a:t>。</a:t>
            </a:r>
            <a:endParaRPr lang="en-US" altLang="zh-TW" sz="1800" dirty="0" smtClean="0">
              <a:latin typeface="+mn-ea"/>
            </a:endParaRPr>
          </a:p>
          <a:p>
            <a:pPr marL="533400" indent="-533400">
              <a:lnSpc>
                <a:spcPct val="80000"/>
              </a:lnSpc>
              <a:buFont typeface="Wingdings" pitchFamily="2" charset="2"/>
              <a:buNone/>
            </a:pPr>
            <a:r>
              <a:rPr lang="zh-TW" altLang="en-US" sz="1800" dirty="0" smtClean="0">
                <a:latin typeface="+mn-ea"/>
              </a:rPr>
              <a:t>   （二）權利內容：</a:t>
            </a:r>
            <a:endParaRPr lang="en-US" altLang="zh-TW" sz="1800" dirty="0" smtClean="0">
              <a:latin typeface="+mn-ea"/>
            </a:endParaRPr>
          </a:p>
        </p:txBody>
      </p:sp>
      <p:graphicFrame>
        <p:nvGraphicFramePr>
          <p:cNvPr id="3" name="表格 2"/>
          <p:cNvGraphicFramePr>
            <a:graphicFrameLocks noGrp="1"/>
          </p:cNvGraphicFramePr>
          <p:nvPr>
            <p:extLst>
              <p:ext uri="{D42A27DB-BD31-4B8C-83A1-F6EECF244321}">
                <p14:modId xmlns:p14="http://schemas.microsoft.com/office/powerpoint/2010/main" val="4081441238"/>
              </p:ext>
            </p:extLst>
          </p:nvPr>
        </p:nvGraphicFramePr>
        <p:xfrm>
          <a:off x="1403648" y="4293096"/>
          <a:ext cx="6912768" cy="2194560"/>
        </p:xfrm>
        <a:graphic>
          <a:graphicData uri="http://schemas.openxmlformats.org/drawingml/2006/table">
            <a:tbl>
              <a:tblPr>
                <a:tableStyleId>{5C22544A-7EE6-4342-B048-85BDC9FD1C3A}</a:tableStyleId>
              </a:tblPr>
              <a:tblGrid>
                <a:gridCol w="1368152"/>
                <a:gridCol w="3312368"/>
                <a:gridCol w="2232248"/>
              </a:tblGrid>
              <a:tr h="0">
                <a:tc rowSpan="2">
                  <a:txBody>
                    <a:bodyPr/>
                    <a:lstStyle/>
                    <a:p>
                      <a:r>
                        <a:rPr lang="zh-TW" altLang="en-US" dirty="0" smtClean="0"/>
                        <a:t>    </a:t>
                      </a:r>
                      <a:endParaRPr lang="en-US" altLang="zh-TW" dirty="0" smtClean="0"/>
                    </a:p>
                    <a:p>
                      <a:r>
                        <a:rPr lang="zh-TW" altLang="en-US" dirty="0" smtClean="0"/>
                        <a:t>  人身權利</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sz="1800" dirty="0" smtClean="0">
                          <a:latin typeface="新細明體"/>
                          <a:ea typeface="+mn-ea"/>
                        </a:rPr>
                        <a:t>（</a:t>
                      </a:r>
                      <a:r>
                        <a:rPr lang="en-US" altLang="zh-TW" sz="1800" dirty="0" smtClean="0">
                          <a:latin typeface="新細明體"/>
                          <a:ea typeface="+mn-ea"/>
                        </a:rPr>
                        <a:t>1</a:t>
                      </a:r>
                      <a:r>
                        <a:rPr lang="zh-TW" altLang="en-US" sz="1800" dirty="0" smtClean="0">
                          <a:latin typeface="新細明體"/>
                          <a:ea typeface="+mn-ea"/>
                        </a:rPr>
                        <a:t>）表明身份權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US" altLang="zh-TW" dirty="0" smtClean="0"/>
                    </a:p>
                    <a:p>
                      <a:r>
                        <a:rPr lang="zh-TW" altLang="en-US" dirty="0" smtClean="0"/>
                        <a:t>   保護期不限</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zh-TW" altLang="en-US" dirty="0"/>
                    </a:p>
                  </a:txBody>
                  <a:tcPr/>
                </a:tc>
                <a:tc>
                  <a:txBody>
                    <a:bodyPr/>
                    <a:lstStyle/>
                    <a:p>
                      <a:r>
                        <a:rPr lang="zh-TW" altLang="en-US" sz="1800" dirty="0" smtClean="0">
                          <a:latin typeface="新細明體"/>
                          <a:ea typeface="+mn-ea"/>
                        </a:rPr>
                        <a:t>（</a:t>
                      </a:r>
                      <a:r>
                        <a:rPr lang="en-US" altLang="zh-TW" sz="1800" dirty="0" smtClean="0">
                          <a:latin typeface="新細明體"/>
                          <a:ea typeface="+mn-ea"/>
                        </a:rPr>
                        <a:t>2</a:t>
                      </a:r>
                      <a:r>
                        <a:rPr lang="zh-TW" altLang="en-US" sz="1800" dirty="0" smtClean="0">
                          <a:latin typeface="新細明體"/>
                          <a:ea typeface="+mn-ea"/>
                        </a:rPr>
                        <a:t>）保護表演不受歪曲權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rowSpan="4">
                  <a:txBody>
                    <a:bodyPr/>
                    <a:lstStyle/>
                    <a:p>
                      <a:r>
                        <a:rPr lang="zh-TW" altLang="en-US" dirty="0" smtClean="0"/>
                        <a:t>     </a:t>
                      </a:r>
                      <a:endParaRPr lang="en-US" altLang="zh-TW" dirty="0" smtClean="0"/>
                    </a:p>
                    <a:p>
                      <a:endParaRPr lang="en-US" altLang="zh-TW" dirty="0" smtClean="0"/>
                    </a:p>
                    <a:p>
                      <a:r>
                        <a:rPr lang="zh-TW" altLang="en-US" dirty="0" smtClean="0"/>
                        <a:t>  經濟權利</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sz="1800" dirty="0" smtClean="0">
                          <a:latin typeface="新細明體"/>
                          <a:ea typeface="+mn-ea"/>
                        </a:rPr>
                        <a:t>（</a:t>
                      </a:r>
                      <a:r>
                        <a:rPr lang="en-US" altLang="zh-TW" sz="1800" dirty="0" smtClean="0">
                          <a:latin typeface="新細明體"/>
                          <a:ea typeface="+mn-ea"/>
                        </a:rPr>
                        <a:t>1</a:t>
                      </a:r>
                      <a:r>
                        <a:rPr lang="zh-TW" altLang="en-US" sz="1800" dirty="0" smtClean="0">
                          <a:latin typeface="新細明體"/>
                          <a:ea typeface="+mn-ea"/>
                        </a:rPr>
                        <a:t>）現場直播權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dirty="0" smtClean="0">
                        <a:latin typeface="新細明體"/>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新細明體"/>
                        </a:rPr>
                        <a:t>保護期</a:t>
                      </a:r>
                      <a:r>
                        <a:rPr lang="en-US" altLang="zh-TW" sz="1800" dirty="0" smtClean="0">
                          <a:latin typeface="新細明體"/>
                        </a:rPr>
                        <a:t>50</a:t>
                      </a:r>
                      <a:r>
                        <a:rPr lang="zh-TW" altLang="en-US" sz="1800" dirty="0" smtClean="0">
                          <a:latin typeface="新細明體"/>
                        </a:rPr>
                        <a:t>年</a:t>
                      </a:r>
                      <a:endParaRPr lang="en-US" altLang="zh-TW" sz="1800" dirty="0" smtClean="0">
                        <a:latin typeface="新細明體"/>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新細明體"/>
                        </a:rPr>
                        <a:t>自表演發生後第</a:t>
                      </a:r>
                      <a:r>
                        <a:rPr lang="en-US" altLang="zh-TW" sz="1800" dirty="0" smtClean="0">
                          <a:latin typeface="新細明體"/>
                        </a:rPr>
                        <a:t>50</a:t>
                      </a:r>
                      <a:r>
                        <a:rPr lang="zh-TW" altLang="en-US" sz="1800" dirty="0" smtClean="0">
                          <a:latin typeface="新細明體"/>
                        </a:rPr>
                        <a:t>年 的</a:t>
                      </a:r>
                      <a:r>
                        <a:rPr lang="en-US" altLang="zh-TW" sz="1800" dirty="0" smtClean="0">
                          <a:latin typeface="新細明體"/>
                        </a:rPr>
                        <a:t>12.31</a:t>
                      </a:r>
                      <a:r>
                        <a:rPr lang="zh-TW" altLang="en-US" sz="1800" dirty="0" smtClean="0">
                          <a:latin typeface="新細明體"/>
                        </a:rPr>
                        <a:t>止</a:t>
                      </a:r>
                      <a:endParaRPr lang="zh-TW" altLang="en-US" sz="1800" dirty="0" smtClean="0"/>
                    </a:p>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880">
                <a:tc vMerge="1">
                  <a:txBody>
                    <a:bodyPr/>
                    <a:lstStyle/>
                    <a:p>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新細明體"/>
                          <a:ea typeface="+mn-ea"/>
                        </a:rPr>
                        <a:t>（</a:t>
                      </a:r>
                      <a:r>
                        <a:rPr lang="en-US" altLang="zh-TW" sz="1800" dirty="0" smtClean="0">
                          <a:latin typeface="新細明體"/>
                          <a:ea typeface="+mn-ea"/>
                        </a:rPr>
                        <a:t>2</a:t>
                      </a:r>
                      <a:r>
                        <a:rPr lang="zh-TW" altLang="en-US" sz="1800" dirty="0" smtClean="0">
                          <a:latin typeface="新細明體"/>
                          <a:ea typeface="+mn-ea"/>
                        </a:rPr>
                        <a:t>）錄音錄像權（首次固定權）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n-ea"/>
                          <a:ea typeface="+mn-ea"/>
                        </a:rPr>
                        <a:t>（</a:t>
                      </a:r>
                      <a:r>
                        <a:rPr lang="en-US" altLang="zh-TW" dirty="0" smtClean="0">
                          <a:latin typeface="+mn-ea"/>
                          <a:ea typeface="+mn-ea"/>
                        </a:rPr>
                        <a:t>3</a:t>
                      </a:r>
                      <a:r>
                        <a:rPr lang="zh-TW" altLang="en-US" dirty="0" smtClean="0">
                          <a:latin typeface="+mn-ea"/>
                          <a:ea typeface="+mn-ea"/>
                        </a:rPr>
                        <a:t>）複製發行權    </a:t>
                      </a:r>
                      <a:endParaRPr lang="zh-TW" altLang="en-US"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n-ea"/>
                          <a:ea typeface="+mn-ea"/>
                        </a:rPr>
                        <a:t>（</a:t>
                      </a:r>
                      <a:r>
                        <a:rPr lang="en-US" altLang="zh-TW" dirty="0" smtClean="0">
                          <a:latin typeface="+mn-ea"/>
                          <a:ea typeface="+mn-ea"/>
                        </a:rPr>
                        <a:t>4</a:t>
                      </a:r>
                      <a:r>
                        <a:rPr lang="zh-TW" altLang="en-US" dirty="0" smtClean="0">
                          <a:latin typeface="+mn-ea"/>
                          <a:ea typeface="+mn-ea"/>
                        </a:rPr>
                        <a:t>）信息網路傳播權</a:t>
                      </a:r>
                      <a:endParaRPr lang="zh-TW" altLang="en-US"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14</a:t>
            </a:fld>
            <a:endParaRPr lang="en-US" altLang="zh-TW">
              <a:solidFill>
                <a:srgbClr val="8CADAE">
                  <a:shade val="75000"/>
                </a:srgbClr>
              </a:solidFill>
            </a:endParaRPr>
          </a:p>
        </p:txBody>
      </p:sp>
    </p:spTree>
    <p:extLst>
      <p:ext uri="{BB962C8B-B14F-4D97-AF65-F5344CB8AC3E}">
        <p14:creationId xmlns:p14="http://schemas.microsoft.com/office/powerpoint/2010/main" val="382608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dirty="0">
                <a:solidFill>
                  <a:schemeClr val="tx1"/>
                </a:solidFill>
              </a:rPr>
              <a:t>大陸著作權</a:t>
            </a:r>
            <a:r>
              <a:rPr lang="zh-TW" altLang="en-US" sz="3600" dirty="0" smtClean="0">
                <a:solidFill>
                  <a:schemeClr val="tx1"/>
                </a:solidFill>
              </a:rPr>
              <a:t>法  </a:t>
            </a:r>
            <a:r>
              <a:rPr lang="en-US" altLang="zh-TW" sz="3600" dirty="0">
                <a:solidFill>
                  <a:schemeClr val="tx1"/>
                </a:solidFill>
              </a:rPr>
              <a:t>---  </a:t>
            </a:r>
            <a:r>
              <a:rPr lang="zh-TW" altLang="en-US" sz="3600" dirty="0">
                <a:solidFill>
                  <a:schemeClr val="tx1"/>
                </a:solidFill>
              </a:rPr>
              <a:t>鄰接權</a:t>
            </a:r>
            <a:r>
              <a:rPr lang="zh-TW" altLang="en-US" sz="3600" dirty="0" smtClean="0">
                <a:solidFill>
                  <a:schemeClr val="tx1"/>
                </a:solidFill>
              </a:rPr>
              <a:t>（</a:t>
            </a:r>
            <a:r>
              <a:rPr lang="en-US" altLang="zh-TW" sz="3600" dirty="0" smtClean="0">
                <a:solidFill>
                  <a:schemeClr val="tx1"/>
                </a:solidFill>
              </a:rPr>
              <a:t>2</a:t>
            </a:r>
            <a:r>
              <a:rPr lang="zh-TW" altLang="en-US" sz="3600" dirty="0" smtClean="0">
                <a:solidFill>
                  <a:schemeClr val="tx1"/>
                </a:solidFill>
              </a:rPr>
              <a:t>）</a:t>
            </a:r>
            <a:endParaRPr lang="zh-TW" altLang="en-US" sz="3600" dirty="0">
              <a:solidFill>
                <a:schemeClr val="tx1"/>
              </a:solidFill>
            </a:endParaRPr>
          </a:p>
        </p:txBody>
      </p:sp>
      <p:sp>
        <p:nvSpPr>
          <p:cNvPr id="3" name="內容版面配置區 2"/>
          <p:cNvSpPr>
            <a:spLocks noGrp="1"/>
          </p:cNvSpPr>
          <p:nvPr>
            <p:ph idx="1"/>
          </p:nvPr>
        </p:nvSpPr>
        <p:spPr>
          <a:xfrm>
            <a:off x="251520" y="1600200"/>
            <a:ext cx="8784976" cy="4724400"/>
          </a:xfrm>
        </p:spPr>
        <p:txBody>
          <a:bodyPr>
            <a:normAutofit lnSpcReduction="10000"/>
          </a:bodyPr>
          <a:lstStyle/>
          <a:p>
            <a:pPr marL="533400" indent="-533400">
              <a:lnSpc>
                <a:spcPct val="80000"/>
              </a:lnSpc>
              <a:buNone/>
            </a:pPr>
            <a:r>
              <a:rPr lang="zh-TW" altLang="en-US" sz="2800" dirty="0" smtClean="0">
                <a:solidFill>
                  <a:srgbClr val="002060"/>
                </a:solidFill>
              </a:rPr>
              <a:t> </a:t>
            </a:r>
            <a:endParaRPr lang="en-US" altLang="zh-TW" sz="2800" dirty="0" smtClean="0">
              <a:solidFill>
                <a:srgbClr val="002060"/>
              </a:solidFill>
            </a:endParaRPr>
          </a:p>
          <a:p>
            <a:pPr marL="533400" indent="-533400">
              <a:lnSpc>
                <a:spcPct val="80000"/>
              </a:lnSpc>
              <a:buNone/>
            </a:pPr>
            <a:r>
              <a:rPr lang="zh-TW" altLang="en-US" sz="2800" b="1" dirty="0" smtClean="0">
                <a:solidFill>
                  <a:srgbClr val="002060"/>
                </a:solidFill>
              </a:rPr>
              <a:t>三</a:t>
            </a:r>
            <a:r>
              <a:rPr lang="zh-TW" altLang="en-US" sz="2800" b="1" dirty="0">
                <a:solidFill>
                  <a:srgbClr val="002060"/>
                </a:solidFill>
              </a:rPr>
              <a:t>、錄音錄像製作者</a:t>
            </a:r>
            <a:r>
              <a:rPr lang="zh-TW" altLang="en-US" sz="2800" b="1" dirty="0" smtClean="0">
                <a:solidFill>
                  <a:srgbClr val="002060"/>
                </a:solidFill>
              </a:rPr>
              <a:t>權（</a:t>
            </a:r>
            <a:r>
              <a:rPr lang="en-US" altLang="zh-TW" sz="2800" b="1" dirty="0" smtClean="0">
                <a:solidFill>
                  <a:srgbClr val="002060"/>
                </a:solidFill>
              </a:rPr>
              <a:t>§42</a:t>
            </a:r>
            <a:r>
              <a:rPr lang="zh-TW" altLang="en-US" sz="2800" b="1" dirty="0" smtClean="0">
                <a:solidFill>
                  <a:srgbClr val="002060"/>
                </a:solidFill>
              </a:rPr>
              <a:t>）  </a:t>
            </a:r>
            <a:r>
              <a:rPr lang="en-US" altLang="zh-TW" sz="2000" dirty="0" smtClean="0">
                <a:solidFill>
                  <a:srgbClr val="CC00CC"/>
                </a:solidFill>
                <a:latin typeface="+mj-ea"/>
              </a:rPr>
              <a:t> </a:t>
            </a:r>
            <a:r>
              <a:rPr lang="en-US" altLang="zh-TW" sz="1800" dirty="0" smtClean="0">
                <a:solidFill>
                  <a:srgbClr val="CC00CC"/>
                </a:solidFill>
                <a:latin typeface="+mj-ea"/>
              </a:rPr>
              <a:t>※</a:t>
            </a:r>
            <a:r>
              <a:rPr lang="zh-TW" altLang="en-US" sz="1800" dirty="0" smtClean="0">
                <a:solidFill>
                  <a:srgbClr val="CC00CC"/>
                </a:solidFill>
                <a:latin typeface="+mj-ea"/>
              </a:rPr>
              <a:t>台灣錄音著作、視聽著作</a:t>
            </a:r>
            <a:endParaRPr lang="zh-TW" altLang="en-US" sz="1800" b="1" dirty="0" smtClean="0"/>
          </a:p>
          <a:p>
            <a:pPr marL="533400" indent="-533400">
              <a:lnSpc>
                <a:spcPct val="80000"/>
              </a:lnSpc>
              <a:buFont typeface="Wingdings" pitchFamily="2" charset="2"/>
              <a:buNone/>
            </a:pPr>
            <a:r>
              <a:rPr lang="zh-TW" altLang="en-US" sz="2000" dirty="0" smtClean="0"/>
              <a:t>   （一）</a:t>
            </a:r>
            <a:r>
              <a:rPr lang="zh-TW" altLang="en-US" sz="2000" dirty="0"/>
              <a:t>錄音錄像</a:t>
            </a:r>
            <a:r>
              <a:rPr lang="zh-TW" altLang="en-US" sz="2000" dirty="0" smtClean="0"/>
              <a:t>製作者：</a:t>
            </a:r>
            <a:r>
              <a:rPr lang="zh-TW" altLang="zh-TW" sz="2000" dirty="0" smtClean="0"/>
              <a:t>錄音</a:t>
            </a:r>
            <a:r>
              <a:rPr lang="zh-TW" altLang="en-US" sz="2000" dirty="0" smtClean="0"/>
              <a:t>製品、錄像</a:t>
            </a:r>
            <a:r>
              <a:rPr lang="zh-TW" altLang="zh-TW" sz="2000" dirty="0" smtClean="0"/>
              <a:t>製品</a:t>
            </a:r>
            <a:r>
              <a:rPr lang="zh-TW" altLang="zh-TW" sz="2000" dirty="0"/>
              <a:t>的首次</a:t>
            </a:r>
            <a:r>
              <a:rPr lang="zh-TW" altLang="zh-TW" sz="2000" dirty="0" smtClean="0"/>
              <a:t>製作人</a:t>
            </a:r>
            <a:endParaRPr lang="en-US" altLang="zh-TW" sz="2000" dirty="0" smtClean="0"/>
          </a:p>
          <a:p>
            <a:pPr marL="533400" indent="-533400">
              <a:lnSpc>
                <a:spcPct val="80000"/>
              </a:lnSpc>
              <a:buFont typeface="Wingdings" pitchFamily="2" charset="2"/>
              <a:buNone/>
            </a:pPr>
            <a:r>
              <a:rPr lang="zh-TW" altLang="en-US" sz="2000" dirty="0" smtClean="0"/>
              <a:t>   （二）權利內容：</a:t>
            </a:r>
            <a:endParaRPr lang="en-US" altLang="zh-TW" sz="2000" dirty="0" smtClean="0"/>
          </a:p>
          <a:p>
            <a:pPr marL="533400" indent="-533400">
              <a:lnSpc>
                <a:spcPct val="80000"/>
              </a:lnSpc>
              <a:buFont typeface="Wingdings" pitchFamily="2" charset="2"/>
              <a:buNone/>
            </a:pPr>
            <a:r>
              <a:rPr lang="zh-TW" altLang="en-US" sz="2400" dirty="0"/>
              <a:t> </a:t>
            </a:r>
            <a:r>
              <a:rPr lang="zh-TW" altLang="en-US" sz="2400" dirty="0" smtClean="0"/>
              <a:t>                  </a:t>
            </a:r>
            <a:endParaRPr lang="en-US" altLang="zh-TW" sz="2400" dirty="0" smtClean="0"/>
          </a:p>
          <a:p>
            <a:pPr marL="0" indent="0" fontAlgn="auto">
              <a:spcBef>
                <a:spcPts val="0"/>
              </a:spcBef>
              <a:spcAft>
                <a:spcPts val="0"/>
              </a:spcAft>
              <a:buClrTx/>
              <a:buSzTx/>
              <a:buNone/>
              <a:defRPr/>
            </a:pPr>
            <a:endParaRPr lang="en-US" altLang="zh-TW" sz="2400" dirty="0"/>
          </a:p>
          <a:p>
            <a:pPr marL="0" indent="0" fontAlgn="auto">
              <a:spcBef>
                <a:spcPts val="0"/>
              </a:spcBef>
              <a:spcAft>
                <a:spcPts val="0"/>
              </a:spcAft>
              <a:buClrTx/>
              <a:buSzTx/>
              <a:buNone/>
              <a:defRPr/>
            </a:pPr>
            <a:endParaRPr lang="en-US" altLang="zh-TW" sz="2400" dirty="0" smtClean="0"/>
          </a:p>
          <a:p>
            <a:pPr marL="0" indent="0">
              <a:buClrTx/>
              <a:buSzTx/>
              <a:buNone/>
              <a:defRPr/>
            </a:pPr>
            <a:r>
              <a:rPr lang="zh-TW" altLang="en-US" sz="2000" dirty="0" smtClean="0"/>
              <a:t>   （三）</a:t>
            </a:r>
            <a:r>
              <a:rPr lang="zh-TW" altLang="en-US" sz="2000" dirty="0">
                <a:latin typeface="新細明體"/>
              </a:rPr>
              <a:t>保護期</a:t>
            </a:r>
            <a:r>
              <a:rPr lang="en-US" altLang="zh-TW" sz="2000" dirty="0">
                <a:latin typeface="新細明體"/>
              </a:rPr>
              <a:t>50</a:t>
            </a:r>
            <a:r>
              <a:rPr lang="zh-TW" altLang="en-US" sz="2000" dirty="0" smtClean="0">
                <a:latin typeface="新細明體"/>
              </a:rPr>
              <a:t>年，自首次製作完成後</a:t>
            </a:r>
            <a:r>
              <a:rPr lang="zh-TW" altLang="en-US" sz="2000" dirty="0">
                <a:latin typeface="新細明體"/>
              </a:rPr>
              <a:t>第</a:t>
            </a:r>
            <a:r>
              <a:rPr lang="en-US" altLang="zh-TW" sz="2000" dirty="0">
                <a:latin typeface="新細明體"/>
              </a:rPr>
              <a:t>50</a:t>
            </a:r>
            <a:r>
              <a:rPr lang="zh-TW" altLang="en-US" sz="2000" dirty="0" smtClean="0">
                <a:latin typeface="新細明體"/>
              </a:rPr>
              <a:t>年的</a:t>
            </a:r>
            <a:r>
              <a:rPr lang="en-US" altLang="zh-TW" sz="2000" dirty="0">
                <a:latin typeface="新細明體"/>
              </a:rPr>
              <a:t>12.31</a:t>
            </a:r>
            <a:r>
              <a:rPr lang="zh-TW" altLang="en-US" sz="2000" dirty="0" smtClean="0">
                <a:latin typeface="新細明體"/>
              </a:rPr>
              <a:t>止</a:t>
            </a:r>
            <a:endParaRPr lang="en-US" altLang="zh-TW" sz="2000" dirty="0" smtClean="0">
              <a:latin typeface="新細明體"/>
            </a:endParaRPr>
          </a:p>
          <a:p>
            <a:pPr marL="0" indent="0">
              <a:buClrTx/>
              <a:buSzTx/>
              <a:buNone/>
              <a:defRPr/>
            </a:pPr>
            <a:r>
              <a:rPr lang="zh-TW" altLang="en-US" sz="1800" dirty="0" smtClean="0">
                <a:solidFill>
                  <a:srgbClr val="CC00CC"/>
                </a:solidFill>
                <a:latin typeface="+mj-ea"/>
              </a:rPr>
              <a:t>                                                                                          </a:t>
            </a:r>
            <a:r>
              <a:rPr lang="en-US" altLang="zh-TW" sz="1800" dirty="0" smtClean="0">
                <a:solidFill>
                  <a:srgbClr val="CC00CC"/>
                </a:solidFill>
                <a:latin typeface="+mj-ea"/>
              </a:rPr>
              <a:t>※</a:t>
            </a:r>
            <a:r>
              <a:rPr lang="zh-TW" altLang="en-US" sz="1800" dirty="0">
                <a:solidFill>
                  <a:srgbClr val="CC00CC"/>
                </a:solidFill>
                <a:latin typeface="+mj-ea"/>
              </a:rPr>
              <a:t>台灣</a:t>
            </a:r>
            <a:r>
              <a:rPr lang="en-US" altLang="zh-TW" sz="1800" dirty="0">
                <a:solidFill>
                  <a:srgbClr val="CC00CC"/>
                </a:solidFill>
              </a:rPr>
              <a:t>§34</a:t>
            </a:r>
            <a:r>
              <a:rPr lang="zh-TW" altLang="en-US" sz="1800" dirty="0">
                <a:solidFill>
                  <a:srgbClr val="CC00CC"/>
                </a:solidFill>
              </a:rPr>
              <a:t>自公開發表起算</a:t>
            </a:r>
          </a:p>
          <a:p>
            <a:pPr marL="0" indent="0">
              <a:buClrTx/>
              <a:buSzTx/>
              <a:buNone/>
              <a:defRPr/>
            </a:pPr>
            <a:endParaRPr lang="en-US" altLang="zh-TW" sz="2800" dirty="0" smtClean="0">
              <a:solidFill>
                <a:srgbClr val="002060"/>
              </a:solidFill>
            </a:endParaRPr>
          </a:p>
          <a:p>
            <a:pPr marL="533400" indent="-533400">
              <a:lnSpc>
                <a:spcPct val="80000"/>
              </a:lnSpc>
              <a:buNone/>
            </a:pPr>
            <a:r>
              <a:rPr lang="zh-TW" altLang="en-US" sz="2800" b="1" dirty="0" smtClean="0">
                <a:solidFill>
                  <a:srgbClr val="002060"/>
                </a:solidFill>
              </a:rPr>
              <a:t> 四</a:t>
            </a:r>
            <a:r>
              <a:rPr lang="zh-TW" altLang="en-US" sz="2800" b="1" dirty="0">
                <a:solidFill>
                  <a:srgbClr val="002060"/>
                </a:solidFill>
              </a:rPr>
              <a:t>、廣播組織權（</a:t>
            </a:r>
            <a:r>
              <a:rPr lang="en-US" altLang="zh-TW" sz="2800" b="1" dirty="0">
                <a:solidFill>
                  <a:srgbClr val="002060"/>
                </a:solidFill>
              </a:rPr>
              <a:t>§</a:t>
            </a:r>
            <a:r>
              <a:rPr lang="en-US" altLang="zh-TW" sz="2800" b="1" dirty="0" smtClean="0">
                <a:solidFill>
                  <a:srgbClr val="002060"/>
                </a:solidFill>
              </a:rPr>
              <a:t>45</a:t>
            </a:r>
            <a:r>
              <a:rPr lang="zh-TW" altLang="en-US" sz="2800" b="1" dirty="0" smtClean="0">
                <a:solidFill>
                  <a:srgbClr val="002060"/>
                </a:solidFill>
              </a:rPr>
              <a:t>）</a:t>
            </a:r>
            <a:r>
              <a:rPr lang="en-US" altLang="zh-TW" sz="2000" dirty="0">
                <a:solidFill>
                  <a:srgbClr val="CC00CC"/>
                </a:solidFill>
                <a:latin typeface="+mj-ea"/>
              </a:rPr>
              <a:t> </a:t>
            </a:r>
            <a:r>
              <a:rPr lang="zh-TW" altLang="en-US" sz="2000" dirty="0" smtClean="0">
                <a:solidFill>
                  <a:srgbClr val="CC00CC"/>
                </a:solidFill>
                <a:latin typeface="+mj-ea"/>
              </a:rPr>
              <a:t>    </a:t>
            </a:r>
            <a:r>
              <a:rPr lang="en-US" altLang="zh-TW" sz="1800" dirty="0" smtClean="0">
                <a:solidFill>
                  <a:srgbClr val="CC00CC"/>
                </a:solidFill>
                <a:latin typeface="+mj-ea"/>
              </a:rPr>
              <a:t>※</a:t>
            </a:r>
            <a:r>
              <a:rPr lang="zh-TW" altLang="en-US" sz="1800" dirty="0" smtClean="0">
                <a:solidFill>
                  <a:srgbClr val="CC00CC"/>
                </a:solidFill>
                <a:latin typeface="+mj-ea"/>
              </a:rPr>
              <a:t>台灣無</a:t>
            </a:r>
            <a:endParaRPr lang="zh-TW" altLang="en-US" sz="1800" b="1" dirty="0" smtClean="0">
              <a:solidFill>
                <a:srgbClr val="002060"/>
              </a:solidFill>
            </a:endParaRPr>
          </a:p>
          <a:p>
            <a:pPr marL="0" indent="0">
              <a:buNone/>
            </a:pPr>
            <a:r>
              <a:rPr lang="zh-TW" altLang="en-US" sz="2000" dirty="0" smtClean="0"/>
              <a:t>   （一）包括廣播電台、電視台、衛星廣播組織、有線廣播組織等</a:t>
            </a:r>
            <a:endParaRPr lang="en-US" altLang="zh-TW" sz="2000" dirty="0" smtClean="0"/>
          </a:p>
          <a:p>
            <a:pPr marL="0" indent="0">
              <a:buNone/>
            </a:pPr>
            <a:r>
              <a:rPr lang="zh-TW" altLang="en-US" sz="2000" dirty="0" smtClean="0"/>
              <a:t>   （</a:t>
            </a:r>
            <a:r>
              <a:rPr lang="zh-TW" altLang="en-US" sz="2000" dirty="0"/>
              <a:t>二</a:t>
            </a:r>
            <a:r>
              <a:rPr lang="zh-TW" altLang="en-US" sz="2000" dirty="0" smtClean="0"/>
              <a:t>）權利內容：</a:t>
            </a:r>
            <a:endParaRPr lang="en-US" altLang="zh-TW" sz="2000" dirty="0" smtClean="0"/>
          </a:p>
          <a:p>
            <a:pPr marL="0" indent="0">
              <a:buNone/>
            </a:pPr>
            <a:r>
              <a:rPr lang="zh-TW" altLang="en-US" sz="2000" dirty="0"/>
              <a:t> </a:t>
            </a:r>
            <a:r>
              <a:rPr lang="zh-TW" altLang="en-US" sz="2000" dirty="0" smtClean="0"/>
              <a:t>        </a:t>
            </a:r>
            <a:endParaRPr lang="en-US" altLang="zh-TW" sz="2000" dirty="0" smtClean="0"/>
          </a:p>
          <a:p>
            <a:pPr marL="0" indent="0">
              <a:buNone/>
            </a:pPr>
            <a:r>
              <a:rPr lang="zh-TW" altLang="en-US" sz="2000" dirty="0" smtClean="0"/>
              <a:t>   （</a:t>
            </a:r>
            <a:r>
              <a:rPr lang="zh-TW" altLang="en-US" sz="2000" dirty="0"/>
              <a:t>三）</a:t>
            </a:r>
            <a:r>
              <a:rPr lang="zh-TW" altLang="en-US" sz="2000" dirty="0">
                <a:latin typeface="新細明體"/>
              </a:rPr>
              <a:t>保護期</a:t>
            </a:r>
            <a:r>
              <a:rPr lang="en-US" altLang="zh-TW" sz="2000" dirty="0">
                <a:latin typeface="新細明體"/>
              </a:rPr>
              <a:t>50</a:t>
            </a:r>
            <a:r>
              <a:rPr lang="zh-TW" altLang="en-US" sz="2000" dirty="0">
                <a:latin typeface="新細明體"/>
              </a:rPr>
              <a:t>年，自首</a:t>
            </a:r>
            <a:r>
              <a:rPr lang="zh-TW" altLang="en-US" sz="2000" dirty="0" smtClean="0">
                <a:latin typeface="新細明體"/>
              </a:rPr>
              <a:t>次播放後</a:t>
            </a:r>
            <a:r>
              <a:rPr lang="zh-TW" altLang="en-US" sz="2000" dirty="0">
                <a:latin typeface="新細明體"/>
              </a:rPr>
              <a:t>第</a:t>
            </a:r>
            <a:r>
              <a:rPr lang="en-US" altLang="zh-TW" sz="2000" dirty="0">
                <a:latin typeface="新細明體"/>
              </a:rPr>
              <a:t>50</a:t>
            </a:r>
            <a:r>
              <a:rPr lang="zh-TW" altLang="en-US" sz="2000" dirty="0">
                <a:latin typeface="新細明體"/>
              </a:rPr>
              <a:t>年的</a:t>
            </a:r>
            <a:r>
              <a:rPr lang="en-US" altLang="zh-TW" sz="2000" dirty="0">
                <a:latin typeface="新細明體"/>
              </a:rPr>
              <a:t>12.31</a:t>
            </a:r>
            <a:r>
              <a:rPr lang="zh-TW" altLang="en-US" sz="2000" dirty="0">
                <a:latin typeface="新細明體"/>
              </a:rPr>
              <a:t>止</a:t>
            </a:r>
            <a:endParaRPr lang="zh-TW" altLang="en-US" sz="2000" dirty="0"/>
          </a:p>
          <a:p>
            <a:pPr marL="0" indent="0">
              <a:buNone/>
            </a:pPr>
            <a:endParaRPr lang="en-US" altLang="zh-TW" sz="2400" dirty="0" smtClean="0"/>
          </a:p>
          <a:p>
            <a:pPr marL="0" indent="0">
              <a:buNone/>
            </a:pPr>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562134180"/>
              </p:ext>
            </p:extLst>
          </p:nvPr>
        </p:nvGraphicFramePr>
        <p:xfrm>
          <a:off x="1043608" y="2708920"/>
          <a:ext cx="7848872" cy="698376"/>
        </p:xfrm>
        <a:graphic>
          <a:graphicData uri="http://schemas.openxmlformats.org/drawingml/2006/table">
            <a:tbl>
              <a:tblPr>
                <a:tableStyleId>{5C22544A-7EE6-4342-B048-85BDC9FD1C3A}</a:tableStyleId>
              </a:tblPr>
              <a:tblGrid>
                <a:gridCol w="1212766"/>
                <a:gridCol w="1091490"/>
                <a:gridCol w="1080120"/>
                <a:gridCol w="2016224"/>
                <a:gridCol w="2448272"/>
              </a:tblGrid>
              <a:tr h="698376">
                <a:tc>
                  <a:txBody>
                    <a:bodyPr/>
                    <a:lstStyle/>
                    <a:p>
                      <a:r>
                        <a:rPr lang="en-US" altLang="zh-TW" sz="1800" dirty="0" smtClean="0"/>
                        <a:t>1.</a:t>
                      </a:r>
                      <a:r>
                        <a:rPr lang="zh-TW" altLang="en-US" sz="1800" dirty="0" smtClean="0"/>
                        <a:t>複製權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altLang="zh-TW" sz="1800" dirty="0" smtClean="0"/>
                        <a:t>2.</a:t>
                      </a:r>
                      <a:r>
                        <a:rPr lang="zh-TW" altLang="en-US" sz="1800" dirty="0" smtClean="0"/>
                        <a:t>發行權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1800" dirty="0" smtClean="0"/>
                        <a:t>3.</a:t>
                      </a:r>
                      <a:r>
                        <a:rPr lang="zh-TW" altLang="en-US" sz="1800" dirty="0" smtClean="0"/>
                        <a:t>出租權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dirty="0" smtClean="0"/>
                        <a:t>4.</a:t>
                      </a:r>
                      <a:r>
                        <a:rPr lang="zh-TW" altLang="en-US" sz="1800" dirty="0" smtClean="0"/>
                        <a:t>信息網路傳播權</a:t>
                      </a:r>
                      <a:endParaRPr lang="en-US" altLang="zh-TW" sz="1800" dirty="0" smtClean="0"/>
                    </a:p>
                    <a:p>
                      <a:endParaRPr kumimoji="0" lang="zh-TW" altLang="en-US"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5.</a:t>
                      </a:r>
                      <a:r>
                        <a:rPr lang="zh-TW" altLang="en-US" dirty="0" smtClean="0"/>
                        <a:t>錄像製品之電視台廣播權</a:t>
                      </a:r>
                      <a:r>
                        <a:rPr lang="zh-TW" altLang="en-US" sz="1800" dirty="0" smtClean="0">
                          <a:solidFill>
                            <a:srgbClr val="002060"/>
                          </a:solidFill>
                        </a:rPr>
                        <a:t>（</a:t>
                      </a:r>
                      <a:r>
                        <a:rPr lang="en-US" altLang="zh-TW" sz="1800" dirty="0" smtClean="0">
                          <a:solidFill>
                            <a:srgbClr val="002060"/>
                          </a:solidFill>
                        </a:rPr>
                        <a:t>§46</a:t>
                      </a:r>
                      <a:r>
                        <a:rPr lang="zh-TW" altLang="en-US" sz="1800" dirty="0" smtClean="0"/>
                        <a:t>）</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2746366347"/>
              </p:ext>
            </p:extLst>
          </p:nvPr>
        </p:nvGraphicFramePr>
        <p:xfrm>
          <a:off x="2987824" y="5229200"/>
          <a:ext cx="3888432" cy="370840"/>
        </p:xfrm>
        <a:graphic>
          <a:graphicData uri="http://schemas.openxmlformats.org/drawingml/2006/table">
            <a:tbl>
              <a:tblPr>
                <a:tableStyleId>{5C22544A-7EE6-4342-B048-85BDC9FD1C3A}</a:tableStyleId>
              </a:tblPr>
              <a:tblGrid>
                <a:gridCol w="1296144"/>
                <a:gridCol w="2592288"/>
              </a:tblGrid>
              <a:tr h="370840">
                <a:tc>
                  <a:txBody>
                    <a:bodyPr/>
                    <a:lstStyle/>
                    <a:p>
                      <a:r>
                        <a:rPr lang="en-US" altLang="zh-TW" dirty="0" smtClean="0"/>
                        <a:t>1.</a:t>
                      </a:r>
                      <a:r>
                        <a:rPr lang="zh-TW" altLang="en-US" dirty="0" smtClean="0"/>
                        <a:t>轉播權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dirty="0" smtClean="0"/>
                        <a:t>2.</a:t>
                      </a:r>
                      <a:r>
                        <a:rPr lang="zh-TW" altLang="en-US" dirty="0" smtClean="0"/>
                        <a:t>錄製權、複製權</a:t>
                      </a:r>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投影片編號版面配置區 5"/>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15</a:t>
            </a:fld>
            <a:endParaRPr lang="en-US" altLang="zh-TW">
              <a:solidFill>
                <a:srgbClr val="8CADAE">
                  <a:shade val="75000"/>
                </a:srgbClr>
              </a:solidFill>
            </a:endParaRPr>
          </a:p>
        </p:txBody>
      </p:sp>
    </p:spTree>
    <p:extLst>
      <p:ext uri="{BB962C8B-B14F-4D97-AF65-F5344CB8AC3E}">
        <p14:creationId xmlns:p14="http://schemas.microsoft.com/office/powerpoint/2010/main" val="2977947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l" fontAlgn="auto">
              <a:spcAft>
                <a:spcPts val="0"/>
              </a:spcAft>
              <a:defRPr/>
            </a:pPr>
            <a:r>
              <a:rPr lang="zh-TW" altLang="en-US" sz="3200" dirty="0">
                <a:solidFill>
                  <a:schemeClr val="tx1"/>
                </a:solidFill>
              </a:rPr>
              <a:t>大陸著作權</a:t>
            </a:r>
            <a:r>
              <a:rPr lang="zh-TW" altLang="en-US" sz="3200" dirty="0" smtClean="0">
                <a:solidFill>
                  <a:schemeClr val="tx1"/>
                </a:solidFill>
              </a:rPr>
              <a:t>法  </a:t>
            </a:r>
            <a:r>
              <a:rPr lang="en-US" altLang="zh-TW" sz="3200" dirty="0">
                <a:solidFill>
                  <a:schemeClr val="tx1"/>
                </a:solidFill>
              </a:rPr>
              <a:t>--- </a:t>
            </a:r>
            <a:r>
              <a:rPr lang="zh-TW" altLang="en-US" sz="3200" dirty="0" smtClean="0">
                <a:solidFill>
                  <a:schemeClr val="tx1"/>
                </a:solidFill>
              </a:rPr>
              <a:t> 著作權</a:t>
            </a:r>
            <a:r>
              <a:rPr lang="zh-TW" altLang="en-US" sz="3200" dirty="0">
                <a:solidFill>
                  <a:schemeClr val="tx1"/>
                </a:solidFill>
              </a:rPr>
              <a:t>之</a:t>
            </a:r>
            <a:r>
              <a:rPr lang="zh-TW" altLang="en-US" sz="3200" dirty="0" smtClean="0">
                <a:solidFill>
                  <a:schemeClr val="tx1"/>
                </a:solidFill>
              </a:rPr>
              <a:t>限制</a:t>
            </a:r>
            <a:r>
              <a:rPr lang="en-US" altLang="zh-TW" sz="3200" dirty="0" smtClean="0">
                <a:solidFill>
                  <a:schemeClr val="tx1"/>
                </a:solidFill>
              </a:rPr>
              <a:t/>
            </a:r>
            <a:br>
              <a:rPr lang="en-US" altLang="zh-TW" sz="3200" dirty="0" smtClean="0">
                <a:solidFill>
                  <a:schemeClr val="tx1"/>
                </a:solidFill>
              </a:rPr>
            </a:br>
            <a:r>
              <a:rPr lang="zh-TW" altLang="en-US" sz="3200" dirty="0" smtClean="0">
                <a:solidFill>
                  <a:schemeClr val="tx1"/>
                </a:solidFill>
              </a:rPr>
              <a:t>合  理  使  用</a:t>
            </a:r>
            <a:endParaRPr lang="zh-TW" altLang="en-US" sz="3600" dirty="0" smtClean="0">
              <a:solidFill>
                <a:schemeClr val="tx1"/>
              </a:solidFill>
            </a:endParaRPr>
          </a:p>
        </p:txBody>
      </p:sp>
      <p:sp>
        <p:nvSpPr>
          <p:cNvPr id="11267" name="Rectangle 3"/>
          <p:cNvSpPr>
            <a:spLocks noGrp="1" noChangeArrowheads="1"/>
          </p:cNvSpPr>
          <p:nvPr>
            <p:ph sz="half" idx="1"/>
          </p:nvPr>
        </p:nvSpPr>
        <p:spPr>
          <a:xfrm>
            <a:off x="457200" y="1628800"/>
            <a:ext cx="4038600" cy="4497363"/>
          </a:xfrm>
        </p:spPr>
        <p:txBody>
          <a:bodyPr/>
          <a:lstStyle/>
          <a:p>
            <a:pPr marL="533400" indent="-533400">
              <a:lnSpc>
                <a:spcPct val="80000"/>
              </a:lnSpc>
              <a:buNone/>
            </a:pPr>
            <a:r>
              <a:rPr lang="zh-TW" altLang="en-US" sz="2400" b="1" dirty="0" smtClean="0">
                <a:solidFill>
                  <a:srgbClr val="0070C0"/>
                </a:solidFill>
              </a:rPr>
              <a:t>一、</a:t>
            </a:r>
            <a:r>
              <a:rPr lang="zh-TW" altLang="zh-TW" sz="2400" b="1" dirty="0" smtClean="0">
                <a:solidFill>
                  <a:srgbClr val="0070C0"/>
                </a:solidFill>
              </a:rPr>
              <a:t>《</a:t>
            </a:r>
            <a:r>
              <a:rPr lang="zh-TW" altLang="en-US" sz="2400" b="1" dirty="0" smtClean="0">
                <a:solidFill>
                  <a:srgbClr val="0070C0"/>
                </a:solidFill>
              </a:rPr>
              <a:t>著作權</a:t>
            </a:r>
            <a:r>
              <a:rPr lang="zh-TW" altLang="en-US" sz="2400" b="1" dirty="0">
                <a:solidFill>
                  <a:srgbClr val="0070C0"/>
                </a:solidFill>
              </a:rPr>
              <a:t>法</a:t>
            </a:r>
            <a:r>
              <a:rPr lang="zh-TW" altLang="zh-TW" sz="2400" b="1" dirty="0" smtClean="0">
                <a:solidFill>
                  <a:srgbClr val="0070C0"/>
                </a:solidFill>
              </a:rPr>
              <a:t>》</a:t>
            </a:r>
            <a:r>
              <a:rPr lang="zh-TW" altLang="en-US" sz="2400" b="1" dirty="0" smtClean="0">
                <a:solidFill>
                  <a:srgbClr val="0070C0"/>
                </a:solidFill>
              </a:rPr>
              <a:t>（</a:t>
            </a:r>
            <a:r>
              <a:rPr lang="en-US" altLang="zh-TW" sz="2400" b="1" dirty="0" smtClean="0">
                <a:solidFill>
                  <a:srgbClr val="0070C0"/>
                </a:solidFill>
              </a:rPr>
              <a:t>§22</a:t>
            </a:r>
            <a:r>
              <a:rPr lang="zh-TW" altLang="en-US" sz="2400" b="1" dirty="0" smtClean="0">
                <a:solidFill>
                  <a:srgbClr val="0070C0"/>
                </a:solidFill>
              </a:rPr>
              <a:t>）</a:t>
            </a:r>
            <a:endParaRPr lang="en-US" altLang="zh-TW" sz="2400" b="1" dirty="0" smtClean="0">
              <a:solidFill>
                <a:srgbClr val="0070C0"/>
              </a:solidFill>
            </a:endParaRPr>
          </a:p>
          <a:p>
            <a:pPr marL="533400" indent="-533400">
              <a:lnSpc>
                <a:spcPct val="80000"/>
              </a:lnSpc>
              <a:buNone/>
            </a:pPr>
            <a:endParaRPr lang="en-US" altLang="zh-TW" sz="2000" dirty="0" smtClean="0"/>
          </a:p>
          <a:p>
            <a:pPr marL="533400" indent="-533400">
              <a:lnSpc>
                <a:spcPct val="80000"/>
              </a:lnSpc>
              <a:buNone/>
            </a:pPr>
            <a:r>
              <a:rPr lang="en-US" altLang="zh-TW" sz="2000" dirty="0" smtClean="0"/>
              <a:t>1.</a:t>
            </a:r>
            <a:r>
              <a:rPr lang="zh-TW" altLang="en-US" sz="2000" dirty="0" smtClean="0"/>
              <a:t>個人使用</a:t>
            </a:r>
            <a:endParaRPr lang="en-US" altLang="zh-TW" sz="2000" dirty="0" smtClean="0"/>
          </a:p>
          <a:p>
            <a:pPr marL="533400" indent="-533400">
              <a:lnSpc>
                <a:spcPct val="80000"/>
              </a:lnSpc>
              <a:buNone/>
            </a:pPr>
            <a:r>
              <a:rPr lang="en-US" altLang="zh-TW" sz="2000" dirty="0" smtClean="0"/>
              <a:t>2.</a:t>
            </a:r>
            <a:r>
              <a:rPr lang="zh-TW" altLang="en-US" sz="2000" dirty="0" smtClean="0"/>
              <a:t>適當引用</a:t>
            </a:r>
            <a:endParaRPr lang="en-US" altLang="zh-TW" sz="2000" dirty="0" smtClean="0"/>
          </a:p>
          <a:p>
            <a:pPr marL="533400" indent="-533400">
              <a:lnSpc>
                <a:spcPct val="80000"/>
              </a:lnSpc>
              <a:buNone/>
            </a:pPr>
            <a:r>
              <a:rPr lang="en-US" altLang="zh-TW" sz="2000" dirty="0" smtClean="0"/>
              <a:t>3.</a:t>
            </a:r>
            <a:r>
              <a:rPr lang="zh-TW" altLang="en-US" sz="2000" dirty="0"/>
              <a:t>為報導時事新聞之引用</a:t>
            </a:r>
            <a:endParaRPr lang="en-US" altLang="zh-TW" sz="2000" dirty="0"/>
          </a:p>
          <a:p>
            <a:pPr marL="533400" indent="-533400">
              <a:lnSpc>
                <a:spcPct val="80000"/>
              </a:lnSpc>
              <a:buNone/>
            </a:pPr>
            <a:r>
              <a:rPr lang="en-US" altLang="zh-TW" sz="2000" dirty="0" smtClean="0"/>
              <a:t>4.</a:t>
            </a:r>
            <a:r>
              <a:rPr lang="zh-TW" altLang="en-US" sz="2000" dirty="0" smtClean="0"/>
              <a:t>對時事性文章之刊登或播放</a:t>
            </a:r>
            <a:endParaRPr lang="en-US" altLang="zh-TW" sz="2000" dirty="0" smtClean="0"/>
          </a:p>
          <a:p>
            <a:pPr marL="533400" indent="-533400">
              <a:lnSpc>
                <a:spcPct val="80000"/>
              </a:lnSpc>
              <a:buNone/>
            </a:pPr>
            <a:r>
              <a:rPr lang="en-US" altLang="zh-TW" sz="2000" dirty="0" smtClean="0"/>
              <a:t>5.</a:t>
            </a:r>
            <a:r>
              <a:rPr lang="zh-TW" altLang="en-US" sz="2000" dirty="0" smtClean="0"/>
              <a:t>對公眾集會上講話之刊登或播放</a:t>
            </a:r>
            <a:endParaRPr lang="en-US" altLang="zh-TW" sz="2000" dirty="0" smtClean="0"/>
          </a:p>
          <a:p>
            <a:pPr marL="533400" indent="-533400">
              <a:lnSpc>
                <a:spcPct val="80000"/>
              </a:lnSpc>
              <a:buNone/>
            </a:pPr>
            <a:r>
              <a:rPr lang="en-US" altLang="zh-TW" sz="2000" dirty="0" smtClean="0"/>
              <a:t>6.</a:t>
            </a:r>
            <a:r>
              <a:rPr lang="zh-TW" altLang="en-US" sz="2000" dirty="0" smtClean="0"/>
              <a:t>為課堂教學及科研之翻譯或複製</a:t>
            </a:r>
            <a:endParaRPr lang="en-US" altLang="zh-TW" sz="2000" dirty="0" smtClean="0"/>
          </a:p>
          <a:p>
            <a:pPr marL="533400" indent="-533400">
              <a:lnSpc>
                <a:spcPct val="80000"/>
              </a:lnSpc>
              <a:buNone/>
            </a:pPr>
            <a:r>
              <a:rPr lang="en-US" altLang="zh-TW" sz="2000" dirty="0" smtClean="0"/>
              <a:t>7.</a:t>
            </a:r>
            <a:r>
              <a:rPr lang="zh-TW" altLang="en-US" sz="2000" dirty="0" smtClean="0"/>
              <a:t>國家機關為執行公務之使用</a:t>
            </a:r>
            <a:endParaRPr lang="en-US" altLang="zh-TW" sz="2000" dirty="0" smtClean="0"/>
          </a:p>
          <a:p>
            <a:pPr marL="533400" indent="-533400">
              <a:lnSpc>
                <a:spcPct val="80000"/>
              </a:lnSpc>
              <a:buNone/>
            </a:pPr>
            <a:r>
              <a:rPr lang="en-US" altLang="zh-TW" sz="2000" dirty="0" smtClean="0"/>
              <a:t>8.</a:t>
            </a:r>
            <a:r>
              <a:rPr lang="zh-TW" altLang="en-US" sz="2000" dirty="0" smtClean="0"/>
              <a:t>圖書館等之複製</a:t>
            </a:r>
            <a:endParaRPr lang="en-US" altLang="zh-TW" sz="2000" dirty="0" smtClean="0"/>
          </a:p>
          <a:p>
            <a:pPr marL="533400" indent="-533400">
              <a:lnSpc>
                <a:spcPct val="80000"/>
              </a:lnSpc>
              <a:buNone/>
            </a:pPr>
            <a:r>
              <a:rPr lang="en-US" altLang="zh-TW" sz="2000" dirty="0" smtClean="0"/>
              <a:t>9.</a:t>
            </a:r>
            <a:r>
              <a:rPr lang="zh-TW" altLang="en-US" sz="2000" dirty="0" smtClean="0"/>
              <a:t>免費表演</a:t>
            </a:r>
            <a:endParaRPr lang="en-US" altLang="zh-TW" sz="2000" dirty="0" smtClean="0"/>
          </a:p>
          <a:p>
            <a:pPr marL="533400" indent="-533400">
              <a:lnSpc>
                <a:spcPct val="80000"/>
              </a:lnSpc>
              <a:buNone/>
            </a:pPr>
            <a:r>
              <a:rPr lang="en-US" altLang="zh-TW" sz="2000" dirty="0" smtClean="0"/>
              <a:t>10.</a:t>
            </a:r>
            <a:r>
              <a:rPr lang="zh-TW" altLang="en-US" sz="2000" dirty="0" smtClean="0"/>
              <a:t>對室外藝術品之使用</a:t>
            </a:r>
            <a:endParaRPr lang="en-US" altLang="zh-TW" sz="2000" dirty="0" smtClean="0"/>
          </a:p>
          <a:p>
            <a:pPr marL="533400" indent="-533400">
              <a:lnSpc>
                <a:spcPct val="80000"/>
              </a:lnSpc>
              <a:buNone/>
            </a:pPr>
            <a:r>
              <a:rPr lang="en-US" altLang="zh-TW" sz="2000" dirty="0" smtClean="0"/>
              <a:t>11.</a:t>
            </a:r>
            <a:r>
              <a:rPr lang="zh-TW" altLang="en-US" sz="2000" dirty="0" smtClean="0"/>
              <a:t>翻譯並出版少數民族語言文字</a:t>
            </a:r>
            <a:endParaRPr lang="en-US" altLang="zh-TW" sz="2000" dirty="0" smtClean="0"/>
          </a:p>
          <a:p>
            <a:pPr marL="533400" indent="-533400">
              <a:lnSpc>
                <a:spcPct val="80000"/>
              </a:lnSpc>
              <a:buNone/>
            </a:pPr>
            <a:r>
              <a:rPr lang="en-US" altLang="zh-TW" sz="2000" dirty="0" smtClean="0"/>
              <a:t>12.</a:t>
            </a:r>
            <a:r>
              <a:rPr lang="zh-TW" altLang="en-US" sz="2000" dirty="0" smtClean="0"/>
              <a:t>出版盲文版本</a:t>
            </a:r>
            <a:endParaRPr lang="zh-TW" altLang="en-US" sz="2000" dirty="0"/>
          </a:p>
        </p:txBody>
      </p:sp>
      <p:sp>
        <p:nvSpPr>
          <p:cNvPr id="2" name="內容版面配置區 1"/>
          <p:cNvSpPr>
            <a:spLocks noGrp="1"/>
          </p:cNvSpPr>
          <p:nvPr>
            <p:ph sz="half" idx="2"/>
          </p:nvPr>
        </p:nvSpPr>
        <p:spPr>
          <a:xfrm>
            <a:off x="4427984" y="1600200"/>
            <a:ext cx="4716016" cy="4525963"/>
          </a:xfrm>
        </p:spPr>
        <p:txBody>
          <a:bodyPr/>
          <a:lstStyle/>
          <a:p>
            <a:pPr marL="0" indent="0">
              <a:buNone/>
            </a:pPr>
            <a:r>
              <a:rPr lang="zh-TW" altLang="en-US" sz="2400" b="1" dirty="0" smtClean="0">
                <a:solidFill>
                  <a:srgbClr val="0070C0"/>
                </a:solidFill>
              </a:rPr>
              <a:t>二</a:t>
            </a:r>
            <a:r>
              <a:rPr lang="zh-TW" altLang="en-US" sz="2400" b="1" dirty="0">
                <a:solidFill>
                  <a:srgbClr val="0070C0"/>
                </a:solidFill>
              </a:rPr>
              <a:t>、</a:t>
            </a:r>
            <a:r>
              <a:rPr lang="zh-TW" altLang="zh-TW" sz="2400" b="1" dirty="0">
                <a:solidFill>
                  <a:srgbClr val="0070C0"/>
                </a:solidFill>
              </a:rPr>
              <a:t>《信息網絡傳播權保護條例</a:t>
            </a:r>
            <a:r>
              <a:rPr lang="zh-TW" altLang="zh-TW" sz="2400" b="1" dirty="0" smtClean="0">
                <a:solidFill>
                  <a:srgbClr val="0070C0"/>
                </a:solidFill>
              </a:rPr>
              <a:t>》</a:t>
            </a:r>
            <a:endParaRPr lang="en-US" altLang="zh-TW" sz="2400" b="1" dirty="0" smtClean="0">
              <a:solidFill>
                <a:srgbClr val="0070C0"/>
              </a:solidFill>
            </a:endParaRPr>
          </a:p>
          <a:p>
            <a:pPr marL="0" indent="0">
              <a:buNone/>
            </a:pPr>
            <a:r>
              <a:rPr lang="zh-TW" altLang="en-US" sz="2400" b="1" dirty="0">
                <a:solidFill>
                  <a:srgbClr val="0070C0"/>
                </a:solidFill>
              </a:rPr>
              <a:t> </a:t>
            </a:r>
            <a:r>
              <a:rPr lang="zh-TW" altLang="en-US" sz="2400" b="1" dirty="0" smtClean="0">
                <a:solidFill>
                  <a:srgbClr val="0070C0"/>
                </a:solidFill>
              </a:rPr>
              <a:t>           （</a:t>
            </a:r>
            <a:r>
              <a:rPr lang="en-US" altLang="zh-TW" sz="2400" b="1" dirty="0" smtClean="0">
                <a:solidFill>
                  <a:srgbClr val="0070C0"/>
                </a:solidFill>
              </a:rPr>
              <a:t>§6</a:t>
            </a:r>
            <a:r>
              <a:rPr lang="zh-TW" altLang="en-US" sz="2400" b="1" dirty="0" smtClean="0">
                <a:solidFill>
                  <a:srgbClr val="0070C0"/>
                </a:solidFill>
              </a:rPr>
              <a:t>）</a:t>
            </a:r>
            <a:endParaRPr lang="en-US" altLang="zh-TW" sz="2400" b="1" dirty="0">
              <a:solidFill>
                <a:srgbClr val="0070C0"/>
              </a:solidFill>
            </a:endParaRPr>
          </a:p>
          <a:p>
            <a:pPr marL="0" indent="0">
              <a:buNone/>
            </a:pPr>
            <a:r>
              <a:rPr lang="zh-TW" altLang="en-US" sz="2000" dirty="0" smtClean="0"/>
              <a:t>  </a:t>
            </a:r>
            <a:endParaRPr lang="en-US" altLang="zh-TW" sz="2000" dirty="0" smtClean="0"/>
          </a:p>
          <a:p>
            <a:pPr marL="0" indent="0">
              <a:buNone/>
            </a:pPr>
            <a:r>
              <a:rPr lang="zh-TW" altLang="en-US" sz="2000" dirty="0"/>
              <a:t> </a:t>
            </a:r>
            <a:r>
              <a:rPr lang="zh-TW" altLang="en-US" sz="2000" dirty="0" smtClean="0"/>
              <a:t>     </a:t>
            </a:r>
            <a:r>
              <a:rPr lang="en-US" altLang="zh-TW" sz="2000" dirty="0" smtClean="0"/>
              <a:t>1.</a:t>
            </a:r>
            <a:r>
              <a:rPr lang="zh-TW" altLang="en-US" sz="2000" dirty="0" smtClean="0"/>
              <a:t>適當引用</a:t>
            </a:r>
            <a:endParaRPr lang="en-US" altLang="zh-TW" sz="2000" dirty="0" smtClean="0"/>
          </a:p>
          <a:p>
            <a:pPr marL="0" indent="0">
              <a:buNone/>
            </a:pPr>
            <a:r>
              <a:rPr lang="zh-TW" altLang="en-US" sz="2000" dirty="0" smtClean="0"/>
              <a:t>      </a:t>
            </a:r>
            <a:r>
              <a:rPr lang="en-US" altLang="zh-TW" sz="2000" dirty="0" smtClean="0"/>
              <a:t>2.</a:t>
            </a:r>
            <a:r>
              <a:rPr lang="zh-TW" altLang="en-US" sz="2000" dirty="0" smtClean="0"/>
              <a:t>為報導時事新聞之引用</a:t>
            </a:r>
            <a:endParaRPr lang="en-US" altLang="zh-TW" sz="2000" dirty="0" smtClean="0"/>
          </a:p>
          <a:p>
            <a:pPr marL="0" indent="0">
              <a:buNone/>
            </a:pPr>
            <a:r>
              <a:rPr lang="zh-TW" altLang="en-US" sz="2000" dirty="0" smtClean="0"/>
              <a:t>      </a:t>
            </a:r>
            <a:r>
              <a:rPr lang="en-US" altLang="zh-TW" sz="2000" dirty="0" smtClean="0"/>
              <a:t>3.</a:t>
            </a:r>
            <a:r>
              <a:rPr lang="zh-TW" altLang="en-US" sz="2000" dirty="0" smtClean="0"/>
              <a:t>為課堂</a:t>
            </a:r>
            <a:r>
              <a:rPr lang="zh-TW" altLang="en-US" sz="2000" dirty="0"/>
              <a:t>教學及科研</a:t>
            </a:r>
            <a:r>
              <a:rPr lang="zh-TW" altLang="en-US" sz="2000" dirty="0" smtClean="0"/>
              <a:t>之提供</a:t>
            </a:r>
            <a:endParaRPr lang="en-US" altLang="zh-TW" sz="2000" dirty="0" smtClean="0"/>
          </a:p>
          <a:p>
            <a:pPr marL="0" indent="0">
              <a:buNone/>
            </a:pPr>
            <a:r>
              <a:rPr lang="zh-TW" altLang="en-US" sz="2000" dirty="0" smtClean="0"/>
              <a:t>      </a:t>
            </a:r>
            <a:r>
              <a:rPr lang="en-US" altLang="zh-TW" sz="2000" dirty="0" smtClean="0"/>
              <a:t>4.</a:t>
            </a:r>
            <a:r>
              <a:rPr lang="zh-TW" altLang="en-US" sz="2000" dirty="0"/>
              <a:t>國家</a:t>
            </a:r>
            <a:r>
              <a:rPr lang="zh-TW" altLang="en-US" sz="2000" dirty="0" smtClean="0"/>
              <a:t>機關為執行公務之提供</a:t>
            </a:r>
            <a:endParaRPr lang="en-US" altLang="zh-TW" sz="2000" dirty="0" smtClean="0"/>
          </a:p>
          <a:p>
            <a:pPr marL="0" indent="0">
              <a:buNone/>
            </a:pPr>
            <a:r>
              <a:rPr lang="zh-TW" altLang="en-US" sz="2000" dirty="0" smtClean="0"/>
              <a:t>      </a:t>
            </a:r>
            <a:r>
              <a:rPr lang="en-US" altLang="zh-TW" sz="2000" dirty="0" smtClean="0"/>
              <a:t>5.</a:t>
            </a:r>
            <a:r>
              <a:rPr lang="zh-TW" altLang="en-US" sz="2000" dirty="0" smtClean="0"/>
              <a:t>翻譯並提供</a:t>
            </a:r>
            <a:r>
              <a:rPr lang="zh-TW" altLang="en-US" sz="2000" dirty="0"/>
              <a:t>少數民族</a:t>
            </a:r>
            <a:r>
              <a:rPr lang="zh-TW" altLang="en-US" sz="2000" dirty="0" smtClean="0"/>
              <a:t>語言文字</a:t>
            </a:r>
            <a:endParaRPr lang="en-US" altLang="zh-TW" sz="2000" dirty="0"/>
          </a:p>
          <a:p>
            <a:pPr marL="0" indent="0">
              <a:buNone/>
            </a:pPr>
            <a:r>
              <a:rPr lang="zh-TW" altLang="en-US" sz="2000" dirty="0" smtClean="0"/>
              <a:t>      </a:t>
            </a:r>
            <a:r>
              <a:rPr lang="en-US" altLang="zh-TW" sz="2000" dirty="0" smtClean="0"/>
              <a:t>6.</a:t>
            </a:r>
            <a:r>
              <a:rPr lang="zh-TW" altLang="en-US" sz="2000" dirty="0" smtClean="0"/>
              <a:t>盲人版本之提供</a:t>
            </a:r>
            <a:endParaRPr lang="en-US" altLang="zh-TW" sz="2000" dirty="0" smtClean="0"/>
          </a:p>
          <a:p>
            <a:pPr marL="0" indent="0">
              <a:buNone/>
            </a:pPr>
            <a:r>
              <a:rPr lang="zh-TW" altLang="en-US" sz="2000" dirty="0" smtClean="0"/>
              <a:t>      </a:t>
            </a:r>
            <a:r>
              <a:rPr lang="en-US" altLang="zh-TW" sz="2000" dirty="0" smtClean="0"/>
              <a:t>7.</a:t>
            </a:r>
            <a:r>
              <a:rPr lang="zh-TW" altLang="en-US" sz="2000" dirty="0" smtClean="0"/>
              <a:t>時事</a:t>
            </a:r>
            <a:r>
              <a:rPr lang="zh-TW" altLang="en-US" sz="2000" dirty="0"/>
              <a:t>性</a:t>
            </a:r>
            <a:r>
              <a:rPr lang="zh-TW" altLang="en-US" sz="2000" dirty="0" smtClean="0"/>
              <a:t>文章之提供</a:t>
            </a:r>
            <a:endParaRPr lang="en-US" altLang="zh-TW" sz="2000" dirty="0" smtClean="0"/>
          </a:p>
          <a:p>
            <a:pPr marL="0" indent="0">
              <a:buNone/>
            </a:pPr>
            <a:r>
              <a:rPr lang="zh-TW" altLang="en-US" sz="2000" dirty="0" smtClean="0"/>
              <a:t>      </a:t>
            </a:r>
            <a:r>
              <a:rPr lang="en-US" altLang="zh-TW" sz="2000" dirty="0" smtClean="0"/>
              <a:t>8.</a:t>
            </a:r>
            <a:r>
              <a:rPr lang="zh-TW" altLang="en-US" sz="2000" dirty="0" smtClean="0"/>
              <a:t>公眾集會上講話之提供</a:t>
            </a:r>
            <a:endParaRPr lang="en-US" altLang="zh-TW" sz="2000" dirty="0"/>
          </a:p>
          <a:p>
            <a:pPr marL="0" indent="0">
              <a:buNone/>
            </a:pPr>
            <a:endParaRPr lang="en-US" altLang="zh-TW" sz="2400" dirty="0">
              <a:solidFill>
                <a:srgbClr val="0070C0"/>
              </a:solidFill>
            </a:endParaRPr>
          </a:p>
          <a:p>
            <a:pPr marL="0" indent="0">
              <a:buNone/>
            </a:pPr>
            <a:endParaRPr lang="zh-TW" altLang="en-US" dirty="0"/>
          </a:p>
        </p:txBody>
      </p:sp>
      <p:sp>
        <p:nvSpPr>
          <p:cNvPr id="3" name="投影片編號版面配置區 2"/>
          <p:cNvSpPr>
            <a:spLocks noGrp="1"/>
          </p:cNvSpPr>
          <p:nvPr>
            <p:ph type="sldNum" sz="quarter" idx="12"/>
          </p:nvPr>
        </p:nvSpPr>
        <p:spPr/>
        <p:txBody>
          <a:bodyPr/>
          <a:lstStyle/>
          <a:p>
            <a:pPr>
              <a:defRPr/>
            </a:pPr>
            <a:fld id="{D9F5C94A-3A68-47AC-BF7E-6814D2EDB836}" type="slidenum">
              <a:rPr lang="en-US" altLang="zh-TW" smtClean="0">
                <a:solidFill>
                  <a:srgbClr val="8CADAE">
                    <a:shade val="75000"/>
                  </a:srgbClr>
                </a:solidFill>
              </a:rPr>
              <a:pPr>
                <a:defRPr/>
              </a:pPr>
              <a:t>16</a:t>
            </a:fld>
            <a:endParaRPr lang="en-US" altLang="zh-TW">
              <a:solidFill>
                <a:srgbClr val="8CADAE">
                  <a:shade val="75000"/>
                </a:srgbClr>
              </a:solidFill>
            </a:endParaRPr>
          </a:p>
        </p:txBody>
      </p:sp>
    </p:spTree>
    <p:extLst>
      <p:ext uri="{BB962C8B-B14F-4D97-AF65-F5344CB8AC3E}">
        <p14:creationId xmlns:p14="http://schemas.microsoft.com/office/powerpoint/2010/main" val="305707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04664"/>
            <a:ext cx="8229600" cy="1152128"/>
          </a:xfrm>
        </p:spPr>
        <p:txBody>
          <a:bodyPr>
            <a:normAutofit fontScale="90000"/>
          </a:bodyPr>
          <a:lstStyle/>
          <a:p>
            <a:pPr algn="l"/>
            <a:r>
              <a:rPr lang="zh-TW" altLang="en-US" sz="3200" dirty="0">
                <a:solidFill>
                  <a:schemeClr val="tx1"/>
                </a:solidFill>
              </a:rPr>
              <a:t>大陸著作權</a:t>
            </a:r>
            <a:r>
              <a:rPr lang="zh-TW" altLang="en-US" sz="3200" dirty="0" smtClean="0">
                <a:solidFill>
                  <a:schemeClr val="tx1"/>
                </a:solidFill>
              </a:rPr>
              <a:t>法  </a:t>
            </a:r>
            <a:r>
              <a:rPr lang="en-US" altLang="zh-TW" sz="3200" dirty="0">
                <a:solidFill>
                  <a:schemeClr val="tx1"/>
                </a:solidFill>
              </a:rPr>
              <a:t>--- </a:t>
            </a:r>
            <a:r>
              <a:rPr lang="zh-TW" altLang="en-US" sz="3200" dirty="0">
                <a:solidFill>
                  <a:schemeClr val="tx1"/>
                </a:solidFill>
              </a:rPr>
              <a:t>著作權之限制</a:t>
            </a:r>
            <a:r>
              <a:rPr lang="en-US" altLang="zh-TW" sz="3200" dirty="0">
                <a:solidFill>
                  <a:schemeClr val="tx1"/>
                </a:solidFill>
              </a:rPr>
              <a:t/>
            </a:r>
            <a:br>
              <a:rPr lang="en-US" altLang="zh-TW" sz="3200" dirty="0">
                <a:solidFill>
                  <a:schemeClr val="tx1"/>
                </a:solidFill>
              </a:rPr>
            </a:br>
            <a:r>
              <a:rPr lang="zh-TW" altLang="en-US" sz="2800" dirty="0" smtClean="0">
                <a:solidFill>
                  <a:schemeClr val="tx1"/>
                </a:solidFill>
              </a:rPr>
              <a:t>法 定 許 可</a:t>
            </a:r>
            <a:r>
              <a:rPr lang="zh-TW" altLang="en-US" sz="2000" dirty="0">
                <a:solidFill>
                  <a:schemeClr val="tx1"/>
                </a:solidFill>
                <a:effectLst/>
              </a:rPr>
              <a:t>（法定</a:t>
            </a:r>
            <a:r>
              <a:rPr lang="zh-TW" altLang="en-US" sz="2000" dirty="0" smtClean="0">
                <a:solidFill>
                  <a:schemeClr val="tx1"/>
                </a:solidFill>
                <a:effectLst/>
              </a:rPr>
              <a:t>授權 </a:t>
            </a:r>
            <a:r>
              <a:rPr lang="en-US" altLang="zh-TW" sz="2000" dirty="0" smtClean="0">
                <a:solidFill>
                  <a:schemeClr val="tx1"/>
                </a:solidFill>
                <a:effectLst/>
              </a:rPr>
              <a:t>—</a:t>
            </a:r>
            <a:r>
              <a:rPr lang="zh-TW" altLang="en-US" sz="2000" dirty="0" smtClean="0">
                <a:solidFill>
                  <a:schemeClr val="tx1"/>
                </a:solidFill>
                <a:effectLst/>
              </a:rPr>
              <a:t> 應支付報酬）</a:t>
            </a:r>
            <a:r>
              <a:rPr lang="zh-TW" altLang="en-US" sz="2000" dirty="0">
                <a:solidFill>
                  <a:schemeClr val="tx1"/>
                </a:solidFill>
                <a:effectLst/>
              </a:rPr>
              <a:t/>
            </a:r>
            <a:br>
              <a:rPr lang="zh-TW" altLang="en-US" sz="2000" dirty="0">
                <a:solidFill>
                  <a:schemeClr val="tx1"/>
                </a:solidFill>
                <a:effectLst/>
              </a:rPr>
            </a:br>
            <a:endParaRPr lang="zh-TW" altLang="en-US" sz="2000" dirty="0">
              <a:solidFill>
                <a:schemeClr val="tx1"/>
              </a:solidFill>
              <a:effectLst/>
            </a:endParaRPr>
          </a:p>
        </p:txBody>
      </p:sp>
      <p:sp>
        <p:nvSpPr>
          <p:cNvPr id="3" name="內容版面配置區 2"/>
          <p:cNvSpPr>
            <a:spLocks noGrp="1"/>
          </p:cNvSpPr>
          <p:nvPr>
            <p:ph idx="1"/>
          </p:nvPr>
        </p:nvSpPr>
        <p:spPr>
          <a:xfrm>
            <a:off x="457200" y="1600200"/>
            <a:ext cx="8579296" cy="4724400"/>
          </a:xfrm>
        </p:spPr>
        <p:txBody>
          <a:bodyPr>
            <a:normAutofit lnSpcReduction="10000"/>
          </a:bodyPr>
          <a:lstStyle/>
          <a:p>
            <a:pPr marL="0" indent="0">
              <a:buNone/>
            </a:pPr>
            <a:r>
              <a:rPr lang="zh-TW" altLang="en-US" sz="2800" dirty="0" smtClean="0">
                <a:solidFill>
                  <a:srgbClr val="0070C0"/>
                </a:solidFill>
              </a:rPr>
              <a:t>一、</a:t>
            </a:r>
            <a:r>
              <a:rPr lang="zh-TW" altLang="zh-TW" sz="2800" dirty="0">
                <a:solidFill>
                  <a:srgbClr val="0070C0"/>
                </a:solidFill>
              </a:rPr>
              <a:t> 《</a:t>
            </a:r>
            <a:r>
              <a:rPr lang="zh-TW" altLang="en-US" sz="2800" dirty="0" smtClean="0">
                <a:solidFill>
                  <a:srgbClr val="0070C0"/>
                </a:solidFill>
              </a:rPr>
              <a:t>著作權法</a:t>
            </a:r>
            <a:r>
              <a:rPr lang="zh-TW" altLang="zh-TW" sz="2800" dirty="0">
                <a:solidFill>
                  <a:srgbClr val="0070C0"/>
                </a:solidFill>
              </a:rPr>
              <a:t>》 </a:t>
            </a:r>
            <a:r>
              <a:rPr lang="zh-TW" altLang="en-US" sz="2800" dirty="0" smtClean="0">
                <a:solidFill>
                  <a:srgbClr val="0070C0"/>
                </a:solidFill>
              </a:rPr>
              <a:t>：</a:t>
            </a:r>
            <a:endParaRPr lang="en-US" altLang="zh-TW" sz="2800" dirty="0">
              <a:solidFill>
                <a:srgbClr val="0070C0"/>
              </a:solidFill>
            </a:endParaRPr>
          </a:p>
          <a:p>
            <a:pPr marL="0" indent="0">
              <a:buNone/>
            </a:pPr>
            <a:r>
              <a:rPr lang="zh-TW" altLang="en-US" sz="2400" dirty="0" smtClean="0"/>
              <a:t>     </a:t>
            </a:r>
            <a:r>
              <a:rPr lang="en-US" altLang="zh-TW" sz="2400" dirty="0" smtClean="0"/>
              <a:t>1.</a:t>
            </a:r>
            <a:r>
              <a:rPr lang="zh-TW" altLang="en-US" sz="2400" dirty="0" smtClean="0"/>
              <a:t> </a:t>
            </a:r>
            <a:r>
              <a:rPr lang="zh-TW" altLang="zh-TW" sz="2400" dirty="0"/>
              <a:t>編寫出版教科書</a:t>
            </a:r>
            <a:r>
              <a:rPr lang="zh-TW" altLang="en-US" sz="2400" dirty="0"/>
              <a:t>（</a:t>
            </a:r>
            <a:r>
              <a:rPr lang="en-US" altLang="zh-TW" sz="2400" dirty="0"/>
              <a:t>§23</a:t>
            </a:r>
            <a:r>
              <a:rPr lang="zh-TW" altLang="en-US" sz="2400" dirty="0" smtClean="0"/>
              <a:t>）     </a:t>
            </a:r>
            <a:r>
              <a:rPr lang="en-US" altLang="zh-TW" sz="2000" dirty="0" smtClean="0">
                <a:solidFill>
                  <a:srgbClr val="CC00CC"/>
                </a:solidFill>
                <a:latin typeface="+mn-ea"/>
              </a:rPr>
              <a:t>※</a:t>
            </a:r>
            <a:r>
              <a:rPr lang="zh-TW" altLang="en-US" sz="2000" dirty="0" smtClean="0">
                <a:solidFill>
                  <a:srgbClr val="CC00CC"/>
                </a:solidFill>
                <a:latin typeface="+mn-ea"/>
              </a:rPr>
              <a:t>台灣</a:t>
            </a:r>
            <a:r>
              <a:rPr lang="en-US" altLang="zh-TW" sz="2000" dirty="0" smtClean="0">
                <a:solidFill>
                  <a:srgbClr val="CC00CC"/>
                </a:solidFill>
                <a:latin typeface="+mn-ea"/>
              </a:rPr>
              <a:t>§47</a:t>
            </a:r>
            <a:r>
              <a:rPr lang="zh-TW" altLang="en-US" sz="2000" dirty="0" smtClean="0">
                <a:solidFill>
                  <a:srgbClr val="CC00CC"/>
                </a:solidFill>
                <a:latin typeface="+mn-ea"/>
              </a:rPr>
              <a:t>教科書法定授權</a:t>
            </a:r>
            <a:endParaRPr lang="en-US" altLang="zh-TW" sz="2000" dirty="0">
              <a:solidFill>
                <a:srgbClr val="CC00CC"/>
              </a:solidFill>
              <a:latin typeface="+mn-ea"/>
            </a:endParaRPr>
          </a:p>
          <a:p>
            <a:pPr marL="0" indent="0">
              <a:buNone/>
            </a:pPr>
            <a:r>
              <a:rPr lang="zh-TW" altLang="en-US" sz="2400" dirty="0" smtClean="0"/>
              <a:t>     </a:t>
            </a:r>
            <a:r>
              <a:rPr lang="en-US" altLang="zh-TW" sz="2400" dirty="0" smtClean="0"/>
              <a:t>2</a:t>
            </a:r>
            <a:r>
              <a:rPr lang="en-US" altLang="zh-TW" sz="2400" dirty="0"/>
              <a:t>.</a:t>
            </a:r>
            <a:r>
              <a:rPr lang="zh-TW" altLang="en-US" sz="2400" dirty="0"/>
              <a:t> </a:t>
            </a:r>
            <a:r>
              <a:rPr lang="zh-TW" altLang="zh-TW" sz="2400" dirty="0"/>
              <a:t>報刊轉載</a:t>
            </a:r>
            <a:r>
              <a:rPr lang="zh-TW" altLang="en-US" sz="2400" dirty="0"/>
              <a:t>（</a:t>
            </a:r>
            <a:r>
              <a:rPr lang="en-US" altLang="zh-TW" sz="2400" dirty="0"/>
              <a:t>§33</a:t>
            </a:r>
            <a:r>
              <a:rPr lang="en-US" altLang="zh-TW" sz="2400" dirty="0">
                <a:latin typeface="新細明體"/>
              </a:rPr>
              <a:t>Ⅱ</a:t>
            </a:r>
            <a:r>
              <a:rPr lang="zh-TW" altLang="en-US" sz="2400" dirty="0"/>
              <a:t>）</a:t>
            </a:r>
            <a:endParaRPr lang="en-US" altLang="zh-TW" sz="2400" dirty="0"/>
          </a:p>
          <a:p>
            <a:pPr marL="0" indent="0">
              <a:buNone/>
            </a:pPr>
            <a:r>
              <a:rPr lang="zh-TW" altLang="en-US" sz="2400" dirty="0"/>
              <a:t> </a:t>
            </a:r>
            <a:r>
              <a:rPr lang="zh-TW" altLang="en-US" sz="2400" dirty="0" smtClean="0"/>
              <a:t>    </a:t>
            </a:r>
            <a:r>
              <a:rPr lang="en-US" altLang="zh-TW" sz="2400" dirty="0" smtClean="0"/>
              <a:t>3</a:t>
            </a:r>
            <a:r>
              <a:rPr lang="en-US" altLang="zh-TW" sz="2400" dirty="0"/>
              <a:t>.</a:t>
            </a:r>
            <a:r>
              <a:rPr lang="zh-TW" altLang="en-US" sz="2400" dirty="0"/>
              <a:t> </a:t>
            </a:r>
            <a:r>
              <a:rPr lang="zh-TW" altLang="zh-TW" sz="2400" dirty="0"/>
              <a:t>音樂作品</a:t>
            </a:r>
            <a:r>
              <a:rPr lang="zh-TW" altLang="zh-TW" sz="2400" dirty="0" smtClean="0"/>
              <a:t>錄製</a:t>
            </a:r>
            <a:r>
              <a:rPr lang="zh-TW" altLang="en-US" sz="2400" dirty="0" smtClean="0"/>
              <a:t>成</a:t>
            </a:r>
            <a:r>
              <a:rPr lang="zh-TW" altLang="zh-TW" sz="2400" dirty="0" smtClean="0"/>
              <a:t>錄音</a:t>
            </a:r>
            <a:r>
              <a:rPr lang="zh-TW" altLang="zh-TW" sz="2400" dirty="0"/>
              <a:t>製品</a:t>
            </a:r>
            <a:r>
              <a:rPr lang="zh-TW" altLang="en-US" sz="2400" dirty="0"/>
              <a:t>（</a:t>
            </a:r>
            <a:r>
              <a:rPr lang="en-US" altLang="zh-TW" sz="2400" dirty="0"/>
              <a:t>§40</a:t>
            </a:r>
            <a:r>
              <a:rPr lang="en-US" altLang="zh-TW" sz="2400" dirty="0">
                <a:latin typeface="新細明體"/>
              </a:rPr>
              <a:t>Ⅲ</a:t>
            </a:r>
            <a:r>
              <a:rPr lang="zh-TW" altLang="en-US" sz="2400" dirty="0" smtClean="0"/>
              <a:t>） </a:t>
            </a:r>
            <a:r>
              <a:rPr lang="en-US" altLang="zh-TW" sz="1800" dirty="0">
                <a:solidFill>
                  <a:srgbClr val="003366"/>
                </a:solidFill>
                <a:latin typeface="+mj-ea"/>
              </a:rPr>
              <a:t>※</a:t>
            </a:r>
            <a:r>
              <a:rPr lang="zh-TW" altLang="en-US" sz="1800" dirty="0">
                <a:solidFill>
                  <a:srgbClr val="003366"/>
                </a:solidFill>
                <a:latin typeface="+mj-ea"/>
              </a:rPr>
              <a:t>草案擬</a:t>
            </a:r>
            <a:r>
              <a:rPr lang="zh-TW" altLang="en-US" sz="1800" dirty="0" smtClean="0">
                <a:solidFill>
                  <a:srgbClr val="003366"/>
                </a:solidFill>
                <a:latin typeface="+mj-ea"/>
              </a:rPr>
              <a:t>刪除</a:t>
            </a:r>
            <a:endParaRPr lang="en-US" altLang="zh-TW" sz="1800" dirty="0" smtClean="0">
              <a:solidFill>
                <a:srgbClr val="003366"/>
              </a:solidFill>
              <a:latin typeface="+mj-ea"/>
            </a:endParaRPr>
          </a:p>
          <a:p>
            <a:pPr marL="0" indent="0">
              <a:buNone/>
            </a:pPr>
            <a:r>
              <a:rPr lang="zh-TW" altLang="en-US" sz="1800" dirty="0">
                <a:solidFill>
                  <a:srgbClr val="003366"/>
                </a:solidFill>
                <a:latin typeface="+mj-ea"/>
              </a:rPr>
              <a:t> </a:t>
            </a:r>
            <a:r>
              <a:rPr lang="zh-TW" altLang="en-US" sz="1800" dirty="0" smtClean="0">
                <a:solidFill>
                  <a:srgbClr val="003366"/>
                </a:solidFill>
                <a:latin typeface="+mj-ea"/>
              </a:rPr>
              <a:t>                                                                                               </a:t>
            </a:r>
            <a:r>
              <a:rPr lang="en-US" altLang="zh-TW" sz="1800" dirty="0" smtClean="0">
                <a:solidFill>
                  <a:srgbClr val="CC00CC"/>
                </a:solidFill>
                <a:latin typeface="+mn-ea"/>
              </a:rPr>
              <a:t>※</a:t>
            </a:r>
            <a:r>
              <a:rPr lang="zh-TW" altLang="en-US" sz="1800" dirty="0" smtClean="0">
                <a:solidFill>
                  <a:srgbClr val="CC00CC"/>
                </a:solidFill>
                <a:latin typeface="+mn-ea"/>
              </a:rPr>
              <a:t>台灣</a:t>
            </a:r>
            <a:r>
              <a:rPr lang="en-US" altLang="zh-TW" sz="1800" dirty="0" smtClean="0">
                <a:solidFill>
                  <a:srgbClr val="CC00CC"/>
                </a:solidFill>
                <a:latin typeface="+mn-ea"/>
              </a:rPr>
              <a:t>§69</a:t>
            </a:r>
            <a:r>
              <a:rPr lang="zh-TW" altLang="en-US" sz="1800" dirty="0" smtClean="0">
                <a:solidFill>
                  <a:srgbClr val="CC00CC"/>
                </a:solidFill>
                <a:latin typeface="+mn-ea"/>
              </a:rPr>
              <a:t>音樂著作強制授權</a:t>
            </a:r>
            <a:endParaRPr lang="en-US" altLang="zh-TW" sz="1800" dirty="0"/>
          </a:p>
          <a:p>
            <a:pPr marL="0" indent="0">
              <a:buNone/>
            </a:pPr>
            <a:r>
              <a:rPr lang="zh-TW" altLang="en-US" sz="2400" dirty="0"/>
              <a:t> </a:t>
            </a:r>
            <a:r>
              <a:rPr lang="zh-TW" altLang="en-US" sz="2400" dirty="0" smtClean="0"/>
              <a:t>    </a:t>
            </a:r>
            <a:r>
              <a:rPr lang="en-US" altLang="zh-TW" sz="2400" dirty="0" smtClean="0"/>
              <a:t>4</a:t>
            </a:r>
            <a:r>
              <a:rPr lang="en-US" altLang="zh-TW" sz="2400" dirty="0"/>
              <a:t>.</a:t>
            </a:r>
            <a:r>
              <a:rPr lang="zh-TW" altLang="en-US" sz="2400" dirty="0"/>
              <a:t> </a:t>
            </a:r>
            <a:r>
              <a:rPr lang="zh-TW" altLang="zh-TW" sz="2400" dirty="0"/>
              <a:t>廣播電台電視台</a:t>
            </a:r>
            <a:r>
              <a:rPr lang="zh-TW" altLang="zh-TW" sz="2400" dirty="0" smtClean="0"/>
              <a:t>播放作品</a:t>
            </a:r>
            <a:r>
              <a:rPr lang="zh-TW" altLang="en-US" sz="2400" dirty="0" smtClean="0"/>
              <a:t>（</a:t>
            </a:r>
            <a:r>
              <a:rPr lang="en-US" altLang="zh-TW" sz="2400" dirty="0" smtClean="0"/>
              <a:t>§</a:t>
            </a:r>
            <a:r>
              <a:rPr lang="en-US" altLang="zh-TW" sz="2400" dirty="0"/>
              <a:t>43</a:t>
            </a:r>
            <a:r>
              <a:rPr lang="en-US" altLang="zh-TW" sz="2400" dirty="0">
                <a:latin typeface="新細明體"/>
              </a:rPr>
              <a:t>Ⅱ</a:t>
            </a:r>
            <a:r>
              <a:rPr lang="zh-TW" altLang="en-US" sz="2400" dirty="0"/>
              <a:t>）</a:t>
            </a:r>
            <a:endParaRPr lang="en-US" altLang="zh-TW" sz="2400" dirty="0"/>
          </a:p>
          <a:p>
            <a:pPr marL="0" indent="0">
              <a:buNone/>
            </a:pPr>
            <a:r>
              <a:rPr lang="zh-TW" altLang="en-US" sz="2400" dirty="0" smtClean="0"/>
              <a:t>     </a:t>
            </a:r>
            <a:r>
              <a:rPr lang="en-US" altLang="zh-TW" sz="2400" dirty="0"/>
              <a:t>5.</a:t>
            </a:r>
            <a:r>
              <a:rPr lang="zh-TW" altLang="en-US" sz="2400" dirty="0"/>
              <a:t> </a:t>
            </a:r>
            <a:r>
              <a:rPr lang="zh-TW" altLang="zh-TW" sz="2400" dirty="0"/>
              <a:t>廣播電台電視台</a:t>
            </a:r>
            <a:r>
              <a:rPr lang="zh-TW" altLang="zh-TW" sz="2400" dirty="0" smtClean="0"/>
              <a:t>播放錄音</a:t>
            </a:r>
            <a:r>
              <a:rPr lang="zh-TW" altLang="zh-TW" sz="2400" dirty="0"/>
              <a:t>製品</a:t>
            </a:r>
            <a:r>
              <a:rPr lang="zh-TW" altLang="en-US" sz="2400" dirty="0"/>
              <a:t>（</a:t>
            </a:r>
            <a:r>
              <a:rPr lang="en-US" altLang="zh-TW" sz="2400" dirty="0"/>
              <a:t>§44</a:t>
            </a:r>
            <a:r>
              <a:rPr lang="zh-TW" altLang="en-US" sz="2400" dirty="0"/>
              <a:t>）</a:t>
            </a:r>
            <a:endParaRPr lang="en-US" altLang="zh-TW" sz="2400" dirty="0"/>
          </a:p>
          <a:p>
            <a:pPr marL="0" indent="0">
              <a:buNone/>
            </a:pPr>
            <a:endParaRPr lang="en-US" altLang="zh-TW" sz="2800" dirty="0" smtClean="0">
              <a:solidFill>
                <a:srgbClr val="0070C0"/>
              </a:solidFill>
            </a:endParaRPr>
          </a:p>
          <a:p>
            <a:pPr marL="0" indent="0">
              <a:buNone/>
            </a:pPr>
            <a:r>
              <a:rPr lang="zh-TW" altLang="en-US" sz="2800" dirty="0" smtClean="0">
                <a:solidFill>
                  <a:srgbClr val="0070C0"/>
                </a:solidFill>
              </a:rPr>
              <a:t>二、</a:t>
            </a:r>
            <a:r>
              <a:rPr lang="zh-TW" altLang="zh-TW" sz="2800" dirty="0" smtClean="0">
                <a:solidFill>
                  <a:srgbClr val="0070C0"/>
                </a:solidFill>
              </a:rPr>
              <a:t>《信息</a:t>
            </a:r>
            <a:r>
              <a:rPr lang="zh-TW" altLang="zh-TW" sz="2800" dirty="0">
                <a:solidFill>
                  <a:srgbClr val="0070C0"/>
                </a:solidFill>
              </a:rPr>
              <a:t>網絡傳播權保護條例</a:t>
            </a:r>
            <a:r>
              <a:rPr lang="zh-TW" altLang="zh-TW" sz="2800" dirty="0" smtClean="0">
                <a:solidFill>
                  <a:srgbClr val="0070C0"/>
                </a:solidFill>
              </a:rPr>
              <a:t>》</a:t>
            </a:r>
            <a:r>
              <a:rPr lang="zh-TW" altLang="en-US" sz="2800" dirty="0" smtClean="0">
                <a:solidFill>
                  <a:srgbClr val="0070C0"/>
                </a:solidFill>
              </a:rPr>
              <a:t>：</a:t>
            </a:r>
            <a:endParaRPr lang="en-US" altLang="zh-TW" sz="2800" dirty="0" smtClean="0">
              <a:solidFill>
                <a:srgbClr val="0070C0"/>
              </a:solidFill>
            </a:endParaRPr>
          </a:p>
          <a:p>
            <a:pPr marL="0" indent="0">
              <a:buNone/>
            </a:pPr>
            <a:r>
              <a:rPr lang="zh-TW" altLang="en-US" sz="2800" dirty="0"/>
              <a:t> </a:t>
            </a:r>
            <a:r>
              <a:rPr lang="zh-TW" altLang="en-US" sz="2800" dirty="0" smtClean="0"/>
              <a:t>   </a:t>
            </a:r>
            <a:r>
              <a:rPr lang="en-US" altLang="zh-TW" sz="2400" dirty="0" smtClean="0"/>
              <a:t>1.</a:t>
            </a:r>
            <a:r>
              <a:rPr lang="zh-TW" altLang="en-US" sz="2400" dirty="0" smtClean="0"/>
              <a:t> </a:t>
            </a:r>
            <a:r>
              <a:rPr lang="zh-TW" altLang="zh-TW" sz="2400" dirty="0" smtClean="0"/>
              <a:t>製作</a:t>
            </a:r>
            <a:r>
              <a:rPr lang="zh-TW" altLang="zh-TW" sz="2400" dirty="0"/>
              <a:t>課件並透過網路向註冊學生</a:t>
            </a:r>
            <a:r>
              <a:rPr lang="zh-TW" altLang="zh-TW" sz="2400" dirty="0" smtClean="0"/>
              <a:t>提供</a:t>
            </a:r>
            <a:r>
              <a:rPr lang="zh-TW" altLang="en-US" sz="2400" dirty="0"/>
              <a:t>（</a:t>
            </a:r>
            <a:r>
              <a:rPr lang="en-US" altLang="zh-TW" sz="2400" dirty="0" smtClean="0"/>
              <a:t>§8</a:t>
            </a:r>
            <a:r>
              <a:rPr lang="zh-TW" altLang="en-US" sz="2400" dirty="0" smtClean="0"/>
              <a:t>）</a:t>
            </a:r>
            <a:endParaRPr lang="en-US" altLang="zh-TW" sz="2400" dirty="0"/>
          </a:p>
          <a:p>
            <a:pPr marL="0" indent="0">
              <a:buNone/>
            </a:pPr>
            <a:r>
              <a:rPr lang="zh-TW" altLang="en-US" sz="2400" dirty="0" smtClean="0"/>
              <a:t>     </a:t>
            </a:r>
            <a:r>
              <a:rPr lang="en-GB" altLang="zh-TW" sz="2400" dirty="0" smtClean="0"/>
              <a:t>2.</a:t>
            </a:r>
            <a:r>
              <a:rPr lang="zh-TW" altLang="en-US" sz="2400" dirty="0" smtClean="0"/>
              <a:t> </a:t>
            </a:r>
            <a:r>
              <a:rPr lang="zh-TW" altLang="zh-TW" sz="2400" dirty="0" smtClean="0"/>
              <a:t>為</a:t>
            </a:r>
            <a:r>
              <a:rPr lang="zh-TW" altLang="zh-TW" sz="2400" dirty="0"/>
              <a:t>扶助貧困而透過網路向農村地區公眾提供特定</a:t>
            </a:r>
            <a:r>
              <a:rPr lang="zh-TW" altLang="zh-TW" sz="2400" dirty="0" smtClean="0"/>
              <a:t>作品</a:t>
            </a:r>
            <a:endParaRPr lang="en-US" altLang="zh-TW" sz="2400" dirty="0" smtClean="0"/>
          </a:p>
          <a:p>
            <a:pPr marL="0" indent="0">
              <a:buNone/>
            </a:pPr>
            <a:r>
              <a:rPr lang="zh-TW" altLang="en-US" sz="2400" dirty="0"/>
              <a:t> </a:t>
            </a:r>
            <a:r>
              <a:rPr lang="zh-TW" altLang="en-US" sz="2400" dirty="0" smtClean="0"/>
              <a:t>          （</a:t>
            </a:r>
            <a:r>
              <a:rPr lang="en-US" altLang="zh-TW" sz="2400" dirty="0" smtClean="0"/>
              <a:t>§9</a:t>
            </a:r>
            <a:r>
              <a:rPr lang="zh-TW" altLang="en-US" sz="2400" dirty="0" smtClean="0"/>
              <a:t>，准法定許可）</a:t>
            </a:r>
            <a:endParaRPr lang="en-US" altLang="zh-TW" sz="2400" dirty="0" smtClean="0"/>
          </a:p>
          <a:p>
            <a:pPr marL="0" indent="0">
              <a:buNone/>
            </a:pPr>
            <a:r>
              <a:rPr lang="zh-TW" altLang="en-US" sz="2400" dirty="0"/>
              <a:t> </a:t>
            </a:r>
            <a:r>
              <a:rPr lang="zh-TW" altLang="en-US" sz="2400" dirty="0" smtClean="0"/>
              <a:t>          </a:t>
            </a:r>
            <a:endParaRPr lang="zh-TW" altLang="en-US" dirty="0"/>
          </a:p>
          <a:p>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17</a:t>
            </a:fld>
            <a:endParaRPr lang="en-US" altLang="zh-TW">
              <a:solidFill>
                <a:srgbClr val="8CADAE">
                  <a:shade val="75000"/>
                </a:srgbClr>
              </a:solidFill>
            </a:endParaRPr>
          </a:p>
        </p:txBody>
      </p:sp>
    </p:spTree>
    <p:extLst>
      <p:ext uri="{BB962C8B-B14F-4D97-AF65-F5344CB8AC3E}">
        <p14:creationId xmlns:p14="http://schemas.microsoft.com/office/powerpoint/2010/main" val="1727445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332656"/>
            <a:ext cx="8229600" cy="864096"/>
          </a:xfrm>
        </p:spPr>
        <p:txBody>
          <a:bodyPr>
            <a:normAutofit fontScale="90000"/>
          </a:bodyPr>
          <a:lstStyle/>
          <a:p>
            <a:r>
              <a:rPr lang="zh-TW" altLang="en-US" dirty="0" smtClean="0">
                <a:solidFill>
                  <a:schemeClr val="tx1"/>
                </a:solidFill>
              </a:rPr>
              <a:t>台灣</a:t>
            </a:r>
            <a:r>
              <a:rPr lang="en-US" altLang="zh-TW" dirty="0" smtClean="0">
                <a:solidFill>
                  <a:schemeClr val="tx1"/>
                </a:solidFill>
              </a:rPr>
              <a:t>VS</a:t>
            </a:r>
            <a:r>
              <a:rPr lang="zh-TW" altLang="en-US" dirty="0" smtClean="0">
                <a:solidFill>
                  <a:schemeClr val="tx1"/>
                </a:solidFill>
              </a:rPr>
              <a:t>大陸著作權法用語對照</a:t>
            </a:r>
            <a:r>
              <a:rPr lang="zh-TW" altLang="en-US" sz="3600" dirty="0" smtClean="0">
                <a:solidFill>
                  <a:schemeClr val="tx1"/>
                </a:solidFill>
              </a:rPr>
              <a:t>（</a:t>
            </a:r>
            <a:r>
              <a:rPr lang="en-US" altLang="zh-TW" sz="3600" dirty="0" smtClean="0">
                <a:solidFill>
                  <a:schemeClr val="tx1"/>
                </a:solidFill>
              </a:rPr>
              <a:t>1</a:t>
            </a:r>
            <a:r>
              <a:rPr lang="zh-TW" altLang="en-US" sz="3600" dirty="0" smtClean="0">
                <a:solidFill>
                  <a:schemeClr val="tx1"/>
                </a:solidFill>
              </a:rPr>
              <a:t>）</a:t>
            </a:r>
            <a:endParaRPr lang="zh-TW" altLang="en-US" sz="3600" dirty="0">
              <a:solidFill>
                <a:schemeClr val="tx1"/>
              </a:solidFill>
            </a:endParaRPr>
          </a:p>
        </p:txBody>
      </p:sp>
      <p:graphicFrame>
        <p:nvGraphicFramePr>
          <p:cNvPr id="14" name="內容版面配置區 13"/>
          <p:cNvGraphicFramePr>
            <a:graphicFrameLocks noGrp="1"/>
          </p:cNvGraphicFramePr>
          <p:nvPr>
            <p:ph sz="half" idx="1"/>
            <p:extLst>
              <p:ext uri="{D42A27DB-BD31-4B8C-83A1-F6EECF244321}">
                <p14:modId xmlns:p14="http://schemas.microsoft.com/office/powerpoint/2010/main" val="3831645546"/>
              </p:ext>
            </p:extLst>
          </p:nvPr>
        </p:nvGraphicFramePr>
        <p:xfrm>
          <a:off x="457200" y="1338664"/>
          <a:ext cx="4038600" cy="5203776"/>
        </p:xfrm>
        <a:graphic>
          <a:graphicData uri="http://schemas.openxmlformats.org/drawingml/2006/table">
            <a:tbl>
              <a:tblPr firstRow="1" bandRow="1">
                <a:tableStyleId>{5C22544A-7EE6-4342-B048-85BDC9FD1C3A}</a:tableStyleId>
              </a:tblPr>
              <a:tblGrid>
                <a:gridCol w="1954560"/>
                <a:gridCol w="2084040"/>
              </a:tblGrid>
              <a:tr h="460953">
                <a:tc>
                  <a:txBody>
                    <a:bodyPr/>
                    <a:lstStyle/>
                    <a:p>
                      <a:r>
                        <a:rPr lang="zh-TW" altLang="en-US" dirty="0" smtClean="0"/>
                        <a:t>      台灣用語</a:t>
                      </a:r>
                      <a:endParaRPr lang="zh-TW" altLang="en-US" dirty="0"/>
                    </a:p>
                  </a:txBody>
                  <a:tcPr anchor="ctr"/>
                </a:tc>
                <a:tc>
                  <a:txBody>
                    <a:bodyPr/>
                    <a:lstStyle/>
                    <a:p>
                      <a:r>
                        <a:rPr lang="zh-TW" altLang="en-US" dirty="0" smtClean="0"/>
                        <a:t>      大陸用語</a:t>
                      </a:r>
                      <a:endParaRPr lang="zh-TW" altLang="en-US" dirty="0"/>
                    </a:p>
                  </a:txBody>
                  <a:tcPr anchor="ctr"/>
                </a:tc>
              </a:tr>
              <a:tr h="377627">
                <a:tc>
                  <a:txBody>
                    <a:bodyPr/>
                    <a:lstStyle/>
                    <a:p>
                      <a:pPr algn="ctr"/>
                      <a:r>
                        <a:rPr lang="zh-TW" altLang="en-US" dirty="0" smtClean="0"/>
                        <a:t>著作人</a:t>
                      </a:r>
                      <a:endParaRPr lang="zh-TW" altLang="en-US" dirty="0"/>
                    </a:p>
                  </a:txBody>
                  <a:tcPr anchor="ctr"/>
                </a:tc>
                <a:tc>
                  <a:txBody>
                    <a:bodyPr/>
                    <a:lstStyle/>
                    <a:p>
                      <a:pPr algn="ctr"/>
                      <a:r>
                        <a:rPr lang="zh-TW" altLang="en-US" dirty="0" smtClean="0"/>
                        <a:t>作者</a:t>
                      </a:r>
                      <a:endParaRPr lang="zh-TW" altLang="en-US" dirty="0"/>
                    </a:p>
                  </a:txBody>
                  <a:tcPr anchor="ctr"/>
                </a:tc>
              </a:tr>
              <a:tr h="377627">
                <a:tc>
                  <a:txBody>
                    <a:bodyPr/>
                    <a:lstStyle/>
                    <a:p>
                      <a:pPr algn="ctr"/>
                      <a:r>
                        <a:rPr lang="zh-TW" altLang="en-US" dirty="0" smtClean="0"/>
                        <a:t>著作</a:t>
                      </a:r>
                      <a:endParaRPr lang="zh-TW" altLang="en-US" dirty="0"/>
                    </a:p>
                  </a:txBody>
                  <a:tcPr anchor="ctr"/>
                </a:tc>
                <a:tc>
                  <a:txBody>
                    <a:bodyPr/>
                    <a:lstStyle/>
                    <a:p>
                      <a:pPr algn="ctr"/>
                      <a:r>
                        <a:rPr lang="zh-TW" altLang="en-US" dirty="0" smtClean="0"/>
                        <a:t>作品</a:t>
                      </a:r>
                      <a:endParaRPr lang="zh-TW" altLang="en-US" dirty="0"/>
                    </a:p>
                  </a:txBody>
                  <a:tcPr anchor="ctr"/>
                </a:tc>
              </a:tr>
              <a:tr h="377627">
                <a:tc>
                  <a:txBody>
                    <a:bodyPr/>
                    <a:lstStyle/>
                    <a:p>
                      <a:pPr algn="ctr"/>
                      <a:r>
                        <a:rPr lang="zh-TW" altLang="en-US" dirty="0" smtClean="0"/>
                        <a:t>語文著作</a:t>
                      </a:r>
                      <a:endParaRPr lang="zh-TW" altLang="en-US" dirty="0"/>
                    </a:p>
                  </a:txBody>
                  <a:tcPr anchor="ctr"/>
                </a:tc>
                <a:tc>
                  <a:txBody>
                    <a:bodyPr/>
                    <a:lstStyle/>
                    <a:p>
                      <a:pPr algn="ctr"/>
                      <a:r>
                        <a:rPr lang="zh-TW" altLang="en-US" sz="1600" dirty="0" smtClean="0"/>
                        <a:t>文字作品、口述作品</a:t>
                      </a:r>
                      <a:endParaRPr lang="zh-TW" altLang="en-US" sz="1600" dirty="0"/>
                    </a:p>
                  </a:txBody>
                  <a:tcPr anchor="ctr"/>
                </a:tc>
              </a:tr>
              <a:tr h="693110">
                <a:tc>
                  <a:txBody>
                    <a:bodyPr/>
                    <a:lstStyle/>
                    <a:p>
                      <a:pPr algn="ctr"/>
                      <a:r>
                        <a:rPr lang="zh-TW" altLang="en-US" dirty="0" smtClean="0"/>
                        <a:t>視聽著作</a:t>
                      </a:r>
                      <a:endParaRPr lang="zh-TW" altLang="en-US" dirty="0"/>
                    </a:p>
                  </a:txBody>
                  <a:tcPr anchor="ctr"/>
                </a:tc>
                <a:tc>
                  <a:txBody>
                    <a:bodyPr/>
                    <a:lstStyle/>
                    <a:p>
                      <a:pPr algn="ctr"/>
                      <a:r>
                        <a:rPr lang="zh-TW" altLang="en-US" dirty="0" smtClean="0"/>
                        <a:t>電影作品</a:t>
                      </a:r>
                      <a:endParaRPr lang="en-US" altLang="zh-TW"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錄像製品（鄰接權）</a:t>
                      </a:r>
                      <a:endParaRPr lang="en-US" altLang="zh-TW" dirty="0" smtClean="0"/>
                    </a:p>
                  </a:txBody>
                  <a:tcPr anchor="ctr"/>
                </a:tc>
              </a:tr>
              <a:tr h="377627">
                <a:tc>
                  <a:txBody>
                    <a:bodyPr/>
                    <a:lstStyle/>
                    <a:p>
                      <a:pPr algn="ctr"/>
                      <a:r>
                        <a:rPr lang="zh-TW" altLang="en-US" dirty="0" smtClean="0"/>
                        <a:t>電腦程式著作</a:t>
                      </a:r>
                      <a:endParaRPr lang="zh-TW" altLang="en-US" dirty="0"/>
                    </a:p>
                  </a:txBody>
                  <a:tcPr anchor="ctr"/>
                </a:tc>
                <a:tc>
                  <a:txBody>
                    <a:bodyPr/>
                    <a:lstStyle/>
                    <a:p>
                      <a:pPr algn="ctr"/>
                      <a:r>
                        <a:rPr lang="zh-TW" altLang="en-US" dirty="0" smtClean="0"/>
                        <a:t>計算機軟件</a:t>
                      </a:r>
                      <a:endParaRPr lang="zh-TW" altLang="en-US" dirty="0"/>
                    </a:p>
                  </a:txBody>
                  <a:tcPr anchor="ctr"/>
                </a:tc>
              </a:tr>
              <a:tr h="379717">
                <a:tc>
                  <a:txBody>
                    <a:bodyPr/>
                    <a:lstStyle/>
                    <a:p>
                      <a:pPr algn="ctr"/>
                      <a:r>
                        <a:rPr lang="zh-TW" altLang="en-US" dirty="0" smtClean="0"/>
                        <a:t>錄音著作</a:t>
                      </a:r>
                      <a:endParaRPr lang="zh-TW"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錄音製品（鄰接權）</a:t>
                      </a:r>
                      <a:endParaRPr lang="zh-TW" altLang="en-US" dirty="0"/>
                    </a:p>
                  </a:txBody>
                  <a:tcPr anchor="ctr"/>
                </a:tc>
              </a:tr>
              <a:tr h="261348">
                <a:tc>
                  <a:txBody>
                    <a:bodyPr/>
                    <a:lstStyle/>
                    <a:p>
                      <a:pPr algn="ctr"/>
                      <a:endParaRPr lang="zh-TW" altLang="en-US" dirty="0"/>
                    </a:p>
                  </a:txBody>
                  <a:tcPr anchor="ctr"/>
                </a:tc>
                <a:tc>
                  <a:txBody>
                    <a:bodyPr/>
                    <a:lstStyle/>
                    <a:p>
                      <a:pPr algn="ctr"/>
                      <a:endParaRPr lang="zh-TW" altLang="en-US" dirty="0"/>
                    </a:p>
                  </a:txBody>
                  <a:tcPr anchor="ctr"/>
                </a:tc>
              </a:tr>
              <a:tr h="377627">
                <a:tc>
                  <a:txBody>
                    <a:bodyPr/>
                    <a:lstStyle/>
                    <a:p>
                      <a:pPr algn="ctr"/>
                      <a:r>
                        <a:rPr lang="zh-TW" altLang="en-US" dirty="0" smtClean="0"/>
                        <a:t>著作人格權</a:t>
                      </a:r>
                      <a:endParaRPr lang="zh-TW" altLang="en-US" dirty="0"/>
                    </a:p>
                  </a:txBody>
                  <a:tcPr anchor="ctr"/>
                </a:tc>
                <a:tc>
                  <a:txBody>
                    <a:bodyPr/>
                    <a:lstStyle/>
                    <a:p>
                      <a:pPr algn="ctr"/>
                      <a:r>
                        <a:rPr lang="zh-TW" altLang="en-US" dirty="0" smtClean="0"/>
                        <a:t>著作人身權</a:t>
                      </a:r>
                      <a:endParaRPr lang="zh-TW" altLang="en-US" dirty="0"/>
                    </a:p>
                  </a:txBody>
                  <a:tcPr anchor="ctr"/>
                </a:tc>
              </a:tr>
              <a:tr h="377627">
                <a:tc>
                  <a:txBody>
                    <a:bodyPr/>
                    <a:lstStyle/>
                    <a:p>
                      <a:pPr algn="ctr"/>
                      <a:r>
                        <a:rPr lang="zh-TW" altLang="en-US" dirty="0" smtClean="0"/>
                        <a:t>公開發表權</a:t>
                      </a:r>
                      <a:endParaRPr lang="zh-TW" altLang="en-US" dirty="0"/>
                    </a:p>
                  </a:txBody>
                  <a:tcPr anchor="ctr"/>
                </a:tc>
                <a:tc>
                  <a:txBody>
                    <a:bodyPr/>
                    <a:lstStyle/>
                    <a:p>
                      <a:pPr algn="ctr"/>
                      <a:r>
                        <a:rPr lang="zh-TW" altLang="en-US" dirty="0" smtClean="0"/>
                        <a:t>發表權</a:t>
                      </a:r>
                      <a:endParaRPr lang="zh-TW" altLang="en-US" dirty="0"/>
                    </a:p>
                  </a:txBody>
                  <a:tcPr anchor="ctr"/>
                </a:tc>
              </a:tr>
              <a:tr h="377627">
                <a:tc>
                  <a:txBody>
                    <a:bodyPr/>
                    <a:lstStyle/>
                    <a:p>
                      <a:pPr algn="ctr"/>
                      <a:r>
                        <a:rPr lang="zh-TW" altLang="en-US" dirty="0" smtClean="0"/>
                        <a:t>姓名表示權</a:t>
                      </a:r>
                      <a:endParaRPr lang="zh-TW" altLang="en-US" dirty="0"/>
                    </a:p>
                  </a:txBody>
                  <a:tcPr anchor="ctr"/>
                </a:tc>
                <a:tc>
                  <a:txBody>
                    <a:bodyPr/>
                    <a:lstStyle/>
                    <a:p>
                      <a:pPr algn="ctr"/>
                      <a:r>
                        <a:rPr lang="zh-TW" altLang="en-US" dirty="0" smtClean="0"/>
                        <a:t>署名權</a:t>
                      </a:r>
                      <a:endParaRPr lang="zh-TW" altLang="en-US" dirty="0"/>
                    </a:p>
                  </a:txBody>
                  <a:tcPr anchor="ctr"/>
                </a:tc>
              </a:tr>
              <a:tr h="660847">
                <a:tc>
                  <a:txBody>
                    <a:bodyPr/>
                    <a:lstStyle/>
                    <a:p>
                      <a:pPr algn="ctr"/>
                      <a:r>
                        <a:rPr lang="zh-TW" altLang="en-US" sz="1800" dirty="0" smtClean="0"/>
                        <a:t>禁止不當修改權</a:t>
                      </a:r>
                      <a:endParaRPr lang="zh-TW" altLang="en-US" sz="1800" dirty="0"/>
                    </a:p>
                  </a:txBody>
                  <a:tcPr anchor="ctr"/>
                </a:tc>
                <a:tc>
                  <a:txBody>
                    <a:bodyPr/>
                    <a:lstStyle/>
                    <a:p>
                      <a:pPr algn="ctr"/>
                      <a:r>
                        <a:rPr lang="zh-TW" altLang="en-US" dirty="0" smtClean="0"/>
                        <a:t>修改權</a:t>
                      </a:r>
                      <a:endParaRPr lang="en-US" altLang="zh-TW" dirty="0" smtClean="0"/>
                    </a:p>
                    <a:p>
                      <a:pPr algn="ctr"/>
                      <a:r>
                        <a:rPr lang="zh-TW" altLang="en-US" dirty="0" smtClean="0"/>
                        <a:t>保護作品完整權</a:t>
                      </a:r>
                      <a:endParaRPr lang="zh-TW" altLang="en-US" dirty="0"/>
                    </a:p>
                  </a:txBody>
                  <a:tcPr anchor="ctr"/>
                </a:tc>
              </a:tr>
            </a:tbl>
          </a:graphicData>
        </a:graphic>
      </p:graphicFrame>
      <p:graphicFrame>
        <p:nvGraphicFramePr>
          <p:cNvPr id="8" name="內容版面配置區 7"/>
          <p:cNvGraphicFramePr>
            <a:graphicFrameLocks noGrp="1"/>
          </p:cNvGraphicFramePr>
          <p:nvPr>
            <p:ph sz="half" idx="2"/>
            <p:extLst>
              <p:ext uri="{D42A27DB-BD31-4B8C-83A1-F6EECF244321}">
                <p14:modId xmlns:p14="http://schemas.microsoft.com/office/powerpoint/2010/main" val="2164153067"/>
              </p:ext>
            </p:extLst>
          </p:nvPr>
        </p:nvGraphicFramePr>
        <p:xfrm>
          <a:off x="4644008" y="1340766"/>
          <a:ext cx="4320480" cy="5066279"/>
        </p:xfrm>
        <a:graphic>
          <a:graphicData uri="http://schemas.openxmlformats.org/drawingml/2006/table">
            <a:tbl>
              <a:tblPr firstRow="1" bandRow="1">
                <a:tableStyleId>{5C22544A-7EE6-4342-B048-85BDC9FD1C3A}</a:tableStyleId>
              </a:tblPr>
              <a:tblGrid>
                <a:gridCol w="2233983"/>
                <a:gridCol w="2086497"/>
              </a:tblGrid>
              <a:tr h="449123">
                <a:tc>
                  <a:txBody>
                    <a:bodyPr/>
                    <a:lstStyle/>
                    <a:p>
                      <a:r>
                        <a:rPr lang="zh-TW" altLang="en-US" dirty="0" smtClean="0"/>
                        <a:t>      台灣用語</a:t>
                      </a:r>
                      <a:endParaRPr lang="zh-TW" altLang="en-US" dirty="0"/>
                    </a:p>
                  </a:txBody>
                  <a:tcPr anchor="ctr"/>
                </a:tc>
                <a:tc>
                  <a:txBody>
                    <a:bodyPr/>
                    <a:lstStyle/>
                    <a:p>
                      <a:r>
                        <a:rPr lang="zh-TW" altLang="en-US" dirty="0" smtClean="0"/>
                        <a:t>      大陸用語</a:t>
                      </a:r>
                      <a:endParaRPr lang="zh-TW" altLang="en-US" dirty="0"/>
                    </a:p>
                  </a:txBody>
                  <a:tcPr anchor="ctr"/>
                </a:tc>
              </a:tr>
              <a:tr h="481790">
                <a:tc>
                  <a:txBody>
                    <a:bodyPr/>
                    <a:lstStyle/>
                    <a:p>
                      <a:pPr algn="ctr"/>
                      <a:r>
                        <a:rPr lang="zh-TW" altLang="en-US" dirty="0" smtClean="0"/>
                        <a:t>重製權</a:t>
                      </a:r>
                      <a:endParaRPr lang="zh-TW" altLang="en-US" dirty="0"/>
                    </a:p>
                  </a:txBody>
                  <a:tcPr anchor="ctr"/>
                </a:tc>
                <a:tc>
                  <a:txBody>
                    <a:bodyPr/>
                    <a:lstStyle/>
                    <a:p>
                      <a:pPr algn="ctr"/>
                      <a:r>
                        <a:rPr lang="zh-TW" altLang="en-US" dirty="0" smtClean="0"/>
                        <a:t>複製權</a:t>
                      </a:r>
                      <a:endParaRPr lang="zh-TW" altLang="en-US" dirty="0"/>
                    </a:p>
                  </a:txBody>
                  <a:tcPr anchor="ctr"/>
                </a:tc>
              </a:tr>
              <a:tr h="762836">
                <a:tc>
                  <a:txBody>
                    <a:bodyPr/>
                    <a:lstStyle/>
                    <a:p>
                      <a:pPr algn="ctr"/>
                      <a:r>
                        <a:rPr lang="zh-TW" altLang="en-US" dirty="0" smtClean="0"/>
                        <a:t>散布權</a:t>
                      </a:r>
                      <a:endParaRPr lang="en-US" altLang="zh-TW" dirty="0" smtClean="0"/>
                    </a:p>
                    <a:p>
                      <a:pPr algn="ctr"/>
                      <a:r>
                        <a:rPr lang="zh-TW" altLang="en-US" dirty="0" smtClean="0"/>
                        <a:t>（移轉所有權）</a:t>
                      </a:r>
                      <a:endParaRPr lang="zh-TW" altLang="en-US" dirty="0"/>
                    </a:p>
                  </a:txBody>
                  <a:tcPr anchor="ctr"/>
                </a:tc>
                <a:tc>
                  <a:txBody>
                    <a:bodyPr/>
                    <a:lstStyle/>
                    <a:p>
                      <a:pPr algn="ctr"/>
                      <a:r>
                        <a:rPr lang="zh-TW" altLang="en-US" dirty="0" smtClean="0"/>
                        <a:t>發行權</a:t>
                      </a:r>
                      <a:endParaRPr lang="zh-TW" altLang="en-US" dirty="0"/>
                    </a:p>
                  </a:txBody>
                  <a:tcPr anchor="ctr"/>
                </a:tc>
              </a:tr>
              <a:tr h="481790">
                <a:tc>
                  <a:txBody>
                    <a:bodyPr/>
                    <a:lstStyle/>
                    <a:p>
                      <a:pPr algn="ctr"/>
                      <a:r>
                        <a:rPr lang="zh-TW" altLang="en-US" dirty="0" smtClean="0"/>
                        <a:t>公開展示權</a:t>
                      </a:r>
                      <a:endParaRPr lang="zh-TW" altLang="en-US" dirty="0"/>
                    </a:p>
                  </a:txBody>
                  <a:tcPr anchor="ctr"/>
                </a:tc>
                <a:tc>
                  <a:txBody>
                    <a:bodyPr/>
                    <a:lstStyle/>
                    <a:p>
                      <a:pPr algn="ctr"/>
                      <a:r>
                        <a:rPr lang="zh-TW" altLang="en-US" dirty="0" smtClean="0"/>
                        <a:t>展覽權</a:t>
                      </a:r>
                      <a:endParaRPr lang="zh-TW" altLang="en-US" dirty="0"/>
                    </a:p>
                  </a:txBody>
                  <a:tcPr anchor="ctr"/>
                </a:tc>
              </a:tr>
              <a:tr h="481790">
                <a:tc>
                  <a:txBody>
                    <a:bodyPr/>
                    <a:lstStyle/>
                    <a:p>
                      <a:pPr algn="ctr"/>
                      <a:r>
                        <a:rPr lang="zh-TW" altLang="en-US" dirty="0" smtClean="0"/>
                        <a:t>公開演出權</a:t>
                      </a:r>
                      <a:endParaRPr lang="zh-TW" altLang="en-US" dirty="0"/>
                    </a:p>
                  </a:txBody>
                  <a:tcPr anchor="ctr"/>
                </a:tc>
                <a:tc>
                  <a:txBody>
                    <a:bodyPr/>
                    <a:lstStyle/>
                    <a:p>
                      <a:pPr algn="ctr"/>
                      <a:r>
                        <a:rPr lang="zh-TW" altLang="en-US" dirty="0" smtClean="0"/>
                        <a:t>表演權</a:t>
                      </a:r>
                      <a:endParaRPr lang="zh-TW" altLang="en-US" dirty="0"/>
                    </a:p>
                  </a:txBody>
                  <a:tcPr anchor="ctr"/>
                </a:tc>
              </a:tr>
              <a:tr h="481790">
                <a:tc>
                  <a:txBody>
                    <a:bodyPr/>
                    <a:lstStyle/>
                    <a:p>
                      <a:pPr algn="ctr"/>
                      <a:r>
                        <a:rPr lang="zh-TW" altLang="en-US" dirty="0" smtClean="0"/>
                        <a:t>公開上映權</a:t>
                      </a:r>
                      <a:endParaRPr lang="zh-TW" altLang="en-US" dirty="0"/>
                    </a:p>
                  </a:txBody>
                  <a:tcPr anchor="ctr"/>
                </a:tc>
                <a:tc>
                  <a:txBody>
                    <a:bodyPr/>
                    <a:lstStyle/>
                    <a:p>
                      <a:pPr algn="ctr"/>
                      <a:r>
                        <a:rPr lang="zh-TW" altLang="en-US" sz="1800" dirty="0" smtClean="0"/>
                        <a:t>放映權</a:t>
                      </a:r>
                      <a:endParaRPr lang="zh-TW" altLang="en-US" sz="1800" dirty="0"/>
                    </a:p>
                  </a:txBody>
                  <a:tcPr anchor="ctr"/>
                </a:tc>
              </a:tr>
              <a:tr h="481790">
                <a:tc>
                  <a:txBody>
                    <a:bodyPr/>
                    <a:lstStyle/>
                    <a:p>
                      <a:pPr algn="ctr"/>
                      <a:r>
                        <a:rPr lang="zh-TW" altLang="en-US" dirty="0" smtClean="0"/>
                        <a:t>公開播送權</a:t>
                      </a:r>
                      <a:endParaRPr lang="zh-TW" altLang="en-US" dirty="0"/>
                    </a:p>
                  </a:txBody>
                  <a:tcPr anchor="ctr"/>
                </a:tc>
                <a:tc>
                  <a:txBody>
                    <a:bodyPr/>
                    <a:lstStyle/>
                    <a:p>
                      <a:pPr algn="ctr"/>
                      <a:r>
                        <a:rPr lang="zh-TW" altLang="en-US" dirty="0" smtClean="0"/>
                        <a:t>廣播權</a:t>
                      </a:r>
                      <a:endParaRPr lang="en-US" altLang="zh-TW" dirty="0" smtClean="0"/>
                    </a:p>
                  </a:txBody>
                  <a:tcPr anchor="ctr"/>
                </a:tc>
              </a:tr>
              <a:tr h="481790">
                <a:tc>
                  <a:txBody>
                    <a:bodyPr/>
                    <a:lstStyle/>
                    <a:p>
                      <a:pPr algn="ctr"/>
                      <a:r>
                        <a:rPr lang="zh-TW" altLang="en-US" dirty="0" smtClean="0"/>
                        <a:t>公開傳輸權</a:t>
                      </a:r>
                      <a:endParaRPr lang="zh-TW" altLang="en-US" dirty="0"/>
                    </a:p>
                  </a:txBody>
                  <a:tcPr anchor="ctr"/>
                </a:tc>
                <a:tc>
                  <a:txBody>
                    <a:bodyPr/>
                    <a:lstStyle/>
                    <a:p>
                      <a:pPr algn="ctr"/>
                      <a:r>
                        <a:rPr lang="zh-TW" altLang="en-US" dirty="0" smtClean="0"/>
                        <a:t>信息網絡傳播權</a:t>
                      </a:r>
                      <a:endParaRPr lang="zh-TW" altLang="en-US" dirty="0"/>
                    </a:p>
                  </a:txBody>
                  <a:tcPr anchor="ctr"/>
                </a:tc>
              </a:tr>
              <a:tr h="481790">
                <a:tc>
                  <a:txBody>
                    <a:bodyPr/>
                    <a:lstStyle/>
                    <a:p>
                      <a:pPr algn="ctr"/>
                      <a:r>
                        <a:rPr lang="zh-TW" altLang="en-US" dirty="0" smtClean="0"/>
                        <a:t>改作權</a:t>
                      </a:r>
                      <a:endParaRPr lang="zh-TW"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改編權、翻譯權</a:t>
                      </a:r>
                      <a:endParaRPr lang="zh-TW" altLang="en-US" dirty="0"/>
                    </a:p>
                  </a:txBody>
                  <a:tcPr anchor="ctr"/>
                </a:tc>
              </a:tr>
              <a:tr h="481790">
                <a:tc>
                  <a:txBody>
                    <a:bodyPr/>
                    <a:lstStyle/>
                    <a:p>
                      <a:pPr algn="ctr"/>
                      <a:r>
                        <a:rPr lang="zh-TW" altLang="en-US" dirty="0" smtClean="0"/>
                        <a:t>編輯權</a:t>
                      </a:r>
                      <a:endParaRPr lang="zh-TW"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匯編權</a:t>
                      </a:r>
                      <a:endParaRPr lang="zh-TW" altLang="en-US" dirty="0"/>
                    </a:p>
                  </a:txBody>
                  <a:tcPr anchor="ctr"/>
                </a:tc>
              </a:tr>
            </a:tbl>
          </a:graphicData>
        </a:graphic>
      </p:graphicFrame>
      <p:sp>
        <p:nvSpPr>
          <p:cNvPr id="3" name="投影片編號版面配置區 2"/>
          <p:cNvSpPr>
            <a:spLocks noGrp="1"/>
          </p:cNvSpPr>
          <p:nvPr>
            <p:ph type="sldNum" sz="quarter" idx="12"/>
          </p:nvPr>
        </p:nvSpPr>
        <p:spPr/>
        <p:txBody>
          <a:bodyPr/>
          <a:lstStyle/>
          <a:p>
            <a:pPr>
              <a:defRPr/>
            </a:pPr>
            <a:fld id="{D9F5C94A-3A68-47AC-BF7E-6814D2EDB836}" type="slidenum">
              <a:rPr lang="en-US" altLang="zh-TW" smtClean="0">
                <a:solidFill>
                  <a:srgbClr val="8CADAE">
                    <a:shade val="75000"/>
                  </a:srgbClr>
                </a:solidFill>
              </a:rPr>
              <a:pPr>
                <a:defRPr/>
              </a:pPr>
              <a:t>18</a:t>
            </a:fld>
            <a:endParaRPr lang="en-US" altLang="zh-TW">
              <a:solidFill>
                <a:srgbClr val="8CADAE">
                  <a:shade val="75000"/>
                </a:srgbClr>
              </a:solidFill>
            </a:endParaRPr>
          </a:p>
        </p:txBody>
      </p:sp>
    </p:spTree>
    <p:extLst>
      <p:ext uri="{BB962C8B-B14F-4D97-AF65-F5344CB8AC3E}">
        <p14:creationId xmlns:p14="http://schemas.microsoft.com/office/powerpoint/2010/main" val="1130791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332656"/>
            <a:ext cx="8229600" cy="864096"/>
          </a:xfrm>
        </p:spPr>
        <p:txBody>
          <a:bodyPr>
            <a:normAutofit fontScale="90000"/>
          </a:bodyPr>
          <a:lstStyle/>
          <a:p>
            <a:r>
              <a:rPr lang="zh-TW" altLang="en-US" dirty="0" smtClean="0">
                <a:solidFill>
                  <a:schemeClr val="tx1"/>
                </a:solidFill>
              </a:rPr>
              <a:t>台灣</a:t>
            </a:r>
            <a:r>
              <a:rPr lang="en-US" altLang="zh-TW" dirty="0" smtClean="0">
                <a:solidFill>
                  <a:schemeClr val="tx1"/>
                </a:solidFill>
              </a:rPr>
              <a:t>VS</a:t>
            </a:r>
            <a:r>
              <a:rPr lang="zh-TW" altLang="en-US" dirty="0" smtClean="0">
                <a:solidFill>
                  <a:schemeClr val="tx1"/>
                </a:solidFill>
              </a:rPr>
              <a:t>大陸著作權法用語對照</a:t>
            </a:r>
            <a:r>
              <a:rPr lang="zh-TW" altLang="en-US" sz="3600" dirty="0" smtClean="0">
                <a:solidFill>
                  <a:schemeClr val="tx1"/>
                </a:solidFill>
              </a:rPr>
              <a:t>（</a:t>
            </a:r>
            <a:r>
              <a:rPr lang="en-US" altLang="zh-TW" sz="3600" dirty="0" smtClean="0">
                <a:solidFill>
                  <a:schemeClr val="tx1"/>
                </a:solidFill>
              </a:rPr>
              <a:t>2</a:t>
            </a:r>
            <a:r>
              <a:rPr lang="zh-TW" altLang="en-US" sz="3600" dirty="0" smtClean="0">
                <a:solidFill>
                  <a:schemeClr val="tx1"/>
                </a:solidFill>
              </a:rPr>
              <a:t>）</a:t>
            </a:r>
            <a:endParaRPr lang="zh-TW" altLang="en-US" sz="3600" dirty="0">
              <a:solidFill>
                <a:schemeClr val="tx1"/>
              </a:solidFill>
            </a:endParaRPr>
          </a:p>
        </p:txBody>
      </p:sp>
      <p:graphicFrame>
        <p:nvGraphicFramePr>
          <p:cNvPr id="14" name="內容版面配置區 13"/>
          <p:cNvGraphicFramePr>
            <a:graphicFrameLocks noGrp="1"/>
          </p:cNvGraphicFramePr>
          <p:nvPr>
            <p:ph sz="half" idx="1"/>
            <p:extLst>
              <p:ext uri="{D42A27DB-BD31-4B8C-83A1-F6EECF244321}">
                <p14:modId xmlns:p14="http://schemas.microsoft.com/office/powerpoint/2010/main" val="1201089926"/>
              </p:ext>
            </p:extLst>
          </p:nvPr>
        </p:nvGraphicFramePr>
        <p:xfrm>
          <a:off x="2123728" y="1340768"/>
          <a:ext cx="4824536" cy="4896546"/>
        </p:xfrm>
        <a:graphic>
          <a:graphicData uri="http://schemas.openxmlformats.org/drawingml/2006/table">
            <a:tbl>
              <a:tblPr firstRow="1" bandRow="1">
                <a:tableStyleId>{5C22544A-7EE6-4342-B048-85BDC9FD1C3A}</a:tableStyleId>
              </a:tblPr>
              <a:tblGrid>
                <a:gridCol w="2376264"/>
                <a:gridCol w="2448272"/>
              </a:tblGrid>
              <a:tr h="477789">
                <a:tc>
                  <a:txBody>
                    <a:bodyPr/>
                    <a:lstStyle/>
                    <a:p>
                      <a:r>
                        <a:rPr lang="zh-TW" altLang="en-US" dirty="0" smtClean="0"/>
                        <a:t>      台灣用語</a:t>
                      </a:r>
                      <a:endParaRPr lang="zh-TW" altLang="en-US" dirty="0"/>
                    </a:p>
                  </a:txBody>
                  <a:tcPr anchor="ctr"/>
                </a:tc>
                <a:tc>
                  <a:txBody>
                    <a:bodyPr/>
                    <a:lstStyle/>
                    <a:p>
                      <a:r>
                        <a:rPr lang="zh-TW" altLang="en-US" dirty="0" smtClean="0"/>
                        <a:t>        大陸用語</a:t>
                      </a:r>
                      <a:endParaRPr lang="zh-TW" altLang="en-US" dirty="0"/>
                    </a:p>
                  </a:txBody>
                  <a:tcPr anchor="ctr"/>
                </a:tc>
              </a:tr>
              <a:tr h="477789">
                <a:tc>
                  <a:txBody>
                    <a:bodyPr/>
                    <a:lstStyle/>
                    <a:p>
                      <a:pPr algn="ctr"/>
                      <a:r>
                        <a:rPr lang="zh-TW" altLang="en-US" dirty="0" smtClean="0"/>
                        <a:t>授權利用契約</a:t>
                      </a:r>
                      <a:r>
                        <a:rPr lang="en-US" altLang="zh-TW" dirty="0" smtClean="0"/>
                        <a:t>/</a:t>
                      </a:r>
                      <a:r>
                        <a:rPr lang="zh-TW" altLang="en-US" dirty="0" smtClean="0"/>
                        <a:t>合約</a:t>
                      </a:r>
                      <a:endParaRPr lang="zh-TW" altLang="en-US" dirty="0"/>
                    </a:p>
                  </a:txBody>
                  <a:tcPr anchor="ctr"/>
                </a:tc>
                <a:tc>
                  <a:txBody>
                    <a:bodyPr/>
                    <a:lstStyle/>
                    <a:p>
                      <a:pPr algn="ctr"/>
                      <a:r>
                        <a:rPr lang="zh-TW" altLang="en-US" dirty="0" smtClean="0"/>
                        <a:t>許可使用合同</a:t>
                      </a:r>
                      <a:endParaRPr lang="zh-TW" altLang="en-US" dirty="0"/>
                    </a:p>
                  </a:txBody>
                  <a:tcPr anchor="ctr"/>
                </a:tc>
              </a:tr>
              <a:tr h="477789">
                <a:tc>
                  <a:txBody>
                    <a:bodyPr/>
                    <a:lstStyle/>
                    <a:p>
                      <a:pPr algn="ctr"/>
                      <a:r>
                        <a:rPr lang="zh-TW" altLang="en-US" dirty="0" smtClean="0"/>
                        <a:t>專屬授權</a:t>
                      </a:r>
                      <a:endParaRPr lang="zh-TW" altLang="en-US" dirty="0"/>
                    </a:p>
                  </a:txBody>
                  <a:tcPr anchor="ctr"/>
                </a:tc>
                <a:tc>
                  <a:txBody>
                    <a:bodyPr/>
                    <a:lstStyle/>
                    <a:p>
                      <a:pPr algn="ctr"/>
                      <a:r>
                        <a:rPr lang="zh-TW" altLang="en-US" dirty="0" smtClean="0"/>
                        <a:t>專有使用權</a:t>
                      </a:r>
                      <a:endParaRPr lang="zh-TW" altLang="en-US" dirty="0"/>
                    </a:p>
                  </a:txBody>
                  <a:tcPr anchor="ctr"/>
                </a:tc>
              </a:tr>
              <a:tr h="4777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非專屬授權</a:t>
                      </a:r>
                      <a:endParaRPr lang="zh-TW" altLang="en-US" sz="1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非專有使用權</a:t>
                      </a:r>
                      <a:endParaRPr lang="zh-TW" altLang="en-US" dirty="0"/>
                    </a:p>
                  </a:txBody>
                  <a:tcPr anchor="ctr"/>
                </a:tc>
              </a:tr>
              <a:tr h="6194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800" dirty="0" smtClean="0"/>
                        <a:t>法定授權</a:t>
                      </a:r>
                      <a:endParaRPr lang="zh-TW" altLang="en-US" sz="1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法定許可</a:t>
                      </a:r>
                      <a:endParaRPr lang="zh-TW" altLang="en-US" dirty="0"/>
                    </a:p>
                  </a:txBody>
                  <a:tcPr anchor="ctr"/>
                </a:tc>
              </a:tr>
              <a:tr h="582150">
                <a:tc>
                  <a:txBody>
                    <a:bodyPr/>
                    <a:lstStyle/>
                    <a:p>
                      <a:pPr algn="ctr"/>
                      <a:r>
                        <a:rPr lang="zh-TW" altLang="en-US" dirty="0" smtClean="0"/>
                        <a:t>權利管理電子資訊</a:t>
                      </a:r>
                      <a:endParaRPr lang="zh-TW" altLang="en-US" dirty="0"/>
                    </a:p>
                  </a:txBody>
                  <a:tcPr anchor="ctr"/>
                </a:tc>
                <a:tc>
                  <a:txBody>
                    <a:bodyPr/>
                    <a:lstStyle/>
                    <a:p>
                      <a:pPr algn="ctr"/>
                      <a:r>
                        <a:rPr lang="zh-TW" altLang="en-US" dirty="0" smtClean="0"/>
                        <a:t>權利管理電子信息</a:t>
                      </a:r>
                      <a:endParaRPr lang="zh-TW" altLang="en-US" dirty="0"/>
                    </a:p>
                  </a:txBody>
                  <a:tcPr anchor="ctr"/>
                </a:tc>
              </a:tr>
              <a:tr h="582150">
                <a:tc>
                  <a:txBody>
                    <a:bodyPr/>
                    <a:lstStyle/>
                    <a:p>
                      <a:pPr algn="ctr"/>
                      <a:r>
                        <a:rPr lang="zh-TW" altLang="en-US" dirty="0" smtClean="0"/>
                        <a:t>防盜拷措施</a:t>
                      </a:r>
                      <a:endParaRPr lang="zh-TW" altLang="en-US" dirty="0"/>
                    </a:p>
                  </a:txBody>
                  <a:tcPr anchor="ctr"/>
                </a:tc>
                <a:tc>
                  <a:txBody>
                    <a:bodyPr/>
                    <a:lstStyle/>
                    <a:p>
                      <a:pPr algn="ctr"/>
                      <a:r>
                        <a:rPr lang="zh-TW" altLang="en-US" dirty="0" smtClean="0"/>
                        <a:t>技術措施</a:t>
                      </a:r>
                      <a:endParaRPr lang="zh-TW" altLang="en-US" dirty="0"/>
                    </a:p>
                  </a:txBody>
                  <a:tcPr anchor="ctr"/>
                </a:tc>
              </a:tr>
              <a:tr h="582150">
                <a:tc>
                  <a:txBody>
                    <a:bodyPr/>
                    <a:lstStyle/>
                    <a:p>
                      <a:pPr algn="ctr"/>
                      <a:r>
                        <a:rPr lang="zh-TW" altLang="en-US" dirty="0" smtClean="0"/>
                        <a:t>網路服務提供者</a:t>
                      </a:r>
                      <a:endParaRPr lang="zh-TW"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t>網路服務提供者</a:t>
                      </a:r>
                      <a:endParaRPr lang="zh-TW" altLang="en-US" dirty="0"/>
                    </a:p>
                  </a:txBody>
                  <a:tcPr anchor="ctr"/>
                </a:tc>
              </a:tr>
              <a:tr h="619470">
                <a:tc>
                  <a:txBody>
                    <a:bodyPr/>
                    <a:lstStyle/>
                    <a:p>
                      <a:pPr algn="ctr"/>
                      <a:r>
                        <a:rPr lang="zh-TW" altLang="en-US" dirty="0" smtClean="0"/>
                        <a:t>著作權集體管理團體</a:t>
                      </a:r>
                      <a:endParaRPr lang="zh-TW" altLang="en-US" dirty="0"/>
                    </a:p>
                  </a:txBody>
                  <a:tcPr anchor="ctr"/>
                </a:tc>
                <a:tc>
                  <a:txBody>
                    <a:bodyPr/>
                    <a:lstStyle/>
                    <a:p>
                      <a:pPr algn="ctr"/>
                      <a:r>
                        <a:rPr lang="zh-TW" altLang="en-US" dirty="0" smtClean="0"/>
                        <a:t>著作權集體管理組織</a:t>
                      </a:r>
                      <a:endParaRPr lang="zh-TW" altLang="en-US" dirty="0"/>
                    </a:p>
                  </a:txBody>
                  <a:tcPr anchor="ctr"/>
                </a:tc>
              </a:tr>
            </a:tbl>
          </a:graphicData>
        </a:graphic>
      </p:graphicFrame>
      <p:sp>
        <p:nvSpPr>
          <p:cNvPr id="3" name="投影片編號版面配置區 2"/>
          <p:cNvSpPr>
            <a:spLocks noGrp="1"/>
          </p:cNvSpPr>
          <p:nvPr>
            <p:ph type="sldNum" sz="quarter" idx="12"/>
          </p:nvPr>
        </p:nvSpPr>
        <p:spPr/>
        <p:txBody>
          <a:bodyPr/>
          <a:lstStyle/>
          <a:p>
            <a:pPr>
              <a:defRPr/>
            </a:pPr>
            <a:fld id="{D9F5C94A-3A68-47AC-BF7E-6814D2EDB836}" type="slidenum">
              <a:rPr lang="en-US" altLang="zh-TW" smtClean="0">
                <a:solidFill>
                  <a:srgbClr val="8CADAE">
                    <a:shade val="75000"/>
                  </a:srgbClr>
                </a:solidFill>
              </a:rPr>
              <a:pPr>
                <a:defRPr/>
              </a:pPr>
              <a:t>19</a:t>
            </a:fld>
            <a:endParaRPr lang="en-US" altLang="zh-TW">
              <a:solidFill>
                <a:srgbClr val="8CADAE">
                  <a:shade val="75000"/>
                </a:srgbClr>
              </a:solidFill>
            </a:endParaRPr>
          </a:p>
        </p:txBody>
      </p:sp>
    </p:spTree>
    <p:extLst>
      <p:ext uri="{BB962C8B-B14F-4D97-AF65-F5344CB8AC3E}">
        <p14:creationId xmlns:p14="http://schemas.microsoft.com/office/powerpoint/2010/main" val="4209147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normAutofit/>
          </a:bodyPr>
          <a:lstStyle/>
          <a:p>
            <a:pPr algn="ctr" eaLnBrk="1" hangingPunct="1">
              <a:defRPr/>
            </a:pPr>
            <a:r>
              <a:rPr lang="zh-TW" altLang="en-US" dirty="0" smtClean="0">
                <a:effectLst>
                  <a:outerShdw blurRad="38100" dist="38100" dir="2700000" algn="tl">
                    <a:srgbClr val="000000"/>
                  </a:outerShdw>
                </a:effectLst>
              </a:rPr>
              <a:t> 內   容   大   綱</a:t>
            </a:r>
          </a:p>
        </p:txBody>
      </p:sp>
      <p:sp>
        <p:nvSpPr>
          <p:cNvPr id="8195" name="Rectangle 3"/>
          <p:cNvSpPr>
            <a:spLocks noGrp="1" noChangeArrowheads="1"/>
          </p:cNvSpPr>
          <p:nvPr>
            <p:ph idx="1"/>
          </p:nvPr>
        </p:nvSpPr>
        <p:spPr>
          <a:xfrm>
            <a:off x="457200" y="1412875"/>
            <a:ext cx="8147050" cy="4968875"/>
          </a:xfrm>
        </p:spPr>
        <p:txBody>
          <a:bodyPr>
            <a:normAutofit/>
          </a:bodyPr>
          <a:lstStyle/>
          <a:p>
            <a:pPr algn="ctr">
              <a:buNone/>
            </a:pPr>
            <a:endParaRPr lang="en-US" altLang="zh-TW" sz="2800" dirty="0" smtClean="0"/>
          </a:p>
          <a:p>
            <a:pPr algn="ctr">
              <a:buNone/>
            </a:pPr>
            <a:endParaRPr lang="en-US" altLang="zh-TW" sz="2800" dirty="0"/>
          </a:p>
          <a:p>
            <a:pPr algn="ctr">
              <a:buNone/>
            </a:pPr>
            <a:endParaRPr lang="en-US" altLang="zh-TW" sz="2800" dirty="0" smtClean="0"/>
          </a:p>
          <a:p>
            <a:pPr algn="ctr">
              <a:buNone/>
            </a:pPr>
            <a:r>
              <a:rPr lang="zh-TW" altLang="en-US" sz="2800" dirty="0" smtClean="0"/>
              <a:t>壹、</a:t>
            </a:r>
            <a:r>
              <a:rPr lang="zh-TW" altLang="en-US" dirty="0" smtClean="0"/>
              <a:t>兩岸著作權</a:t>
            </a:r>
            <a:r>
              <a:rPr lang="zh-TW" altLang="en-US" dirty="0"/>
              <a:t>法</a:t>
            </a:r>
            <a:r>
              <a:rPr lang="zh-TW" altLang="en-US" dirty="0" smtClean="0"/>
              <a:t>概說</a:t>
            </a:r>
            <a:endParaRPr lang="en-US" altLang="zh-TW" dirty="0" smtClean="0"/>
          </a:p>
          <a:p>
            <a:pPr>
              <a:buNone/>
            </a:pPr>
            <a:r>
              <a:rPr lang="zh-TW" altLang="en-US" dirty="0" smtClean="0"/>
              <a:t>      </a:t>
            </a:r>
            <a:endParaRPr lang="en-US" altLang="zh-TW" dirty="0"/>
          </a:p>
          <a:p>
            <a:pPr>
              <a:buNone/>
            </a:pPr>
            <a:r>
              <a:rPr lang="zh-TW" altLang="en-US" dirty="0" smtClean="0"/>
              <a:t>                    貳、著作權實務案例</a:t>
            </a:r>
            <a:endParaRPr lang="en-US" altLang="zh-TW" dirty="0" smtClean="0"/>
          </a:p>
          <a:p>
            <a:pPr>
              <a:buNone/>
            </a:pPr>
            <a:endParaRPr lang="zh-TW" altLang="en-US" dirty="0" smtClean="0">
              <a:solidFill>
                <a:schemeClr val="bg1"/>
              </a:solidFill>
            </a:endParaRPr>
          </a:p>
        </p:txBody>
      </p: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a:t>
            </a:fld>
            <a:endParaRPr lang="en-US" altLang="zh-TW">
              <a:solidFill>
                <a:srgbClr val="8CADAE">
                  <a:shade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53536"/>
            <a:ext cx="8435280" cy="1015224"/>
          </a:xfrm>
        </p:spPr>
        <p:txBody>
          <a:bodyPr>
            <a:noAutofit/>
          </a:bodyPr>
          <a:lstStyle/>
          <a:p>
            <a:pPr algn="l"/>
            <a:r>
              <a:rPr lang="zh-TW" altLang="en-US" sz="4000" dirty="0" smtClean="0">
                <a:solidFill>
                  <a:schemeClr val="tx1"/>
                </a:solidFill>
              </a:rPr>
              <a:t>      大陸  </a:t>
            </a:r>
            <a:r>
              <a:rPr lang="en-US" altLang="zh-TW" sz="4000" dirty="0">
                <a:solidFill>
                  <a:schemeClr val="tx1"/>
                </a:solidFill>
              </a:rPr>
              <a:t>--- </a:t>
            </a:r>
            <a:r>
              <a:rPr lang="zh-TW" altLang="en-US" sz="4000" dirty="0">
                <a:solidFill>
                  <a:schemeClr val="tx1"/>
                </a:solidFill>
              </a:rPr>
              <a:t>侵害著作權之責任</a:t>
            </a:r>
            <a:endParaRPr lang="zh-TW" altLang="en-US" sz="4000" dirty="0"/>
          </a:p>
        </p:txBody>
      </p:sp>
      <p:sp>
        <p:nvSpPr>
          <p:cNvPr id="3" name="內容版面配置區 2"/>
          <p:cNvSpPr>
            <a:spLocks noGrp="1"/>
          </p:cNvSpPr>
          <p:nvPr>
            <p:ph idx="1"/>
          </p:nvPr>
        </p:nvSpPr>
        <p:spPr/>
        <p:txBody>
          <a:bodyPr/>
          <a:lstStyle/>
          <a:p>
            <a:pPr marL="419100" indent="-382588">
              <a:buFontTx/>
              <a:buNone/>
            </a:pPr>
            <a:endParaRPr lang="en-US" altLang="zh-TW" dirty="0" smtClean="0"/>
          </a:p>
          <a:p>
            <a:pPr marL="419100" indent="-382588">
              <a:buFontTx/>
              <a:buNone/>
            </a:pPr>
            <a:r>
              <a:rPr lang="zh-TW" altLang="en-US" dirty="0" smtClean="0"/>
              <a:t>一</a:t>
            </a:r>
            <a:r>
              <a:rPr lang="zh-TW" altLang="en-US" dirty="0"/>
              <a:t>、民事責任（ </a:t>
            </a:r>
            <a:r>
              <a:rPr lang="en-US" altLang="zh-TW" dirty="0"/>
              <a:t>§ 47</a:t>
            </a:r>
            <a:r>
              <a:rPr lang="zh-TW" altLang="en-US" dirty="0"/>
              <a:t>、</a:t>
            </a:r>
            <a:r>
              <a:rPr lang="en-US" altLang="zh-TW" dirty="0"/>
              <a:t>48</a:t>
            </a:r>
            <a:r>
              <a:rPr lang="zh-TW" altLang="en-US" dirty="0"/>
              <a:t>）</a:t>
            </a:r>
          </a:p>
          <a:p>
            <a:pPr marL="419100" indent="-382588">
              <a:buFontTx/>
              <a:buNone/>
            </a:pPr>
            <a:endParaRPr lang="zh-TW" altLang="en-US" dirty="0"/>
          </a:p>
          <a:p>
            <a:pPr marL="419100" indent="-382588">
              <a:buFontTx/>
              <a:buNone/>
            </a:pPr>
            <a:r>
              <a:rPr lang="zh-TW" altLang="en-US" dirty="0"/>
              <a:t>二、刑事責任（ </a:t>
            </a:r>
            <a:r>
              <a:rPr lang="en-US" altLang="zh-TW" dirty="0"/>
              <a:t>§ 48</a:t>
            </a:r>
            <a:r>
              <a:rPr lang="zh-TW" altLang="en-US" dirty="0" smtClean="0"/>
              <a:t>）</a:t>
            </a:r>
            <a:r>
              <a:rPr lang="zh-TW" altLang="en-US" dirty="0" smtClean="0">
                <a:solidFill>
                  <a:srgbClr val="003366"/>
                </a:solidFill>
              </a:rPr>
              <a:t>      </a:t>
            </a:r>
            <a:r>
              <a:rPr lang="zh-TW" altLang="en-US" dirty="0" smtClean="0"/>
              <a:t>刑法</a:t>
            </a:r>
            <a:r>
              <a:rPr lang="en-US" altLang="zh-TW" dirty="0"/>
              <a:t>§ 217</a:t>
            </a:r>
            <a:r>
              <a:rPr lang="zh-TW" altLang="en-US" dirty="0"/>
              <a:t>、</a:t>
            </a:r>
            <a:r>
              <a:rPr lang="en-US" altLang="zh-TW" dirty="0" smtClean="0"/>
              <a:t>218</a:t>
            </a:r>
            <a:endParaRPr lang="zh-TW" altLang="en-US" dirty="0"/>
          </a:p>
          <a:p>
            <a:pPr marL="419100" indent="-382588">
              <a:buFontTx/>
              <a:buNone/>
            </a:pPr>
            <a:endParaRPr lang="zh-TW" altLang="en-US" dirty="0"/>
          </a:p>
          <a:p>
            <a:pPr marL="419100" indent="-382588">
              <a:buFontTx/>
              <a:buNone/>
            </a:pPr>
            <a:r>
              <a:rPr lang="zh-TW" altLang="en-US" dirty="0"/>
              <a:t>三、行政責任（</a:t>
            </a:r>
            <a:r>
              <a:rPr lang="en-US" altLang="zh-TW" dirty="0"/>
              <a:t>§ 48</a:t>
            </a:r>
            <a:r>
              <a:rPr lang="zh-TW" altLang="en-US" dirty="0"/>
              <a:t>）</a:t>
            </a:r>
          </a:p>
        </p:txBody>
      </p:sp>
      <p:cxnSp>
        <p:nvCxnSpPr>
          <p:cNvPr id="5" name="直線單箭頭接點 4"/>
          <p:cNvCxnSpPr/>
          <p:nvPr/>
        </p:nvCxnSpPr>
        <p:spPr>
          <a:xfrm>
            <a:off x="4677152" y="3429000"/>
            <a:ext cx="4709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20</a:t>
            </a:fld>
            <a:endParaRPr lang="en-US" altLang="zh-TW">
              <a:solidFill>
                <a:srgbClr val="8CADAE">
                  <a:shade val="75000"/>
                </a:srgbClr>
              </a:solidFill>
            </a:endParaRPr>
          </a:p>
        </p:txBody>
      </p:sp>
    </p:spTree>
    <p:extLst>
      <p:ext uri="{BB962C8B-B14F-4D97-AF65-F5344CB8AC3E}">
        <p14:creationId xmlns:p14="http://schemas.microsoft.com/office/powerpoint/2010/main" val="1799790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10696"/>
            <a:ext cx="8435280" cy="1143000"/>
          </a:xfrm>
        </p:spPr>
        <p:txBody>
          <a:bodyPr>
            <a:noAutofit/>
          </a:bodyPr>
          <a:lstStyle/>
          <a:p>
            <a:pPr algn="l"/>
            <a:r>
              <a:rPr lang="zh-TW" altLang="en-US" sz="3600" dirty="0" smtClean="0">
                <a:solidFill>
                  <a:schemeClr val="tx1"/>
                </a:solidFill>
              </a:rPr>
              <a:t>   大陸</a:t>
            </a:r>
            <a:r>
              <a:rPr lang="zh-TW" altLang="en-US" sz="3600" dirty="0">
                <a:solidFill>
                  <a:schemeClr val="tx1"/>
                </a:solidFill>
              </a:rPr>
              <a:t>著作權法  </a:t>
            </a:r>
            <a:r>
              <a:rPr lang="en-US" altLang="zh-TW" sz="3600" dirty="0">
                <a:solidFill>
                  <a:schemeClr val="tx1"/>
                </a:solidFill>
              </a:rPr>
              <a:t>--- </a:t>
            </a:r>
            <a:r>
              <a:rPr lang="zh-TW" altLang="en-US" sz="3600" dirty="0" smtClean="0">
                <a:solidFill>
                  <a:schemeClr val="tx1"/>
                </a:solidFill>
              </a:rPr>
              <a:t>侵權</a:t>
            </a:r>
            <a:r>
              <a:rPr lang="zh-TW" altLang="en-US" sz="3600" dirty="0">
                <a:solidFill>
                  <a:schemeClr val="tx1"/>
                </a:solidFill>
              </a:rPr>
              <a:t>之民事</a:t>
            </a:r>
            <a:r>
              <a:rPr lang="zh-TW" altLang="en-US" sz="3600" dirty="0" smtClean="0">
                <a:solidFill>
                  <a:schemeClr val="tx1"/>
                </a:solidFill>
              </a:rPr>
              <a:t>責任（</a:t>
            </a:r>
            <a:r>
              <a:rPr lang="en-US" altLang="zh-TW" sz="3600" dirty="0" smtClean="0">
                <a:solidFill>
                  <a:schemeClr val="tx1"/>
                </a:solidFill>
              </a:rPr>
              <a:t>1</a:t>
            </a:r>
            <a:r>
              <a:rPr lang="zh-TW" altLang="en-US" sz="3600" dirty="0" smtClean="0">
                <a:solidFill>
                  <a:schemeClr val="tx1"/>
                </a:solidFill>
              </a:rPr>
              <a:t>）</a:t>
            </a:r>
            <a:endParaRPr lang="zh-TW" altLang="en-US" sz="3600" dirty="0"/>
          </a:p>
        </p:txBody>
      </p:sp>
      <p:sp>
        <p:nvSpPr>
          <p:cNvPr id="3" name="內容版面配置區 2"/>
          <p:cNvSpPr>
            <a:spLocks noGrp="1"/>
          </p:cNvSpPr>
          <p:nvPr>
            <p:ph idx="1"/>
          </p:nvPr>
        </p:nvSpPr>
        <p:spPr>
          <a:xfrm>
            <a:off x="179512" y="1646236"/>
            <a:ext cx="8507288" cy="5095131"/>
          </a:xfrm>
        </p:spPr>
        <p:txBody>
          <a:bodyPr>
            <a:normAutofit fontScale="70000" lnSpcReduction="20000"/>
          </a:bodyPr>
          <a:lstStyle/>
          <a:p>
            <a:pPr marL="419100" indent="-382588">
              <a:buFontTx/>
              <a:buNone/>
            </a:pPr>
            <a:endParaRPr lang="en-US" altLang="zh-TW" sz="3600" dirty="0" smtClean="0"/>
          </a:p>
          <a:p>
            <a:pPr marL="419100" indent="-382588">
              <a:buFontTx/>
              <a:buNone/>
            </a:pPr>
            <a:r>
              <a:rPr lang="zh-TW" altLang="en-US" sz="3600" dirty="0" smtClean="0"/>
              <a:t>一</a:t>
            </a:r>
            <a:r>
              <a:rPr lang="zh-TW" altLang="en-US" sz="3600" dirty="0"/>
              <a:t>、</a:t>
            </a:r>
            <a:r>
              <a:rPr lang="en-US" altLang="zh-TW" sz="3600" dirty="0"/>
              <a:t>§ 47</a:t>
            </a:r>
            <a:r>
              <a:rPr lang="zh-TW" altLang="en-US" dirty="0"/>
              <a:t>（共</a:t>
            </a:r>
            <a:r>
              <a:rPr lang="en-US" altLang="zh-TW" dirty="0"/>
              <a:t>11</a:t>
            </a:r>
            <a:r>
              <a:rPr lang="zh-TW" altLang="en-US" dirty="0"/>
              <a:t>款）</a:t>
            </a:r>
            <a:r>
              <a:rPr lang="zh-TW" altLang="en-US" sz="3600" dirty="0"/>
              <a:t>、</a:t>
            </a:r>
            <a:r>
              <a:rPr lang="en-US" altLang="zh-TW" sz="3600" dirty="0"/>
              <a:t>§ 48</a:t>
            </a:r>
            <a:r>
              <a:rPr lang="zh-TW" altLang="en-US" dirty="0"/>
              <a:t>（共</a:t>
            </a:r>
            <a:r>
              <a:rPr lang="en-US" altLang="zh-TW" dirty="0"/>
              <a:t>8</a:t>
            </a:r>
            <a:r>
              <a:rPr lang="zh-TW" altLang="en-US" dirty="0"/>
              <a:t>款）所定侵權行為 </a:t>
            </a:r>
          </a:p>
          <a:p>
            <a:pPr marL="419100" indent="-382588">
              <a:buFontTx/>
              <a:buNone/>
            </a:pPr>
            <a:endParaRPr lang="en-US" altLang="zh-TW" sz="3600" dirty="0" smtClean="0"/>
          </a:p>
          <a:p>
            <a:pPr marL="419100" indent="-382588">
              <a:buFontTx/>
              <a:buNone/>
            </a:pPr>
            <a:endParaRPr lang="en-US" altLang="zh-TW" sz="3600" dirty="0" smtClean="0"/>
          </a:p>
          <a:p>
            <a:pPr marL="419100" indent="-382588">
              <a:buFontTx/>
              <a:buNone/>
            </a:pPr>
            <a:r>
              <a:rPr lang="zh-TW" altLang="en-US" sz="3600" dirty="0" smtClean="0"/>
              <a:t>二</a:t>
            </a:r>
            <a:r>
              <a:rPr lang="zh-TW" altLang="en-US" sz="3600" dirty="0"/>
              <a:t>、責任： </a:t>
            </a:r>
            <a:r>
              <a:rPr lang="en-US" altLang="zh-TW" dirty="0"/>
              <a:t>(1)</a:t>
            </a:r>
            <a:r>
              <a:rPr lang="zh-TW" altLang="en-US" dirty="0"/>
              <a:t> </a:t>
            </a:r>
            <a:r>
              <a:rPr lang="zh-TW" altLang="zh-TW" dirty="0"/>
              <a:t>停止侵害</a:t>
            </a:r>
            <a:r>
              <a:rPr lang="zh-TW" altLang="en-US" dirty="0"/>
              <a:t>  </a:t>
            </a:r>
            <a:r>
              <a:rPr lang="en-US" altLang="zh-TW" dirty="0"/>
              <a:t>(2)</a:t>
            </a:r>
            <a:r>
              <a:rPr lang="zh-TW" altLang="en-US" dirty="0"/>
              <a:t> </a:t>
            </a:r>
            <a:r>
              <a:rPr lang="zh-TW" altLang="zh-TW" dirty="0"/>
              <a:t>消除影響</a:t>
            </a:r>
            <a:r>
              <a:rPr lang="zh-TW" altLang="en-US" dirty="0"/>
              <a:t>  </a:t>
            </a:r>
            <a:r>
              <a:rPr lang="en-US" altLang="zh-TW" dirty="0"/>
              <a:t>(3)</a:t>
            </a:r>
            <a:r>
              <a:rPr lang="zh-TW" altLang="en-US" dirty="0"/>
              <a:t> </a:t>
            </a:r>
            <a:r>
              <a:rPr lang="zh-TW" altLang="zh-TW" dirty="0"/>
              <a:t>賠禮</a:t>
            </a:r>
            <a:r>
              <a:rPr lang="zh-TW" altLang="zh-TW" dirty="0" smtClean="0"/>
              <a:t>道歉</a:t>
            </a:r>
            <a:r>
              <a:rPr lang="zh-TW" altLang="en-US" dirty="0" smtClean="0"/>
              <a:t> </a:t>
            </a:r>
            <a:r>
              <a:rPr lang="en-US" altLang="zh-TW" dirty="0"/>
              <a:t>(4)</a:t>
            </a:r>
            <a:r>
              <a:rPr lang="zh-TW" altLang="en-US" dirty="0"/>
              <a:t> </a:t>
            </a:r>
            <a:r>
              <a:rPr lang="zh-TW" altLang="zh-TW" dirty="0"/>
              <a:t>賠償損失</a:t>
            </a:r>
            <a:endParaRPr lang="en-US" altLang="zh-TW" dirty="0"/>
          </a:p>
          <a:p>
            <a:pPr marL="419100" indent="-382588">
              <a:buFontTx/>
              <a:buNone/>
            </a:pPr>
            <a:endParaRPr lang="en-US" altLang="zh-TW" sz="2800" dirty="0" smtClean="0">
              <a:latin typeface="新細明體"/>
              <a:ea typeface="新細明體"/>
            </a:endParaRPr>
          </a:p>
          <a:p>
            <a:pPr marL="419100" indent="-382588">
              <a:buFontTx/>
              <a:buNone/>
            </a:pPr>
            <a:r>
              <a:rPr lang="zh-TW" altLang="en-US" sz="2800" dirty="0" smtClean="0">
                <a:latin typeface="新細明體"/>
                <a:ea typeface="新細明體"/>
              </a:rPr>
              <a:t>（</a:t>
            </a:r>
            <a:r>
              <a:rPr lang="zh-TW" altLang="en-US" sz="2800" dirty="0">
                <a:latin typeface="新細明體"/>
                <a:ea typeface="新細明體"/>
              </a:rPr>
              <a:t>一）</a:t>
            </a:r>
            <a:r>
              <a:rPr lang="zh-TW" altLang="zh-TW" sz="2800" dirty="0"/>
              <a:t>賠償</a:t>
            </a:r>
            <a:r>
              <a:rPr lang="zh-TW" altLang="en-US" sz="2800" dirty="0"/>
              <a:t>數額</a:t>
            </a:r>
            <a:r>
              <a:rPr lang="zh-TW" altLang="zh-TW" sz="2800" dirty="0"/>
              <a:t>依被害人的實際損失計算</a:t>
            </a:r>
            <a:r>
              <a:rPr lang="zh-TW" altLang="en-US" sz="2800" dirty="0"/>
              <a:t> </a:t>
            </a:r>
            <a:endParaRPr lang="en-US" altLang="zh-TW" sz="2800" dirty="0" smtClean="0"/>
          </a:p>
          <a:p>
            <a:pPr marL="419100" indent="-382588">
              <a:buFontTx/>
              <a:buNone/>
            </a:pPr>
            <a:r>
              <a:rPr lang="zh-TW" altLang="en-US" sz="2800" dirty="0">
                <a:latin typeface="新細明體"/>
              </a:rPr>
              <a:t> </a:t>
            </a:r>
            <a:r>
              <a:rPr lang="zh-TW" altLang="en-US" sz="2800" dirty="0" smtClean="0">
                <a:latin typeface="新細明體"/>
              </a:rPr>
              <a:t>           </a:t>
            </a:r>
            <a:r>
              <a:rPr lang="en-US" altLang="zh-TW" sz="2800" dirty="0" smtClean="0">
                <a:latin typeface="新細明體"/>
              </a:rPr>
              <a:t>→ </a:t>
            </a:r>
            <a:r>
              <a:rPr lang="zh-TW" altLang="zh-TW" sz="2800" dirty="0"/>
              <a:t>按侵權人的違法所得計算</a:t>
            </a:r>
            <a:endParaRPr lang="en-US" altLang="zh-TW" sz="2800" dirty="0"/>
          </a:p>
          <a:p>
            <a:pPr marL="419100" indent="-382588">
              <a:buFontTx/>
              <a:buNone/>
            </a:pPr>
            <a:r>
              <a:rPr lang="zh-TW" altLang="en-US" sz="2800" dirty="0">
                <a:latin typeface="新細明體"/>
              </a:rPr>
              <a:t>            </a:t>
            </a:r>
            <a:r>
              <a:rPr lang="en-US" altLang="zh-TW" sz="2800" dirty="0">
                <a:latin typeface="新細明體"/>
              </a:rPr>
              <a:t>→</a:t>
            </a:r>
            <a:r>
              <a:rPr lang="zh-TW" altLang="en-US" sz="2800" dirty="0">
                <a:latin typeface="新細明體"/>
              </a:rPr>
              <a:t> </a:t>
            </a:r>
            <a:r>
              <a:rPr lang="zh-TW" altLang="zh-TW" sz="2800" dirty="0"/>
              <a:t>根據侵權情節判決人民幣</a:t>
            </a:r>
            <a:r>
              <a:rPr lang="en-US" altLang="zh-TW" sz="2800" dirty="0"/>
              <a:t>50</a:t>
            </a:r>
            <a:r>
              <a:rPr lang="zh-TW" altLang="zh-TW" sz="2800" dirty="0"/>
              <a:t>萬元以下的賠償</a:t>
            </a:r>
            <a:r>
              <a:rPr lang="zh-TW" altLang="en-US" sz="2800" dirty="0"/>
              <a:t>（</a:t>
            </a:r>
            <a:r>
              <a:rPr lang="en-US" altLang="zh-TW" sz="2800" dirty="0"/>
              <a:t>§ 49</a:t>
            </a:r>
            <a:r>
              <a:rPr lang="en-US" altLang="zh-TW" sz="2800" dirty="0">
                <a:latin typeface="新細明體"/>
                <a:ea typeface="新細明體"/>
              </a:rPr>
              <a:t>Ⅰ</a:t>
            </a:r>
            <a:r>
              <a:rPr lang="zh-TW" altLang="en-US" sz="2800" dirty="0"/>
              <a:t>）</a:t>
            </a:r>
            <a:r>
              <a:rPr lang="zh-TW" altLang="zh-TW" sz="2800" dirty="0"/>
              <a:t>。 </a:t>
            </a:r>
            <a:endParaRPr lang="en-US" altLang="zh-TW" sz="2800" dirty="0" smtClean="0"/>
          </a:p>
          <a:p>
            <a:pPr marL="419100" indent="-382588">
              <a:buFontTx/>
              <a:buNone/>
            </a:pPr>
            <a:endParaRPr lang="en-US" altLang="zh-TW" sz="2800" dirty="0"/>
          </a:p>
          <a:p>
            <a:pPr marL="419100" indent="-382588">
              <a:buFontTx/>
              <a:buNone/>
            </a:pPr>
            <a:r>
              <a:rPr lang="zh-TW" altLang="en-US" sz="2800" dirty="0"/>
              <a:t>（二）</a:t>
            </a:r>
            <a:r>
              <a:rPr lang="zh-TW" altLang="zh-TW" sz="2800" dirty="0"/>
              <a:t>賠償數額應包括為制止侵權行為所支付的</a:t>
            </a:r>
            <a:r>
              <a:rPr lang="zh-TW" altLang="zh-TW" sz="2800" b="1" dirty="0"/>
              <a:t>合理開支</a:t>
            </a:r>
            <a:r>
              <a:rPr lang="zh-TW" altLang="en-US" sz="2800" dirty="0"/>
              <a:t>（</a:t>
            </a:r>
            <a:r>
              <a:rPr lang="en-US" altLang="zh-TW" sz="2800" dirty="0"/>
              <a:t>§ 49</a:t>
            </a:r>
            <a:r>
              <a:rPr lang="en-US" altLang="zh-TW" sz="2800" dirty="0">
                <a:latin typeface="新細明體"/>
              </a:rPr>
              <a:t>Ⅱ</a:t>
            </a:r>
            <a:r>
              <a:rPr lang="zh-TW" altLang="en-US" sz="2800" dirty="0"/>
              <a:t>）</a:t>
            </a:r>
            <a:r>
              <a:rPr lang="zh-TW" altLang="zh-TW" sz="2800" dirty="0"/>
              <a:t>。</a:t>
            </a:r>
            <a:endParaRPr lang="en-US" altLang="zh-TW" sz="2800" dirty="0"/>
          </a:p>
          <a:p>
            <a:pPr marL="0" indent="0">
              <a:buNone/>
            </a:pPr>
            <a:r>
              <a:rPr lang="zh-TW" altLang="en-US" sz="2800" dirty="0"/>
              <a:t>            </a:t>
            </a:r>
            <a:endParaRPr lang="en-US" altLang="zh-TW" sz="2800" dirty="0" smtClean="0"/>
          </a:p>
          <a:p>
            <a:pPr marL="0" indent="0">
              <a:buNone/>
            </a:pPr>
            <a:r>
              <a:rPr lang="zh-TW" altLang="en-US" sz="2800" dirty="0">
                <a:latin typeface="新細明體"/>
                <a:ea typeface="新細明體"/>
              </a:rPr>
              <a:t> </a:t>
            </a:r>
            <a:r>
              <a:rPr lang="zh-TW" altLang="en-US" sz="2800" dirty="0" smtClean="0">
                <a:latin typeface="新細明體"/>
                <a:ea typeface="新細明體"/>
              </a:rPr>
              <a:t>           </a:t>
            </a:r>
            <a:r>
              <a:rPr lang="en-US" altLang="zh-TW" sz="2800" dirty="0" smtClean="0">
                <a:latin typeface="新細明體"/>
                <a:ea typeface="新細明體"/>
              </a:rPr>
              <a:t>․</a:t>
            </a:r>
            <a:r>
              <a:rPr lang="zh-TW" altLang="en-US" sz="2800" dirty="0"/>
              <a:t>司法解釋</a:t>
            </a:r>
            <a:r>
              <a:rPr lang="en-US" altLang="zh-TW" sz="2800" dirty="0"/>
              <a:t>§ 26</a:t>
            </a:r>
            <a:r>
              <a:rPr lang="zh-TW" altLang="en-US" sz="2800" dirty="0"/>
              <a:t>：</a:t>
            </a:r>
            <a:r>
              <a:rPr lang="zh-TW" altLang="zh-TW" sz="2800" dirty="0"/>
              <a:t>包括</a:t>
            </a:r>
            <a:r>
              <a:rPr lang="zh-TW" altLang="zh-TW" sz="2800" u="sng" dirty="0"/>
              <a:t>權利人或委託代理人對侵權行為進行調查、</a:t>
            </a:r>
            <a:endParaRPr lang="en-US" altLang="zh-TW" sz="2800" u="sng" dirty="0"/>
          </a:p>
          <a:p>
            <a:pPr marL="0" indent="0">
              <a:buNone/>
            </a:pPr>
            <a:r>
              <a:rPr lang="zh-TW" altLang="en-US" sz="2800" dirty="0"/>
              <a:t>                </a:t>
            </a:r>
            <a:r>
              <a:rPr lang="zh-TW" altLang="zh-TW" sz="2800" u="sng" dirty="0"/>
              <a:t>取證的合理費用</a:t>
            </a:r>
            <a:r>
              <a:rPr lang="zh-TW" altLang="en-US" sz="2800" dirty="0"/>
              <a:t>、</a:t>
            </a:r>
            <a:r>
              <a:rPr lang="zh-TW" altLang="zh-TW" sz="2800" dirty="0"/>
              <a:t>符合</a:t>
            </a:r>
            <a:r>
              <a:rPr lang="zh-TW" altLang="en-US" sz="2800" dirty="0"/>
              <a:t>國家</a:t>
            </a:r>
            <a:r>
              <a:rPr lang="zh-TW" altLang="zh-TW" sz="2800" dirty="0"/>
              <a:t>規定的</a:t>
            </a:r>
            <a:r>
              <a:rPr lang="zh-TW" altLang="zh-TW" sz="2800" u="sng" dirty="0"/>
              <a:t>律師費用</a:t>
            </a:r>
            <a:r>
              <a:rPr lang="zh-TW" altLang="zh-TW" sz="2800" dirty="0" smtClean="0"/>
              <a:t>。</a:t>
            </a:r>
            <a:endParaRPr lang="en-US" altLang="zh-TW" sz="2800" dirty="0" smtClean="0"/>
          </a:p>
          <a:p>
            <a:pPr marL="0" indent="0">
              <a:buNone/>
            </a:pPr>
            <a:endParaRPr lang="zh-TW" altLang="zh-TW" sz="2800" dirty="0"/>
          </a:p>
          <a:p>
            <a:pPr marL="419100" indent="-382588">
              <a:buFontTx/>
              <a:buNone/>
            </a:pPr>
            <a:r>
              <a:rPr lang="zh-TW" altLang="en-US" sz="2800" dirty="0"/>
              <a:t>（三）</a:t>
            </a:r>
            <a:r>
              <a:rPr lang="zh-TW" altLang="zh-TW" sz="2800" dirty="0"/>
              <a:t>侵犯著作權的民事訴訟的訴訟時效為二年，自著作權人知道或</a:t>
            </a:r>
            <a:endParaRPr lang="en-US" altLang="zh-TW" sz="2800" dirty="0"/>
          </a:p>
          <a:p>
            <a:pPr marL="419100" indent="-382588">
              <a:buFontTx/>
              <a:buNone/>
            </a:pPr>
            <a:r>
              <a:rPr lang="zh-TW" altLang="en-US" sz="2800" dirty="0"/>
              <a:t>            </a:t>
            </a:r>
            <a:r>
              <a:rPr lang="zh-TW" altLang="zh-TW" sz="2800" dirty="0"/>
              <a:t>應當知道侵權行為之日起計算</a:t>
            </a:r>
            <a:r>
              <a:rPr lang="zh-TW" altLang="en-US" sz="2800" dirty="0"/>
              <a:t>（民法通則</a:t>
            </a:r>
            <a:r>
              <a:rPr lang="en-US" altLang="zh-TW" sz="2800" dirty="0"/>
              <a:t>§ 135</a:t>
            </a:r>
            <a:r>
              <a:rPr lang="zh-TW" altLang="en-US" sz="2800" dirty="0"/>
              <a:t>、司法解釋</a:t>
            </a:r>
            <a:r>
              <a:rPr lang="en-US" altLang="zh-TW" sz="2800" dirty="0"/>
              <a:t>§ 28</a:t>
            </a:r>
            <a:r>
              <a:rPr lang="zh-TW" altLang="en-US" sz="2800" dirty="0" smtClean="0"/>
              <a:t>）</a:t>
            </a:r>
            <a:r>
              <a:rPr lang="zh-TW" altLang="zh-TW" sz="2800" dirty="0" smtClean="0"/>
              <a:t>。</a:t>
            </a:r>
            <a:endParaRPr lang="en-US" altLang="zh-TW" sz="2800" dirty="0" smtClean="0"/>
          </a:p>
          <a:p>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21</a:t>
            </a:fld>
            <a:endParaRPr lang="en-US" altLang="zh-TW">
              <a:solidFill>
                <a:srgbClr val="8CADAE">
                  <a:shade val="75000"/>
                </a:srgbClr>
              </a:solidFill>
            </a:endParaRPr>
          </a:p>
        </p:txBody>
      </p:sp>
    </p:spTree>
    <p:extLst>
      <p:ext uri="{BB962C8B-B14F-4D97-AF65-F5344CB8AC3E}">
        <p14:creationId xmlns:p14="http://schemas.microsoft.com/office/powerpoint/2010/main" val="4206773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10696"/>
            <a:ext cx="8435280" cy="1143000"/>
          </a:xfrm>
        </p:spPr>
        <p:txBody>
          <a:bodyPr>
            <a:noAutofit/>
          </a:bodyPr>
          <a:lstStyle/>
          <a:p>
            <a:pPr algn="l"/>
            <a:r>
              <a:rPr lang="zh-TW" altLang="en-US" sz="3600" dirty="0" smtClean="0">
                <a:solidFill>
                  <a:schemeClr val="tx1"/>
                </a:solidFill>
              </a:rPr>
              <a:t>   大陸</a:t>
            </a:r>
            <a:r>
              <a:rPr lang="zh-TW" altLang="en-US" sz="3600" dirty="0">
                <a:solidFill>
                  <a:schemeClr val="tx1"/>
                </a:solidFill>
              </a:rPr>
              <a:t>著作權法  </a:t>
            </a:r>
            <a:r>
              <a:rPr lang="en-US" altLang="zh-TW" sz="3600" dirty="0">
                <a:solidFill>
                  <a:schemeClr val="tx1"/>
                </a:solidFill>
              </a:rPr>
              <a:t>--- </a:t>
            </a:r>
            <a:r>
              <a:rPr lang="zh-TW" altLang="en-US" sz="3600" dirty="0" smtClean="0">
                <a:solidFill>
                  <a:schemeClr val="tx1"/>
                </a:solidFill>
              </a:rPr>
              <a:t>侵權</a:t>
            </a:r>
            <a:r>
              <a:rPr lang="zh-TW" altLang="en-US" sz="3600" dirty="0">
                <a:solidFill>
                  <a:schemeClr val="tx1"/>
                </a:solidFill>
              </a:rPr>
              <a:t>之民事</a:t>
            </a:r>
            <a:r>
              <a:rPr lang="zh-TW" altLang="en-US" sz="3600" dirty="0" smtClean="0">
                <a:solidFill>
                  <a:schemeClr val="tx1"/>
                </a:solidFill>
              </a:rPr>
              <a:t>責任（</a:t>
            </a:r>
            <a:r>
              <a:rPr lang="en-US" altLang="zh-TW" sz="3600" dirty="0" smtClean="0">
                <a:solidFill>
                  <a:schemeClr val="tx1"/>
                </a:solidFill>
              </a:rPr>
              <a:t>2</a:t>
            </a:r>
            <a:r>
              <a:rPr lang="zh-TW" altLang="en-US" sz="3600" dirty="0" smtClean="0">
                <a:solidFill>
                  <a:schemeClr val="tx1"/>
                </a:solidFill>
              </a:rPr>
              <a:t>）</a:t>
            </a:r>
            <a:endParaRPr lang="zh-TW" altLang="en-US" sz="3600" dirty="0"/>
          </a:p>
        </p:txBody>
      </p:sp>
      <p:sp>
        <p:nvSpPr>
          <p:cNvPr id="3" name="內容版面配置區 2"/>
          <p:cNvSpPr>
            <a:spLocks noGrp="1"/>
          </p:cNvSpPr>
          <p:nvPr>
            <p:ph idx="1"/>
          </p:nvPr>
        </p:nvSpPr>
        <p:spPr>
          <a:xfrm>
            <a:off x="179512" y="1646236"/>
            <a:ext cx="8507288" cy="5095131"/>
          </a:xfrm>
        </p:spPr>
        <p:txBody>
          <a:bodyPr>
            <a:normAutofit/>
          </a:bodyPr>
          <a:lstStyle/>
          <a:p>
            <a:pPr marL="419100" indent="-382588">
              <a:buFontTx/>
              <a:buNone/>
            </a:pPr>
            <a:endParaRPr lang="zh-TW" altLang="en-US" sz="2800" dirty="0"/>
          </a:p>
          <a:p>
            <a:pPr marL="419100" indent="-382588">
              <a:buFontTx/>
              <a:buNone/>
            </a:pPr>
            <a:r>
              <a:rPr lang="zh-TW" altLang="en-US" sz="2800" dirty="0"/>
              <a:t>（四</a:t>
            </a:r>
            <a:r>
              <a:rPr lang="zh-TW" altLang="en-US" sz="2800" dirty="0" smtClean="0"/>
              <a:t>）注意「過錯</a:t>
            </a:r>
            <a:r>
              <a:rPr lang="zh-TW" altLang="en-US" sz="2800" dirty="0"/>
              <a:t>推定</a:t>
            </a:r>
            <a:r>
              <a:rPr lang="zh-TW" altLang="en-US" sz="2800" dirty="0" smtClean="0"/>
              <a:t>原則」：</a:t>
            </a:r>
            <a:endParaRPr lang="en-US" altLang="zh-TW" sz="2800" dirty="0" smtClean="0"/>
          </a:p>
          <a:p>
            <a:pPr marL="419100" indent="-382588">
              <a:buFontTx/>
              <a:buNone/>
            </a:pPr>
            <a:r>
              <a:rPr lang="zh-TW" altLang="en-US" sz="2800" dirty="0">
                <a:latin typeface="+mj-ea"/>
                <a:ea typeface="+mj-ea"/>
              </a:rPr>
              <a:t> </a:t>
            </a:r>
            <a:r>
              <a:rPr lang="zh-TW" altLang="en-US" sz="2800" dirty="0" smtClean="0">
                <a:latin typeface="+mj-ea"/>
                <a:ea typeface="+mj-ea"/>
              </a:rPr>
              <a:t>  </a:t>
            </a:r>
            <a:endParaRPr lang="en-US" altLang="zh-TW" sz="2800" dirty="0" smtClean="0">
              <a:latin typeface="+mj-ea"/>
              <a:ea typeface="+mj-ea"/>
            </a:endParaRPr>
          </a:p>
          <a:p>
            <a:pPr marL="419100" indent="-382588">
              <a:buFontTx/>
              <a:buNone/>
            </a:pPr>
            <a:r>
              <a:rPr lang="zh-TW" altLang="en-US" sz="2800" dirty="0">
                <a:latin typeface="+mj-ea"/>
                <a:ea typeface="+mj-ea"/>
              </a:rPr>
              <a:t> </a:t>
            </a:r>
            <a:r>
              <a:rPr lang="zh-TW" altLang="en-US" sz="2800" dirty="0" smtClean="0">
                <a:latin typeface="+mj-ea"/>
                <a:ea typeface="+mj-ea"/>
              </a:rPr>
              <a:t>   </a:t>
            </a:r>
            <a:r>
              <a:rPr lang="en-US" altLang="zh-TW" sz="2800" dirty="0" smtClean="0">
                <a:latin typeface="+mj-ea"/>
                <a:ea typeface="+mj-ea"/>
              </a:rPr>
              <a:t>§ 53</a:t>
            </a:r>
            <a:r>
              <a:rPr lang="zh-TW" altLang="en-US" sz="2800" dirty="0" smtClean="0">
                <a:latin typeface="+mj-ea"/>
                <a:ea typeface="+mj-ea"/>
              </a:rPr>
              <a:t>：「</a:t>
            </a:r>
            <a:r>
              <a:rPr lang="zh-CN" altLang="en-US" sz="2800" dirty="0" smtClean="0">
                <a:latin typeface="標楷體" panose="03000509000000000000" pitchFamily="65" charset="-120"/>
                <a:ea typeface="標楷體" panose="03000509000000000000" pitchFamily="65" charset="-120"/>
              </a:rPr>
              <a:t>複制品的</a:t>
            </a:r>
            <a:r>
              <a:rPr lang="zh-CN" altLang="en-US" sz="2800" u="sng" dirty="0" smtClean="0">
                <a:latin typeface="標楷體" panose="03000509000000000000" pitchFamily="65" charset="-120"/>
                <a:ea typeface="標楷體" panose="03000509000000000000" pitchFamily="65" charset="-120"/>
              </a:rPr>
              <a:t>出版者、製作者</a:t>
            </a:r>
            <a:r>
              <a:rPr lang="zh-CN" altLang="en-US" sz="2800" dirty="0" smtClean="0">
                <a:solidFill>
                  <a:srgbClr val="C00000"/>
                </a:solidFill>
                <a:latin typeface="標楷體" panose="03000509000000000000" pitchFamily="65" charset="-120"/>
                <a:ea typeface="標楷體" panose="03000509000000000000" pitchFamily="65" charset="-120"/>
              </a:rPr>
              <a:t>不能證明</a:t>
            </a:r>
            <a:r>
              <a:rPr lang="zh-CN" altLang="en-US" sz="2800" dirty="0" smtClean="0">
                <a:latin typeface="標楷體" panose="03000509000000000000" pitchFamily="65" charset="-120"/>
                <a:ea typeface="標楷體" panose="03000509000000000000" pitchFamily="65" charset="-120"/>
              </a:rPr>
              <a:t>其出版、製作有</a:t>
            </a:r>
            <a:r>
              <a:rPr lang="zh-CN" altLang="en-US" sz="2800" dirty="0" smtClean="0">
                <a:solidFill>
                  <a:srgbClr val="C00000"/>
                </a:solidFill>
                <a:latin typeface="標楷體" panose="03000509000000000000" pitchFamily="65" charset="-120"/>
                <a:ea typeface="標楷體" panose="03000509000000000000" pitchFamily="65" charset="-120"/>
              </a:rPr>
              <a:t>合法授權</a:t>
            </a:r>
            <a:r>
              <a:rPr lang="zh-CN" altLang="en-US" sz="2800" dirty="0" smtClean="0">
                <a:latin typeface="標楷體" panose="03000509000000000000" pitchFamily="65" charset="-120"/>
                <a:ea typeface="標楷體" panose="03000509000000000000" pitchFamily="65" charset="-120"/>
              </a:rPr>
              <a:t>的，複製品的</a:t>
            </a:r>
            <a:r>
              <a:rPr lang="zh-CN" altLang="en-US" sz="2800" u="sng" dirty="0" smtClean="0">
                <a:latin typeface="標楷體" panose="03000509000000000000" pitchFamily="65" charset="-120"/>
                <a:ea typeface="標楷體" panose="03000509000000000000" pitchFamily="65" charset="-120"/>
              </a:rPr>
              <a:t>發行者</a:t>
            </a:r>
            <a:r>
              <a:rPr lang="zh-CN" altLang="en-US" sz="2800" dirty="0" smtClean="0">
                <a:latin typeface="標楷體" panose="03000509000000000000" pitchFamily="65" charset="-120"/>
                <a:ea typeface="標楷體" panose="03000509000000000000" pitchFamily="65" charset="-120"/>
              </a:rPr>
              <a:t>或者電影作品或者以類似攝製電影的方法創作的作品、計算機軟件、錄音錄像製品的複製品的</a:t>
            </a:r>
            <a:r>
              <a:rPr lang="zh-CN" altLang="en-US" sz="2800" u="sng" dirty="0" smtClean="0">
                <a:latin typeface="標楷體" panose="03000509000000000000" pitchFamily="65" charset="-120"/>
                <a:ea typeface="標楷體" panose="03000509000000000000" pitchFamily="65" charset="-120"/>
              </a:rPr>
              <a:t>出租者</a:t>
            </a:r>
            <a:r>
              <a:rPr lang="zh-CN" altLang="en-US" sz="2800" dirty="0" smtClean="0">
                <a:solidFill>
                  <a:srgbClr val="C00000"/>
                </a:solidFill>
                <a:latin typeface="標楷體" panose="03000509000000000000" pitchFamily="65" charset="-120"/>
                <a:ea typeface="標楷體" panose="03000509000000000000" pitchFamily="65" charset="-120"/>
              </a:rPr>
              <a:t>不能證明</a:t>
            </a:r>
            <a:r>
              <a:rPr lang="zh-CN" altLang="en-US" sz="2800" dirty="0" smtClean="0">
                <a:latin typeface="標楷體" panose="03000509000000000000" pitchFamily="65" charset="-120"/>
                <a:ea typeface="標楷體" panose="03000509000000000000" pitchFamily="65" charset="-120"/>
              </a:rPr>
              <a:t>其發行、出租的複製品有</a:t>
            </a:r>
            <a:r>
              <a:rPr lang="zh-CN" altLang="en-US" sz="2800" dirty="0" smtClean="0">
                <a:solidFill>
                  <a:srgbClr val="C00000"/>
                </a:solidFill>
                <a:latin typeface="標楷體" panose="03000509000000000000" pitchFamily="65" charset="-120"/>
                <a:ea typeface="標楷體" panose="03000509000000000000" pitchFamily="65" charset="-120"/>
              </a:rPr>
              <a:t>合法來源</a:t>
            </a:r>
            <a:r>
              <a:rPr lang="zh-CN" altLang="en-US" sz="2800" dirty="0" smtClean="0">
                <a:latin typeface="標楷體" panose="03000509000000000000" pitchFamily="65" charset="-120"/>
                <a:ea typeface="標楷體" panose="03000509000000000000" pitchFamily="65" charset="-120"/>
              </a:rPr>
              <a:t>的，應當承擔法律責任。</a:t>
            </a:r>
            <a:r>
              <a:rPr lang="zh-CN" altLang="en-US" sz="2800" dirty="0" smtClean="0">
                <a:latin typeface="+mj-ea"/>
                <a:ea typeface="+mj-ea"/>
              </a:rPr>
              <a:t> </a:t>
            </a:r>
            <a:r>
              <a:rPr lang="zh-TW" altLang="en-US" sz="2800" dirty="0" smtClean="0">
                <a:latin typeface="+mj-ea"/>
                <a:ea typeface="+mj-ea"/>
              </a:rPr>
              <a:t>」</a:t>
            </a:r>
            <a:endParaRPr lang="zh-TW" altLang="en-US" sz="2800" dirty="0">
              <a:latin typeface="+mj-ea"/>
              <a:ea typeface="+mj-ea"/>
            </a:endParaRPr>
          </a:p>
          <a:p>
            <a:pPr marL="0" indent="0">
              <a:buNone/>
            </a:pPr>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22</a:t>
            </a:fld>
            <a:endParaRPr lang="en-US" altLang="zh-TW">
              <a:solidFill>
                <a:srgbClr val="8CADAE">
                  <a:shade val="75000"/>
                </a:srgbClr>
              </a:solidFill>
            </a:endParaRPr>
          </a:p>
        </p:txBody>
      </p:sp>
    </p:spTree>
    <p:extLst>
      <p:ext uri="{BB962C8B-B14F-4D97-AF65-F5344CB8AC3E}">
        <p14:creationId xmlns:p14="http://schemas.microsoft.com/office/powerpoint/2010/main" val="3579783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253536"/>
            <a:ext cx="8784976" cy="1015224"/>
          </a:xfrm>
        </p:spPr>
        <p:txBody>
          <a:bodyPr>
            <a:noAutofit/>
          </a:bodyPr>
          <a:lstStyle/>
          <a:p>
            <a:pPr algn="ctr"/>
            <a:r>
              <a:rPr lang="zh-TW" altLang="en-US" sz="3600" dirty="0" smtClean="0">
                <a:solidFill>
                  <a:schemeClr val="tx1"/>
                </a:solidFill>
              </a:rPr>
              <a:t>     大陸 </a:t>
            </a:r>
            <a:r>
              <a:rPr lang="en-US" altLang="zh-TW" sz="3600" dirty="0" smtClean="0">
                <a:solidFill>
                  <a:schemeClr val="tx1"/>
                </a:solidFill>
              </a:rPr>
              <a:t>--</a:t>
            </a:r>
            <a:r>
              <a:rPr lang="zh-TW" altLang="en-US" sz="3600" dirty="0" smtClean="0">
                <a:solidFill>
                  <a:schemeClr val="tx1"/>
                </a:solidFill>
              </a:rPr>
              <a:t> 侵害</a:t>
            </a:r>
            <a:r>
              <a:rPr lang="zh-TW" altLang="en-US" sz="3600" dirty="0">
                <a:solidFill>
                  <a:schemeClr val="tx1"/>
                </a:solidFill>
              </a:rPr>
              <a:t>著作權之</a:t>
            </a:r>
            <a:r>
              <a:rPr lang="zh-TW" altLang="en-US" sz="3600" dirty="0" smtClean="0">
                <a:solidFill>
                  <a:schemeClr val="tx1"/>
                </a:solidFill>
              </a:rPr>
              <a:t>刑責（</a:t>
            </a:r>
            <a:r>
              <a:rPr lang="en-US" altLang="zh-TW" sz="3600" dirty="0">
                <a:solidFill>
                  <a:schemeClr val="tx1"/>
                </a:solidFill>
              </a:rPr>
              <a:t>1</a:t>
            </a:r>
            <a:r>
              <a:rPr lang="zh-TW" altLang="en-US" sz="3600" dirty="0">
                <a:solidFill>
                  <a:schemeClr val="tx1"/>
                </a:solidFill>
              </a:rPr>
              <a:t>）</a:t>
            </a:r>
            <a:endParaRPr lang="zh-TW" altLang="en-US" sz="3600" dirty="0"/>
          </a:p>
        </p:txBody>
      </p:sp>
      <p:sp>
        <p:nvSpPr>
          <p:cNvPr id="3" name="內容版面配置區 2"/>
          <p:cNvSpPr>
            <a:spLocks noGrp="1"/>
          </p:cNvSpPr>
          <p:nvPr>
            <p:ph idx="1"/>
          </p:nvPr>
        </p:nvSpPr>
        <p:spPr>
          <a:xfrm>
            <a:off x="457200" y="1646237"/>
            <a:ext cx="8435280" cy="4526280"/>
          </a:xfrm>
        </p:spPr>
        <p:txBody>
          <a:bodyPr>
            <a:normAutofit fontScale="70000" lnSpcReduction="20000"/>
          </a:bodyPr>
          <a:lstStyle/>
          <a:p>
            <a:pPr marL="419100" indent="-382588">
              <a:buFontTx/>
              <a:buNone/>
            </a:pPr>
            <a:endParaRPr lang="en-US" altLang="zh-TW" sz="4000" dirty="0" smtClean="0">
              <a:latin typeface="新細明體"/>
              <a:ea typeface="新細明體"/>
            </a:endParaRPr>
          </a:p>
          <a:p>
            <a:pPr marL="419100" indent="-382588">
              <a:buFontTx/>
              <a:buNone/>
            </a:pPr>
            <a:r>
              <a:rPr lang="en-US" altLang="zh-TW" sz="4000" dirty="0" smtClean="0">
                <a:latin typeface="新細明體"/>
                <a:ea typeface="新細明體"/>
              </a:rPr>
              <a:t>․</a:t>
            </a:r>
            <a:r>
              <a:rPr lang="zh-TW" altLang="en-US" sz="3400" b="1" dirty="0" smtClean="0">
                <a:latin typeface="+mn-ea"/>
              </a:rPr>
              <a:t>著作權法</a:t>
            </a:r>
            <a:r>
              <a:rPr lang="en-US" altLang="zh-TW" sz="3400" b="1" dirty="0" smtClean="0">
                <a:latin typeface="+mn-ea"/>
              </a:rPr>
              <a:t>§</a:t>
            </a:r>
            <a:r>
              <a:rPr lang="en-US" altLang="zh-TW" sz="3400" b="1" dirty="0" smtClean="0"/>
              <a:t>48</a:t>
            </a:r>
            <a:r>
              <a:rPr lang="zh-TW" altLang="en-US" sz="3400" dirty="0"/>
              <a:t>所定侵權行為，</a:t>
            </a:r>
            <a:r>
              <a:rPr lang="zh-TW" altLang="en-US" sz="3400" u="sng" dirty="0"/>
              <a:t>構成犯罪的</a:t>
            </a:r>
            <a:r>
              <a:rPr lang="zh-TW" altLang="en-US" sz="3400" dirty="0"/>
              <a:t>，依法追究</a:t>
            </a:r>
            <a:r>
              <a:rPr lang="zh-TW" altLang="en-US" sz="3400" dirty="0" smtClean="0"/>
              <a:t>刑責 </a:t>
            </a:r>
            <a:endParaRPr lang="en-US" altLang="zh-TW" sz="3400" dirty="0" smtClean="0"/>
          </a:p>
          <a:p>
            <a:pPr marL="419100" indent="-382588">
              <a:buFontTx/>
              <a:buNone/>
            </a:pPr>
            <a:endParaRPr lang="en-US" altLang="zh-TW" sz="4000" dirty="0"/>
          </a:p>
          <a:p>
            <a:pPr marL="419100" indent="-382588">
              <a:buFontTx/>
              <a:buNone/>
            </a:pPr>
            <a:r>
              <a:rPr lang="zh-TW" altLang="zh-TW" sz="4000" b="1" dirty="0" smtClean="0">
                <a:latin typeface="新細明體"/>
                <a:ea typeface="新細明體"/>
              </a:rPr>
              <a:t>→</a:t>
            </a:r>
            <a:r>
              <a:rPr lang="zh-TW" altLang="en-US" sz="3100" b="1" dirty="0" smtClean="0">
                <a:latin typeface="標楷體" panose="03000509000000000000" pitchFamily="65" charset="-120"/>
                <a:ea typeface="標楷體" panose="03000509000000000000" pitchFamily="65" charset="-120"/>
              </a:rPr>
              <a:t>（</a:t>
            </a:r>
            <a:r>
              <a:rPr lang="en-US" altLang="zh-TW" sz="3100" b="1" dirty="0" smtClean="0">
                <a:latin typeface="標楷體" panose="03000509000000000000" pitchFamily="65" charset="-120"/>
                <a:ea typeface="標楷體" panose="03000509000000000000" pitchFamily="65" charset="-120"/>
              </a:rPr>
              <a:t>1997</a:t>
            </a:r>
            <a:r>
              <a:rPr lang="zh-TW" altLang="en-US" sz="3100" b="1" dirty="0" smtClean="0">
                <a:latin typeface="標楷體" panose="03000509000000000000" pitchFamily="65" charset="-120"/>
                <a:ea typeface="標楷體" panose="03000509000000000000" pitchFamily="65" charset="-120"/>
              </a:rPr>
              <a:t>年）</a:t>
            </a:r>
            <a:r>
              <a:rPr lang="zh-TW" altLang="en-US" b="1" dirty="0" smtClean="0"/>
              <a:t>刑法</a:t>
            </a:r>
            <a:r>
              <a:rPr lang="zh-TW" altLang="en-US" b="1" dirty="0"/>
              <a:t>第</a:t>
            </a:r>
            <a:r>
              <a:rPr lang="en-US" altLang="zh-TW" b="1" dirty="0"/>
              <a:t>217</a:t>
            </a:r>
            <a:r>
              <a:rPr lang="zh-TW" altLang="en-US" b="1" dirty="0"/>
              <a:t>條</a:t>
            </a:r>
            <a:r>
              <a:rPr lang="zh-TW" altLang="en-US" dirty="0"/>
              <a:t>：「</a:t>
            </a:r>
            <a:r>
              <a:rPr lang="zh-TW" altLang="en-US" dirty="0">
                <a:solidFill>
                  <a:srgbClr val="C00000"/>
                </a:solidFill>
              </a:rPr>
              <a:t>以營利為目的</a:t>
            </a:r>
            <a:r>
              <a:rPr lang="zh-TW" altLang="en-US" dirty="0"/>
              <a:t>，有下列侵犯著作權情形之一，</a:t>
            </a:r>
            <a:r>
              <a:rPr lang="zh-TW" altLang="en-US" u="sng" dirty="0">
                <a:solidFill>
                  <a:srgbClr val="C00000"/>
                </a:solidFill>
              </a:rPr>
              <a:t>違法所得數額較大</a:t>
            </a:r>
            <a:r>
              <a:rPr lang="zh-TW" altLang="en-US" dirty="0">
                <a:solidFill>
                  <a:srgbClr val="C00000"/>
                </a:solidFill>
              </a:rPr>
              <a:t>或者</a:t>
            </a:r>
            <a:r>
              <a:rPr lang="zh-TW" altLang="en-US" u="sng" dirty="0">
                <a:solidFill>
                  <a:srgbClr val="C00000"/>
                </a:solidFill>
              </a:rPr>
              <a:t>有其他嚴重情節</a:t>
            </a:r>
            <a:r>
              <a:rPr lang="zh-TW" altLang="en-US" dirty="0">
                <a:solidFill>
                  <a:srgbClr val="C00000"/>
                </a:solidFill>
              </a:rPr>
              <a:t>的</a:t>
            </a:r>
            <a:r>
              <a:rPr lang="zh-TW" altLang="en-US" dirty="0"/>
              <a:t>，處三年以下有期徒刑或者拘役，並處或者單處罰金；</a:t>
            </a:r>
            <a:r>
              <a:rPr lang="zh-TW" altLang="en-US" u="sng" dirty="0">
                <a:solidFill>
                  <a:srgbClr val="C00000"/>
                </a:solidFill>
              </a:rPr>
              <a:t>違法所得數額巨大</a:t>
            </a:r>
            <a:r>
              <a:rPr lang="zh-TW" altLang="en-US" dirty="0">
                <a:solidFill>
                  <a:srgbClr val="C00000"/>
                </a:solidFill>
              </a:rPr>
              <a:t>或者有</a:t>
            </a:r>
            <a:r>
              <a:rPr lang="zh-TW" altLang="en-US" u="sng" dirty="0">
                <a:solidFill>
                  <a:srgbClr val="C00000"/>
                </a:solidFill>
              </a:rPr>
              <a:t>其他特別嚴重情節</a:t>
            </a:r>
            <a:r>
              <a:rPr lang="zh-TW" altLang="en-US" dirty="0">
                <a:solidFill>
                  <a:srgbClr val="C00000"/>
                </a:solidFill>
              </a:rPr>
              <a:t>的</a:t>
            </a:r>
            <a:r>
              <a:rPr lang="zh-TW" altLang="en-US" dirty="0"/>
              <a:t>，處三年以上七年以下有期徒刑，並處罰金： </a:t>
            </a:r>
            <a:endParaRPr lang="en-US" altLang="zh-TW" dirty="0"/>
          </a:p>
          <a:p>
            <a:pPr marL="419100" indent="-382588">
              <a:buFontTx/>
              <a:buNone/>
            </a:pPr>
            <a:endParaRPr lang="zh-TW" altLang="en-US" dirty="0"/>
          </a:p>
          <a:p>
            <a:pPr marL="419100" indent="-382588">
              <a:buFontTx/>
              <a:buNone/>
            </a:pPr>
            <a:r>
              <a:rPr lang="zh-TW" altLang="en-US" dirty="0"/>
              <a:t>    （一）未經著作權人許可，</a:t>
            </a:r>
            <a:r>
              <a:rPr lang="zh-TW" altLang="en-US" dirty="0">
                <a:solidFill>
                  <a:srgbClr val="C00000"/>
                </a:solidFill>
              </a:rPr>
              <a:t>複製發行</a:t>
            </a:r>
            <a:r>
              <a:rPr lang="zh-TW" altLang="en-US" dirty="0"/>
              <a:t>其文字作品、音樂、電影</a:t>
            </a:r>
            <a:r>
              <a:rPr lang="zh-TW" altLang="en-US" dirty="0" smtClean="0"/>
              <a:t>、</a:t>
            </a:r>
            <a:endParaRPr lang="en-US" altLang="zh-TW" dirty="0" smtClean="0"/>
          </a:p>
          <a:p>
            <a:pPr marL="419100" indent="-382588">
              <a:buFontTx/>
              <a:buNone/>
            </a:pPr>
            <a:r>
              <a:rPr lang="zh-TW" altLang="en-US" dirty="0"/>
              <a:t> </a:t>
            </a:r>
            <a:r>
              <a:rPr lang="zh-TW" altLang="en-US" dirty="0" smtClean="0"/>
              <a:t>               電視</a:t>
            </a:r>
            <a:r>
              <a:rPr lang="zh-TW" altLang="en-US" dirty="0"/>
              <a:t>、</a:t>
            </a:r>
            <a:r>
              <a:rPr lang="zh-TW" altLang="en-US" dirty="0" smtClean="0"/>
              <a:t>錄像</a:t>
            </a:r>
            <a:r>
              <a:rPr lang="zh-TW" altLang="en-US" dirty="0"/>
              <a:t>作品、計算機軟件及其他作品的；</a:t>
            </a:r>
            <a:endParaRPr lang="en-US" altLang="zh-TW" dirty="0"/>
          </a:p>
          <a:p>
            <a:pPr marL="419100" indent="-382588">
              <a:buFontTx/>
              <a:buNone/>
            </a:pPr>
            <a:r>
              <a:rPr lang="zh-TW" altLang="en-US" dirty="0"/>
              <a:t>    （二）出版他人享有專有出版權的圖書的；</a:t>
            </a:r>
          </a:p>
          <a:p>
            <a:pPr marL="419100" indent="-382588">
              <a:buFontTx/>
              <a:buNone/>
            </a:pPr>
            <a:r>
              <a:rPr lang="zh-TW" altLang="en-US" dirty="0"/>
              <a:t>    （三）未經錄音錄像製作者許可，</a:t>
            </a:r>
            <a:r>
              <a:rPr lang="zh-TW" altLang="en-US" dirty="0">
                <a:solidFill>
                  <a:srgbClr val="C00000"/>
                </a:solidFill>
              </a:rPr>
              <a:t>複製發行</a:t>
            </a:r>
            <a:r>
              <a:rPr lang="zh-TW" altLang="en-US" dirty="0"/>
              <a:t>其製作的錄音錄像的； </a:t>
            </a:r>
          </a:p>
          <a:p>
            <a:pPr marL="419100" indent="-382588">
              <a:buFontTx/>
              <a:buNone/>
            </a:pPr>
            <a:r>
              <a:rPr lang="zh-TW" altLang="en-US" dirty="0"/>
              <a:t>    （四）製作、出售假冒他人署名的美術作品的。」 </a:t>
            </a:r>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23</a:t>
            </a:fld>
            <a:endParaRPr lang="en-US" altLang="zh-TW">
              <a:solidFill>
                <a:srgbClr val="8CADAE">
                  <a:shade val="75000"/>
                </a:srgbClr>
              </a:solidFill>
            </a:endParaRPr>
          </a:p>
        </p:txBody>
      </p:sp>
    </p:spTree>
    <p:extLst>
      <p:ext uri="{BB962C8B-B14F-4D97-AF65-F5344CB8AC3E}">
        <p14:creationId xmlns:p14="http://schemas.microsoft.com/office/powerpoint/2010/main" val="2258649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260648"/>
            <a:ext cx="8229600" cy="1008112"/>
          </a:xfrm>
        </p:spPr>
        <p:txBody>
          <a:bodyPr>
            <a:normAutofit/>
          </a:bodyPr>
          <a:lstStyle/>
          <a:p>
            <a:pPr algn="ctr"/>
            <a:r>
              <a:rPr lang="zh-TW" altLang="en-US" sz="3600" dirty="0" smtClean="0">
                <a:solidFill>
                  <a:schemeClr val="tx1"/>
                </a:solidFill>
              </a:rPr>
              <a:t>大陸  </a:t>
            </a:r>
            <a:r>
              <a:rPr lang="en-US" altLang="zh-TW" sz="3600" dirty="0">
                <a:solidFill>
                  <a:schemeClr val="tx1"/>
                </a:solidFill>
              </a:rPr>
              <a:t>--- </a:t>
            </a:r>
            <a:r>
              <a:rPr lang="zh-TW" altLang="en-US" sz="3600" dirty="0">
                <a:solidFill>
                  <a:schemeClr val="tx1"/>
                </a:solidFill>
              </a:rPr>
              <a:t>侵害著作權之</a:t>
            </a:r>
            <a:r>
              <a:rPr lang="zh-TW" altLang="en-US" sz="3600" dirty="0" smtClean="0">
                <a:solidFill>
                  <a:schemeClr val="tx1"/>
                </a:solidFill>
              </a:rPr>
              <a:t>刑責（</a:t>
            </a:r>
            <a:r>
              <a:rPr lang="en-US" altLang="zh-TW" sz="3600" dirty="0" smtClean="0">
                <a:solidFill>
                  <a:schemeClr val="tx1"/>
                </a:solidFill>
              </a:rPr>
              <a:t>2</a:t>
            </a:r>
            <a:r>
              <a:rPr lang="zh-TW" altLang="en-US" sz="3600" dirty="0" smtClean="0">
                <a:solidFill>
                  <a:schemeClr val="tx1"/>
                </a:solidFill>
              </a:rPr>
              <a:t>）</a:t>
            </a:r>
            <a:endParaRPr lang="zh-TW" altLang="en-US" sz="3600" dirty="0"/>
          </a:p>
        </p:txBody>
      </p:sp>
      <p:sp>
        <p:nvSpPr>
          <p:cNvPr id="3" name="內容版面配置區 2"/>
          <p:cNvSpPr>
            <a:spLocks noGrp="1"/>
          </p:cNvSpPr>
          <p:nvPr>
            <p:ph idx="1"/>
          </p:nvPr>
        </p:nvSpPr>
        <p:spPr/>
        <p:txBody>
          <a:bodyPr/>
          <a:lstStyle/>
          <a:p>
            <a:pPr marL="419100" indent="-382588">
              <a:buFontTx/>
              <a:buNone/>
            </a:pPr>
            <a:r>
              <a:rPr lang="zh-TW" altLang="zh-TW" sz="2000" b="1" dirty="0" smtClean="0">
                <a:latin typeface="新細明體"/>
              </a:rPr>
              <a:t>→</a:t>
            </a:r>
            <a:r>
              <a:rPr lang="zh-TW" altLang="en-US" sz="2000" b="1" dirty="0"/>
              <a:t>刑法第</a:t>
            </a:r>
            <a:r>
              <a:rPr lang="en-US" altLang="zh-TW" sz="2000" b="1" dirty="0"/>
              <a:t>218</a:t>
            </a:r>
            <a:r>
              <a:rPr lang="zh-TW" altLang="en-US" sz="2000" b="1" dirty="0"/>
              <a:t>條</a:t>
            </a:r>
            <a:r>
              <a:rPr lang="zh-TW" altLang="en-US" sz="2000" dirty="0"/>
              <a:t>：「</a:t>
            </a:r>
            <a:r>
              <a:rPr lang="zh-TW" altLang="en-US" sz="2000" dirty="0">
                <a:solidFill>
                  <a:srgbClr val="C00000"/>
                </a:solidFill>
              </a:rPr>
              <a:t>以營利為目的</a:t>
            </a:r>
            <a:r>
              <a:rPr lang="zh-TW" altLang="en-US" sz="2000" dirty="0"/>
              <a:t>，</a:t>
            </a:r>
            <a:r>
              <a:rPr lang="zh-TW" altLang="en-US" sz="2000" dirty="0">
                <a:solidFill>
                  <a:srgbClr val="C00000"/>
                </a:solidFill>
              </a:rPr>
              <a:t>銷售明知</a:t>
            </a:r>
            <a:r>
              <a:rPr lang="zh-TW" altLang="en-US" sz="2000" dirty="0"/>
              <a:t>是本法第</a:t>
            </a:r>
            <a:r>
              <a:rPr lang="en-US" altLang="zh-TW" sz="2000" dirty="0"/>
              <a:t>217</a:t>
            </a:r>
            <a:r>
              <a:rPr lang="zh-TW" altLang="en-US" sz="2000" dirty="0"/>
              <a:t>條規定的侵權複製品，</a:t>
            </a:r>
            <a:r>
              <a:rPr lang="zh-TW" altLang="en-US" sz="2000" dirty="0">
                <a:solidFill>
                  <a:srgbClr val="C00000"/>
                </a:solidFill>
              </a:rPr>
              <a:t>違法所得數額巨大的</a:t>
            </a:r>
            <a:r>
              <a:rPr lang="zh-TW" altLang="en-US" sz="2000" dirty="0"/>
              <a:t>，處三年以下有期徒刑或者拘 役，並處或者單處罰金。」</a:t>
            </a:r>
          </a:p>
          <a:p>
            <a:pPr marL="419100" indent="-382588">
              <a:buFontTx/>
              <a:buNone/>
            </a:pPr>
            <a:endParaRPr lang="zh-TW" altLang="en-US" sz="2000" dirty="0"/>
          </a:p>
          <a:p>
            <a:pPr marL="419100" indent="-382588">
              <a:buFontTx/>
              <a:buNone/>
            </a:pPr>
            <a:r>
              <a:rPr lang="zh-TW" altLang="zh-TW" sz="2000" b="1" dirty="0">
                <a:latin typeface="新細明體"/>
              </a:rPr>
              <a:t>→</a:t>
            </a:r>
            <a:r>
              <a:rPr lang="zh-TW" altLang="en-US" sz="2000" b="1" dirty="0" smtClean="0"/>
              <a:t>刑法</a:t>
            </a:r>
            <a:r>
              <a:rPr lang="zh-TW" altLang="en-US" sz="2000" b="1" dirty="0"/>
              <a:t>第</a:t>
            </a:r>
            <a:r>
              <a:rPr lang="en-US" altLang="zh-TW" sz="2000" b="1" dirty="0"/>
              <a:t>220</a:t>
            </a:r>
            <a:r>
              <a:rPr lang="zh-TW" altLang="en-US" sz="2000" b="1" dirty="0"/>
              <a:t>條</a:t>
            </a:r>
            <a:r>
              <a:rPr lang="zh-TW" altLang="en-US" sz="2000" dirty="0"/>
              <a:t>：「單位犯本節第</a:t>
            </a:r>
            <a:r>
              <a:rPr lang="en-US" altLang="zh-TW" sz="2000" dirty="0"/>
              <a:t>213</a:t>
            </a:r>
            <a:r>
              <a:rPr lang="zh-TW" altLang="en-US" sz="2000" dirty="0"/>
              <a:t>條至第</a:t>
            </a:r>
            <a:r>
              <a:rPr lang="en-US" altLang="zh-TW" sz="2000" dirty="0"/>
              <a:t>219</a:t>
            </a:r>
            <a:r>
              <a:rPr lang="zh-TW" altLang="en-US" sz="2000" dirty="0"/>
              <a:t>條規定之罪的，對單位判處</a:t>
            </a:r>
            <a:r>
              <a:rPr lang="zh-TW" altLang="en-US" sz="2000" dirty="0">
                <a:solidFill>
                  <a:srgbClr val="C00000"/>
                </a:solidFill>
              </a:rPr>
              <a:t>罰金</a:t>
            </a:r>
            <a:r>
              <a:rPr lang="zh-TW" altLang="en-US" sz="2000" dirty="0"/>
              <a:t>，並對其直接負責的主管人員和其他直接責任人員，依照本節各該條的規定</a:t>
            </a:r>
            <a:r>
              <a:rPr lang="zh-TW" altLang="en-US" sz="2000" dirty="0">
                <a:solidFill>
                  <a:srgbClr val="C00000"/>
                </a:solidFill>
              </a:rPr>
              <a:t>處罰</a:t>
            </a:r>
            <a:r>
              <a:rPr lang="zh-TW" altLang="en-US" sz="2000" dirty="0"/>
              <a:t>。</a:t>
            </a:r>
            <a:r>
              <a:rPr lang="zh-TW" altLang="en-US" sz="2000" dirty="0" smtClean="0"/>
              <a:t>」</a:t>
            </a:r>
            <a:endParaRPr lang="en-US" altLang="zh-TW" sz="2000" dirty="0" smtClean="0"/>
          </a:p>
          <a:p>
            <a:pPr marL="419100" indent="-382588">
              <a:buFontTx/>
              <a:buNone/>
            </a:pPr>
            <a:endParaRPr lang="en-US" altLang="zh-TW" sz="1800" b="1" dirty="0" smtClean="0">
              <a:latin typeface="新細明體"/>
            </a:endParaRPr>
          </a:p>
          <a:p>
            <a:pPr marL="419100" indent="-382588">
              <a:buFontTx/>
              <a:buNone/>
            </a:pPr>
            <a:r>
              <a:rPr lang="zh-TW" altLang="zh-TW" sz="1800" b="1" dirty="0" smtClean="0">
                <a:latin typeface="新細明體"/>
              </a:rPr>
              <a:t>→</a:t>
            </a:r>
            <a:r>
              <a:rPr lang="en-US" altLang="zh-TW" sz="1800" dirty="0" smtClean="0"/>
              <a:t> </a:t>
            </a:r>
            <a:r>
              <a:rPr lang="en-US" altLang="zh-TW" sz="1200" dirty="0" smtClean="0"/>
              <a:t>●</a:t>
            </a:r>
            <a:r>
              <a:rPr lang="zh-TW" altLang="en-US" sz="1800" dirty="0" smtClean="0"/>
              <a:t> </a:t>
            </a:r>
            <a:r>
              <a:rPr lang="en-US" altLang="zh-TW" sz="1800" dirty="0" smtClean="0"/>
              <a:t>2004.12.8</a:t>
            </a:r>
            <a:r>
              <a:rPr lang="zh-TW" altLang="zh-TW" sz="1800" b="1" dirty="0" smtClean="0"/>
              <a:t>《</a:t>
            </a:r>
            <a:r>
              <a:rPr lang="zh-TW" altLang="zh-TW" sz="1800" b="1" dirty="0"/>
              <a:t>最高人民法院、最高人民檢察院關於辦理侵犯知識產權刑事案件具體應用法律若干問題的解釋</a:t>
            </a:r>
            <a:r>
              <a:rPr lang="zh-TW" altLang="zh-TW" sz="1800" b="1" dirty="0" smtClean="0"/>
              <a:t>》</a:t>
            </a:r>
            <a:endParaRPr lang="en-US" altLang="zh-TW" sz="1800" b="1" dirty="0" smtClean="0"/>
          </a:p>
          <a:p>
            <a:pPr marL="419100" indent="-382588">
              <a:buFontTx/>
              <a:buNone/>
            </a:pPr>
            <a:r>
              <a:rPr lang="zh-TW" altLang="en-US" sz="1800" dirty="0" smtClean="0"/>
              <a:t>     </a:t>
            </a:r>
            <a:r>
              <a:rPr lang="en-US" altLang="zh-TW" sz="1200" dirty="0" smtClean="0"/>
              <a:t>●</a:t>
            </a:r>
            <a:r>
              <a:rPr lang="zh-TW" altLang="en-US" sz="1200" dirty="0" smtClean="0"/>
              <a:t> </a:t>
            </a:r>
            <a:r>
              <a:rPr lang="en-US" altLang="zh-TW" sz="1800" dirty="0" smtClean="0"/>
              <a:t>2007.4.5</a:t>
            </a:r>
            <a:r>
              <a:rPr lang="zh-TW" altLang="zh-TW" sz="1800" b="1" dirty="0" smtClean="0"/>
              <a:t>《</a:t>
            </a:r>
            <a:r>
              <a:rPr lang="zh-TW" altLang="zh-TW" sz="1800" b="1" dirty="0"/>
              <a:t>最高人民法院、最高人民檢察院關於辦理侵犯知識産權刑事案件具體應用法律若干問題的解釋（二）</a:t>
            </a:r>
            <a:r>
              <a:rPr lang="zh-TW" altLang="zh-TW" sz="1800" b="1" dirty="0" smtClean="0"/>
              <a:t>》</a:t>
            </a:r>
            <a:endParaRPr lang="en-US" altLang="zh-TW" sz="1800" b="1" dirty="0" smtClean="0"/>
          </a:p>
          <a:p>
            <a:pPr marL="419100" indent="-382588">
              <a:buFontTx/>
              <a:buNone/>
            </a:pPr>
            <a:r>
              <a:rPr lang="zh-TW" altLang="en-US" sz="1800" dirty="0" smtClean="0"/>
              <a:t>     </a:t>
            </a:r>
            <a:r>
              <a:rPr lang="en-US" altLang="zh-TW" sz="1200" dirty="0"/>
              <a:t>●</a:t>
            </a:r>
            <a:r>
              <a:rPr lang="zh-TW" altLang="en-US" sz="1200" dirty="0" smtClean="0"/>
              <a:t> </a:t>
            </a:r>
            <a:r>
              <a:rPr lang="en-US" altLang="zh-TW" sz="1800" dirty="0" smtClean="0"/>
              <a:t>2011.1.10</a:t>
            </a:r>
            <a:r>
              <a:rPr lang="zh-TW" altLang="en-US" sz="1800" dirty="0" smtClean="0"/>
              <a:t> </a:t>
            </a:r>
            <a:r>
              <a:rPr lang="zh-TW" altLang="zh-TW" sz="1800" b="1" dirty="0" smtClean="0"/>
              <a:t>最高人民法院</a:t>
            </a:r>
            <a:r>
              <a:rPr lang="zh-TW" altLang="en-US" sz="1800" b="1" dirty="0" smtClean="0"/>
              <a:t>、</a:t>
            </a:r>
            <a:r>
              <a:rPr lang="zh-TW" altLang="zh-TW" sz="1800" b="1" dirty="0" smtClean="0"/>
              <a:t>最高</a:t>
            </a:r>
            <a:r>
              <a:rPr lang="zh-TW" altLang="zh-TW" sz="1800" b="1" dirty="0"/>
              <a:t>人民檢察院、公安</a:t>
            </a:r>
            <a:r>
              <a:rPr lang="zh-TW" altLang="zh-TW" sz="1800" b="1" dirty="0" smtClean="0"/>
              <a:t>部</a:t>
            </a:r>
            <a:r>
              <a:rPr lang="zh-TW" altLang="en-US" sz="1800" b="1" dirty="0" smtClean="0"/>
              <a:t>發布</a:t>
            </a:r>
            <a:r>
              <a:rPr lang="zh-TW" altLang="zh-TW" sz="1800" b="1" dirty="0" smtClean="0"/>
              <a:t>《</a:t>
            </a:r>
            <a:r>
              <a:rPr lang="zh-TW" altLang="zh-TW" sz="1800" b="1" dirty="0"/>
              <a:t>關於辦理侵犯知識產權刑事案件適用法律若干問題的意見</a:t>
            </a:r>
            <a:r>
              <a:rPr lang="zh-TW" altLang="zh-TW" sz="1800" b="1" dirty="0" smtClean="0"/>
              <a:t>》</a:t>
            </a:r>
            <a:r>
              <a:rPr lang="zh-TW" altLang="en-US" sz="1800" b="1" dirty="0" smtClean="0"/>
              <a:t>（網路侵權）</a:t>
            </a:r>
            <a:endParaRPr lang="en-US" altLang="zh-TW" sz="1800" b="1" dirty="0" smtClean="0"/>
          </a:p>
          <a:p>
            <a:pPr marL="419100" indent="-382588">
              <a:buFontTx/>
              <a:buNone/>
            </a:pPr>
            <a:endParaRPr lang="zh-TW" altLang="en-US" sz="2800" dirty="0"/>
          </a:p>
          <a:p>
            <a:pPr marL="419100" indent="-382588">
              <a:buFontTx/>
              <a:buNone/>
            </a:pPr>
            <a:endParaRPr lang="zh-TW" altLang="en-US" dirty="0"/>
          </a:p>
          <a:p>
            <a:pPr marL="0" indent="0">
              <a:buNone/>
            </a:pPr>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24</a:t>
            </a:fld>
            <a:endParaRPr lang="en-US" altLang="zh-TW">
              <a:solidFill>
                <a:srgbClr val="8CADAE">
                  <a:shade val="75000"/>
                </a:srgbClr>
              </a:solidFill>
            </a:endParaRPr>
          </a:p>
        </p:txBody>
      </p:sp>
    </p:spTree>
    <p:extLst>
      <p:ext uri="{BB962C8B-B14F-4D97-AF65-F5344CB8AC3E}">
        <p14:creationId xmlns:p14="http://schemas.microsoft.com/office/powerpoint/2010/main" val="2373941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152400"/>
            <a:ext cx="8964488" cy="1404392"/>
          </a:xfrm>
        </p:spPr>
        <p:txBody>
          <a:bodyPr>
            <a:normAutofit fontScale="90000"/>
          </a:bodyPr>
          <a:lstStyle/>
          <a:p>
            <a:pPr algn="ctr"/>
            <a:r>
              <a:rPr lang="zh-TW" altLang="en-US" sz="4000" dirty="0" smtClean="0"/>
              <a:t>   大陸  </a:t>
            </a:r>
            <a:r>
              <a:rPr lang="en-US" altLang="zh-TW" sz="4000" dirty="0" smtClean="0"/>
              <a:t>-  </a:t>
            </a:r>
            <a:r>
              <a:rPr lang="zh-TW" altLang="en-US" sz="4000" dirty="0" smtClean="0"/>
              <a:t>侵害</a:t>
            </a:r>
            <a:r>
              <a:rPr lang="zh-TW" altLang="en-US" sz="4000" dirty="0"/>
              <a:t>著作權之</a:t>
            </a:r>
            <a:r>
              <a:rPr lang="zh-TW" altLang="en-US" sz="4000" dirty="0" smtClean="0"/>
              <a:t>刑責（</a:t>
            </a:r>
            <a:r>
              <a:rPr lang="en-US" altLang="zh-TW" sz="4000" dirty="0" smtClean="0"/>
              <a:t>3</a:t>
            </a:r>
            <a:r>
              <a:rPr lang="zh-TW" altLang="en-US" sz="4000" dirty="0" smtClean="0"/>
              <a:t>）</a:t>
            </a:r>
            <a:r>
              <a:rPr lang="zh-TW" altLang="en-US" dirty="0" smtClean="0"/>
              <a:t> </a:t>
            </a:r>
            <a:r>
              <a:rPr lang="en-US" altLang="zh-TW" dirty="0" smtClean="0"/>
              <a:t/>
            </a:r>
            <a:br>
              <a:rPr lang="en-US" altLang="zh-TW" dirty="0" smtClean="0"/>
            </a:br>
            <a:r>
              <a:rPr lang="zh-TW" altLang="en-US" dirty="0" smtClean="0"/>
              <a:t> </a:t>
            </a:r>
            <a:r>
              <a:rPr lang="zh-TW" altLang="en-US" sz="3100" dirty="0" smtClean="0"/>
              <a:t>刑法</a:t>
            </a:r>
            <a:r>
              <a:rPr lang="en-US" altLang="zh-TW" sz="3100" dirty="0" smtClean="0"/>
              <a:t>217</a:t>
            </a:r>
            <a:r>
              <a:rPr lang="zh-TW" altLang="en-US" sz="3100" dirty="0" smtClean="0"/>
              <a:t>前段  輕罪</a:t>
            </a:r>
            <a:endParaRPr lang="zh-TW" altLang="en-US" sz="3100" dirty="0"/>
          </a:p>
        </p:txBody>
      </p:sp>
      <p:sp>
        <p:nvSpPr>
          <p:cNvPr id="3" name="內容版面配置區 2"/>
          <p:cNvSpPr>
            <a:spLocks noGrp="1"/>
          </p:cNvSpPr>
          <p:nvPr>
            <p:ph idx="1"/>
          </p:nvPr>
        </p:nvSpPr>
        <p:spPr>
          <a:xfrm>
            <a:off x="612648" y="1600200"/>
            <a:ext cx="8153400" cy="4853136"/>
          </a:xfrm>
        </p:spPr>
        <p:txBody>
          <a:bodyPr>
            <a:normAutofit/>
          </a:bodyPr>
          <a:lstStyle/>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lvl="0" indent="0">
              <a:buNone/>
            </a:pPr>
            <a:endParaRPr lang="en-US" altLang="zh-TW" dirty="0" smtClean="0"/>
          </a:p>
          <a:p>
            <a:pPr marL="514350" lvl="0" indent="-514350">
              <a:buAutoNum type="arabicParenBoth"/>
            </a:pPr>
            <a:endParaRPr lang="en-US" altLang="zh-TW" dirty="0" smtClean="0"/>
          </a:p>
          <a:p>
            <a:endParaRPr lang="zh-TW" altLang="en-US" dirty="0"/>
          </a:p>
        </p:txBody>
      </p:sp>
      <p:sp>
        <p:nvSpPr>
          <p:cNvPr id="4" name="圓角矩形 3"/>
          <p:cNvSpPr/>
          <p:nvPr/>
        </p:nvSpPr>
        <p:spPr>
          <a:xfrm>
            <a:off x="899592" y="1916832"/>
            <a:ext cx="223224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zh-TW" dirty="0">
                <a:solidFill>
                  <a:srgbClr val="003366"/>
                </a:solidFill>
              </a:rPr>
              <a:t>違法所得數額</a:t>
            </a:r>
            <a:r>
              <a:rPr lang="zh-TW" altLang="zh-TW" u="sng" dirty="0">
                <a:solidFill>
                  <a:srgbClr val="003366"/>
                </a:solidFill>
              </a:rPr>
              <a:t>較大</a:t>
            </a:r>
            <a:endParaRPr lang="zh-TW" altLang="en-US" u="sng" dirty="0">
              <a:solidFill>
                <a:srgbClr val="003366"/>
              </a:solidFill>
            </a:endParaRPr>
          </a:p>
        </p:txBody>
      </p:sp>
      <p:sp>
        <p:nvSpPr>
          <p:cNvPr id="5" name="圓角矩形 4"/>
          <p:cNvSpPr/>
          <p:nvPr/>
        </p:nvSpPr>
        <p:spPr>
          <a:xfrm>
            <a:off x="5436096" y="1916832"/>
            <a:ext cx="23042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chemeClr val="bg1"/>
                </a:solidFill>
              </a:rPr>
              <a:t>有其他</a:t>
            </a:r>
            <a:r>
              <a:rPr lang="zh-TW" altLang="en-US" u="sng" dirty="0">
                <a:solidFill>
                  <a:schemeClr val="bg1"/>
                </a:solidFill>
              </a:rPr>
              <a:t>嚴重</a:t>
            </a:r>
            <a:r>
              <a:rPr lang="zh-TW" altLang="en-US" dirty="0">
                <a:solidFill>
                  <a:schemeClr val="bg1"/>
                </a:solidFill>
              </a:rPr>
              <a:t>情節</a:t>
            </a:r>
          </a:p>
        </p:txBody>
      </p:sp>
      <p:sp>
        <p:nvSpPr>
          <p:cNvPr id="8" name="向右箭號 7"/>
          <p:cNvSpPr/>
          <p:nvPr/>
        </p:nvSpPr>
        <p:spPr>
          <a:xfrm rot="5400000">
            <a:off x="1606492" y="3140968"/>
            <a:ext cx="7200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圓角矩形 8"/>
          <p:cNvSpPr/>
          <p:nvPr/>
        </p:nvSpPr>
        <p:spPr>
          <a:xfrm>
            <a:off x="935724" y="4077072"/>
            <a:ext cx="223224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rgbClr val="003366"/>
                </a:solidFill>
              </a:rPr>
              <a:t>違法所得數額在</a:t>
            </a:r>
            <a:r>
              <a:rPr lang="en-US" altLang="zh-TW" dirty="0">
                <a:solidFill>
                  <a:srgbClr val="003366"/>
                </a:solidFill>
              </a:rPr>
              <a:t>3</a:t>
            </a:r>
            <a:r>
              <a:rPr lang="zh-TW" altLang="en-US" dirty="0">
                <a:solidFill>
                  <a:srgbClr val="003366"/>
                </a:solidFill>
              </a:rPr>
              <a:t>萬元</a:t>
            </a:r>
            <a:r>
              <a:rPr lang="zh-TW" altLang="en-US" dirty="0" smtClean="0">
                <a:solidFill>
                  <a:srgbClr val="003366"/>
                </a:solidFill>
              </a:rPr>
              <a:t>以上</a:t>
            </a:r>
            <a:endParaRPr lang="zh-TW" altLang="en-US" dirty="0">
              <a:solidFill>
                <a:srgbClr val="003366"/>
              </a:solidFill>
            </a:endParaRPr>
          </a:p>
        </p:txBody>
      </p:sp>
      <p:sp>
        <p:nvSpPr>
          <p:cNvPr id="10" name="向下箭號 9"/>
          <p:cNvSpPr/>
          <p:nvPr/>
        </p:nvSpPr>
        <p:spPr>
          <a:xfrm>
            <a:off x="6345908" y="3023244"/>
            <a:ext cx="4846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圓角矩形 10"/>
          <p:cNvSpPr/>
          <p:nvPr/>
        </p:nvSpPr>
        <p:spPr>
          <a:xfrm>
            <a:off x="4283968" y="4059768"/>
            <a:ext cx="43924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t>1.</a:t>
            </a:r>
            <a:r>
              <a:rPr lang="zh-TW" altLang="en-US" dirty="0" smtClean="0"/>
              <a:t> 非法</a:t>
            </a:r>
            <a:r>
              <a:rPr lang="zh-TW" altLang="en-US" dirty="0"/>
              <a:t>經營數額在</a:t>
            </a:r>
            <a:r>
              <a:rPr lang="en-US" altLang="zh-TW" dirty="0"/>
              <a:t>5</a:t>
            </a:r>
            <a:r>
              <a:rPr lang="zh-TW" altLang="en-US" dirty="0"/>
              <a:t>萬元</a:t>
            </a:r>
            <a:r>
              <a:rPr lang="zh-TW" altLang="en-US" dirty="0" smtClean="0"/>
              <a:t>以上；</a:t>
            </a:r>
            <a:endParaRPr lang="zh-TW" altLang="en-US" dirty="0"/>
          </a:p>
          <a:p>
            <a:r>
              <a:rPr lang="en-US" altLang="zh-TW" dirty="0" smtClean="0"/>
              <a:t>2.</a:t>
            </a:r>
            <a:r>
              <a:rPr lang="zh-TW" altLang="en-US" dirty="0" smtClean="0"/>
              <a:t> 擅自複製發行作品或錄音錄像製品，</a:t>
            </a:r>
            <a:endParaRPr lang="en-US" altLang="zh-TW" dirty="0" smtClean="0"/>
          </a:p>
          <a:p>
            <a:r>
              <a:rPr lang="zh-TW" altLang="en-US" dirty="0"/>
              <a:t> </a:t>
            </a:r>
            <a:r>
              <a:rPr lang="zh-TW" altLang="en-US" dirty="0" smtClean="0"/>
              <a:t>   複製品</a:t>
            </a:r>
            <a:r>
              <a:rPr lang="zh-TW" altLang="en-US" dirty="0"/>
              <a:t>數量合計在</a:t>
            </a:r>
            <a:r>
              <a:rPr lang="en-US" altLang="zh-TW" dirty="0"/>
              <a:t>500</a:t>
            </a:r>
            <a:r>
              <a:rPr lang="zh-TW" altLang="en-US" dirty="0"/>
              <a:t>張（份）</a:t>
            </a:r>
            <a:r>
              <a:rPr lang="zh-TW" altLang="en-US" dirty="0" smtClean="0"/>
              <a:t>以上；</a:t>
            </a:r>
            <a:endParaRPr lang="zh-TW" altLang="en-US" dirty="0"/>
          </a:p>
          <a:p>
            <a:r>
              <a:rPr lang="en-US" altLang="zh-TW" dirty="0" smtClean="0"/>
              <a:t>3.</a:t>
            </a:r>
            <a:r>
              <a:rPr lang="zh-TW" altLang="en-US" dirty="0" smtClean="0"/>
              <a:t>其它</a:t>
            </a:r>
            <a:r>
              <a:rPr lang="zh-TW" altLang="en-US" dirty="0"/>
              <a:t>嚴重情節的情形。</a:t>
            </a:r>
          </a:p>
        </p:txBody>
      </p:sp>
      <p:sp>
        <p:nvSpPr>
          <p:cNvPr id="6" name="投影片編號版面配置區 5"/>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25</a:t>
            </a:fld>
            <a:endParaRPr lang="en-US" altLang="zh-TW">
              <a:solidFill>
                <a:srgbClr val="8CADAE">
                  <a:shade val="75000"/>
                </a:srgbClr>
              </a:solidFill>
            </a:endParaRPr>
          </a:p>
        </p:txBody>
      </p:sp>
    </p:spTree>
    <p:extLst>
      <p:ext uri="{BB962C8B-B14F-4D97-AF65-F5344CB8AC3E}">
        <p14:creationId xmlns:p14="http://schemas.microsoft.com/office/powerpoint/2010/main" val="2568074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152400"/>
            <a:ext cx="8964488" cy="1404392"/>
          </a:xfrm>
        </p:spPr>
        <p:txBody>
          <a:bodyPr>
            <a:normAutofit fontScale="90000"/>
          </a:bodyPr>
          <a:lstStyle/>
          <a:p>
            <a:pPr algn="ctr"/>
            <a:r>
              <a:rPr lang="zh-TW" altLang="en-US" sz="4000" dirty="0" smtClean="0"/>
              <a:t>   大陸 </a:t>
            </a:r>
            <a:r>
              <a:rPr lang="en-US" altLang="zh-TW" sz="4000" dirty="0" smtClean="0"/>
              <a:t>- </a:t>
            </a:r>
            <a:r>
              <a:rPr lang="zh-TW" altLang="en-US" sz="4000" dirty="0" smtClean="0"/>
              <a:t>侵害</a:t>
            </a:r>
            <a:r>
              <a:rPr lang="zh-TW" altLang="en-US" sz="4000" dirty="0"/>
              <a:t>著作權之</a:t>
            </a:r>
            <a:r>
              <a:rPr lang="zh-TW" altLang="en-US" sz="4000" dirty="0" smtClean="0"/>
              <a:t>刑責（</a:t>
            </a:r>
            <a:r>
              <a:rPr lang="en-US" altLang="zh-TW" sz="4000" dirty="0" smtClean="0"/>
              <a:t>4</a:t>
            </a:r>
            <a:r>
              <a:rPr lang="zh-TW" altLang="en-US" sz="4000" dirty="0" smtClean="0"/>
              <a:t>）</a:t>
            </a:r>
            <a:r>
              <a:rPr lang="zh-TW" altLang="en-US" dirty="0" smtClean="0"/>
              <a:t> </a:t>
            </a:r>
            <a:r>
              <a:rPr lang="en-US" altLang="zh-TW" dirty="0" smtClean="0"/>
              <a:t/>
            </a:r>
            <a:br>
              <a:rPr lang="en-US" altLang="zh-TW" dirty="0" smtClean="0"/>
            </a:br>
            <a:r>
              <a:rPr lang="zh-TW" altLang="en-US" dirty="0" smtClean="0"/>
              <a:t>     </a:t>
            </a:r>
            <a:r>
              <a:rPr lang="zh-TW" altLang="en-US" sz="3100" dirty="0" smtClean="0"/>
              <a:t>刑法</a:t>
            </a:r>
            <a:r>
              <a:rPr lang="en-US" altLang="zh-TW" sz="3100" dirty="0" smtClean="0"/>
              <a:t>217</a:t>
            </a:r>
            <a:r>
              <a:rPr lang="zh-TW" altLang="en-US" sz="3100" dirty="0" smtClean="0"/>
              <a:t>後段  重罪</a:t>
            </a:r>
            <a:endParaRPr lang="zh-TW" altLang="en-US" sz="3100" dirty="0"/>
          </a:p>
        </p:txBody>
      </p:sp>
      <p:sp>
        <p:nvSpPr>
          <p:cNvPr id="3" name="內容版面配置區 2"/>
          <p:cNvSpPr>
            <a:spLocks noGrp="1"/>
          </p:cNvSpPr>
          <p:nvPr>
            <p:ph idx="1"/>
          </p:nvPr>
        </p:nvSpPr>
        <p:spPr>
          <a:xfrm>
            <a:off x="612648" y="1600200"/>
            <a:ext cx="8153400" cy="4853136"/>
          </a:xfrm>
        </p:spPr>
        <p:txBody>
          <a:bodyPr>
            <a:normAutofit/>
          </a:bodyPr>
          <a:lstStyle/>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lvl="0" indent="0">
              <a:buNone/>
            </a:pPr>
            <a:endParaRPr lang="en-US" altLang="zh-TW" dirty="0" smtClean="0"/>
          </a:p>
          <a:p>
            <a:pPr marL="514350" lvl="0" indent="-514350">
              <a:buAutoNum type="arabicParenBoth"/>
            </a:pPr>
            <a:endParaRPr lang="en-US" altLang="zh-TW" dirty="0" smtClean="0"/>
          </a:p>
          <a:p>
            <a:endParaRPr lang="zh-TW" altLang="en-US" dirty="0"/>
          </a:p>
        </p:txBody>
      </p:sp>
      <p:sp>
        <p:nvSpPr>
          <p:cNvPr id="4" name="圓角矩形 3"/>
          <p:cNvSpPr/>
          <p:nvPr/>
        </p:nvSpPr>
        <p:spPr>
          <a:xfrm>
            <a:off x="899592" y="1916832"/>
            <a:ext cx="2232248" cy="9144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rgbClr val="003366"/>
                </a:solidFill>
              </a:rPr>
              <a:t>違法所得數額</a:t>
            </a:r>
            <a:r>
              <a:rPr lang="zh-TW" altLang="en-US" u="sng" dirty="0" smtClean="0">
                <a:solidFill>
                  <a:srgbClr val="003366"/>
                </a:solidFill>
              </a:rPr>
              <a:t>巨大</a:t>
            </a:r>
            <a:endParaRPr lang="zh-TW" altLang="en-US" u="sng" dirty="0">
              <a:solidFill>
                <a:srgbClr val="003366"/>
              </a:solidFill>
            </a:endParaRPr>
          </a:p>
        </p:txBody>
      </p:sp>
      <p:sp>
        <p:nvSpPr>
          <p:cNvPr id="5" name="圓角矩形 4"/>
          <p:cNvSpPr/>
          <p:nvPr/>
        </p:nvSpPr>
        <p:spPr>
          <a:xfrm>
            <a:off x="5292080" y="1916832"/>
            <a:ext cx="2448272" cy="9144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zh-TW" dirty="0">
                <a:solidFill>
                  <a:schemeClr val="bg1"/>
                </a:solidFill>
              </a:rPr>
              <a:t>有其他</a:t>
            </a:r>
            <a:r>
              <a:rPr lang="zh-TW" altLang="zh-TW" u="sng" dirty="0">
                <a:solidFill>
                  <a:schemeClr val="bg1"/>
                </a:solidFill>
              </a:rPr>
              <a:t>特別嚴重</a:t>
            </a:r>
            <a:r>
              <a:rPr lang="zh-TW" altLang="zh-TW" dirty="0" smtClean="0">
                <a:solidFill>
                  <a:schemeClr val="bg1"/>
                </a:solidFill>
              </a:rPr>
              <a:t>情節</a:t>
            </a:r>
            <a:endParaRPr lang="zh-TW" altLang="en-US" dirty="0">
              <a:solidFill>
                <a:schemeClr val="bg1"/>
              </a:solidFill>
            </a:endParaRPr>
          </a:p>
        </p:txBody>
      </p:sp>
      <p:sp>
        <p:nvSpPr>
          <p:cNvPr id="8" name="向右箭號 7"/>
          <p:cNvSpPr/>
          <p:nvPr/>
        </p:nvSpPr>
        <p:spPr>
          <a:xfrm rot="5400000">
            <a:off x="1606492" y="3140968"/>
            <a:ext cx="720080" cy="484632"/>
          </a:xfrm>
          <a:prstGeom prst="rightArrow">
            <a:avLst/>
          </a:prstGeom>
          <a:solidFill>
            <a:srgbClr val="008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圓角矩形 8"/>
          <p:cNvSpPr/>
          <p:nvPr/>
        </p:nvSpPr>
        <p:spPr>
          <a:xfrm>
            <a:off x="935724" y="4077072"/>
            <a:ext cx="2232248" cy="1152128"/>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zh-TW" dirty="0" smtClean="0">
                <a:solidFill>
                  <a:srgbClr val="003366"/>
                </a:solidFill>
              </a:rPr>
              <a:t>違法</a:t>
            </a:r>
            <a:r>
              <a:rPr lang="zh-TW" altLang="zh-TW" dirty="0">
                <a:solidFill>
                  <a:srgbClr val="003366"/>
                </a:solidFill>
              </a:rPr>
              <a:t>所得數額在</a:t>
            </a:r>
            <a:r>
              <a:rPr lang="en-US" altLang="zh-TW" dirty="0">
                <a:solidFill>
                  <a:srgbClr val="003366"/>
                </a:solidFill>
              </a:rPr>
              <a:t>15</a:t>
            </a:r>
            <a:r>
              <a:rPr lang="zh-TW" altLang="zh-TW" dirty="0">
                <a:solidFill>
                  <a:srgbClr val="003366"/>
                </a:solidFill>
              </a:rPr>
              <a:t>萬元以上</a:t>
            </a:r>
            <a:endParaRPr lang="zh-TW" altLang="en-US" dirty="0">
              <a:solidFill>
                <a:srgbClr val="003366"/>
              </a:solidFill>
            </a:endParaRPr>
          </a:p>
        </p:txBody>
      </p:sp>
      <p:sp>
        <p:nvSpPr>
          <p:cNvPr id="10" name="向下箭號 9"/>
          <p:cNvSpPr/>
          <p:nvPr/>
        </p:nvSpPr>
        <p:spPr>
          <a:xfrm>
            <a:off x="6345908" y="3023244"/>
            <a:ext cx="484632" cy="720080"/>
          </a:xfrm>
          <a:prstGeom prst="downArrow">
            <a:avLst/>
          </a:prstGeom>
          <a:solidFill>
            <a:srgbClr val="008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圓角矩形 10"/>
          <p:cNvSpPr/>
          <p:nvPr/>
        </p:nvSpPr>
        <p:spPr>
          <a:xfrm>
            <a:off x="4283968" y="4077072"/>
            <a:ext cx="4392488" cy="1872208"/>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dirty="0" smtClean="0"/>
              <a:t>1.</a:t>
            </a:r>
            <a:r>
              <a:rPr lang="zh-TW" altLang="en-US" dirty="0" smtClean="0"/>
              <a:t> 非法</a:t>
            </a:r>
            <a:r>
              <a:rPr lang="zh-TW" altLang="en-US" dirty="0"/>
              <a:t>經營數額</a:t>
            </a:r>
            <a:r>
              <a:rPr lang="zh-TW" altLang="en-US" dirty="0" smtClean="0"/>
              <a:t>在</a:t>
            </a:r>
            <a:r>
              <a:rPr lang="en-US" altLang="zh-TW" dirty="0"/>
              <a:t>25 </a:t>
            </a:r>
            <a:r>
              <a:rPr lang="zh-TW" altLang="en-US" dirty="0" smtClean="0"/>
              <a:t>萬</a:t>
            </a:r>
            <a:r>
              <a:rPr lang="zh-TW" altLang="en-US" dirty="0"/>
              <a:t>元</a:t>
            </a:r>
            <a:r>
              <a:rPr lang="zh-TW" altLang="en-US" dirty="0" smtClean="0"/>
              <a:t>以上；</a:t>
            </a:r>
            <a:endParaRPr lang="zh-TW" altLang="en-US" dirty="0"/>
          </a:p>
          <a:p>
            <a:r>
              <a:rPr lang="en-US" altLang="zh-TW" dirty="0" smtClean="0"/>
              <a:t>2.</a:t>
            </a:r>
            <a:r>
              <a:rPr lang="zh-TW" altLang="en-US" dirty="0" smtClean="0"/>
              <a:t> 擅自複製發行作品或錄音錄像製品，</a:t>
            </a:r>
            <a:endParaRPr lang="en-US" altLang="zh-TW" dirty="0" smtClean="0"/>
          </a:p>
          <a:p>
            <a:r>
              <a:rPr lang="zh-TW" altLang="en-US" dirty="0"/>
              <a:t> </a:t>
            </a:r>
            <a:r>
              <a:rPr lang="zh-TW" altLang="en-US" dirty="0" smtClean="0"/>
              <a:t>   複製品</a:t>
            </a:r>
            <a:r>
              <a:rPr lang="zh-TW" altLang="en-US" dirty="0"/>
              <a:t>數量合計</a:t>
            </a:r>
            <a:r>
              <a:rPr lang="zh-TW" altLang="en-US" dirty="0" smtClean="0"/>
              <a:t>在</a:t>
            </a:r>
            <a:r>
              <a:rPr lang="en-US" altLang="zh-TW" dirty="0"/>
              <a:t>2500 </a:t>
            </a:r>
            <a:r>
              <a:rPr lang="zh-TW" altLang="en-US" dirty="0" smtClean="0"/>
              <a:t>張</a:t>
            </a:r>
            <a:r>
              <a:rPr lang="zh-TW" altLang="en-US" dirty="0"/>
              <a:t>（份）</a:t>
            </a:r>
            <a:r>
              <a:rPr lang="zh-TW" altLang="en-US" dirty="0" smtClean="0"/>
              <a:t>以上；</a:t>
            </a:r>
            <a:endParaRPr lang="zh-TW" altLang="en-US" dirty="0"/>
          </a:p>
          <a:p>
            <a:r>
              <a:rPr lang="en-US" altLang="zh-TW" dirty="0" smtClean="0"/>
              <a:t>3.</a:t>
            </a:r>
            <a:r>
              <a:rPr lang="zh-TW" altLang="en-US" dirty="0" smtClean="0"/>
              <a:t>其它</a:t>
            </a:r>
            <a:r>
              <a:rPr lang="zh-TW" altLang="zh-TW" dirty="0"/>
              <a:t>特別嚴重</a:t>
            </a:r>
            <a:r>
              <a:rPr lang="zh-TW" altLang="zh-TW" dirty="0" smtClean="0"/>
              <a:t>情節</a:t>
            </a:r>
            <a:r>
              <a:rPr lang="zh-TW" altLang="en-US" dirty="0" smtClean="0"/>
              <a:t>的</a:t>
            </a:r>
            <a:r>
              <a:rPr lang="zh-TW" altLang="en-US" dirty="0"/>
              <a:t>情形。</a:t>
            </a:r>
          </a:p>
        </p:txBody>
      </p:sp>
      <p:sp>
        <p:nvSpPr>
          <p:cNvPr id="6" name="投影片編號版面配置區 5"/>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26</a:t>
            </a:fld>
            <a:endParaRPr lang="en-US" altLang="zh-TW">
              <a:solidFill>
                <a:srgbClr val="8CADAE">
                  <a:shade val="75000"/>
                </a:srgbClr>
              </a:solidFill>
            </a:endParaRPr>
          </a:p>
        </p:txBody>
      </p:sp>
    </p:spTree>
    <p:extLst>
      <p:ext uri="{BB962C8B-B14F-4D97-AF65-F5344CB8AC3E}">
        <p14:creationId xmlns:p14="http://schemas.microsoft.com/office/powerpoint/2010/main" val="2991981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200" dirty="0" smtClean="0"/>
              <a:t>大陸 </a:t>
            </a:r>
            <a:r>
              <a:rPr lang="en-US" altLang="zh-TW" sz="3200" dirty="0" smtClean="0"/>
              <a:t>- </a:t>
            </a:r>
            <a:r>
              <a:rPr lang="zh-TW" altLang="en-US" sz="3200" dirty="0" smtClean="0"/>
              <a:t>侵害</a:t>
            </a:r>
            <a:r>
              <a:rPr lang="zh-TW" altLang="en-US" sz="3200" dirty="0"/>
              <a:t>著作權之刑事責任</a:t>
            </a:r>
            <a:r>
              <a:rPr lang="zh-TW" altLang="en-US" sz="3200" dirty="0" smtClean="0"/>
              <a:t>（</a:t>
            </a:r>
            <a:r>
              <a:rPr lang="en-US" altLang="zh-TW" sz="3200" dirty="0" smtClean="0"/>
              <a:t>5</a:t>
            </a:r>
            <a:r>
              <a:rPr lang="zh-TW" altLang="en-US" sz="3200" dirty="0" smtClean="0"/>
              <a:t>） </a:t>
            </a:r>
            <a:r>
              <a:rPr lang="zh-TW" altLang="en-US" sz="3200" dirty="0"/>
              <a:t/>
            </a:r>
            <a:br>
              <a:rPr lang="zh-TW" altLang="en-US" sz="3200" dirty="0"/>
            </a:br>
            <a:r>
              <a:rPr lang="zh-TW" altLang="en-US" sz="3200" dirty="0"/>
              <a:t>   </a:t>
            </a:r>
            <a:r>
              <a:rPr lang="zh-TW" altLang="en-US" sz="2800" dirty="0" smtClean="0"/>
              <a:t>網路</a:t>
            </a:r>
            <a:r>
              <a:rPr lang="zh-TW" altLang="en-US" sz="2800" dirty="0"/>
              <a:t>侵</a:t>
            </a:r>
            <a:r>
              <a:rPr lang="zh-TW" altLang="en-US" sz="2800" dirty="0" smtClean="0"/>
              <a:t>權   構成刑法</a:t>
            </a:r>
            <a:r>
              <a:rPr lang="en-US" altLang="zh-TW" sz="2800" dirty="0" smtClean="0"/>
              <a:t>217</a:t>
            </a:r>
            <a:r>
              <a:rPr lang="zh-TW" altLang="en-US" sz="2800" dirty="0" smtClean="0"/>
              <a:t>犯罪之標準</a:t>
            </a:r>
            <a:endParaRPr lang="zh-TW" altLang="en-US" sz="2800" dirty="0"/>
          </a:p>
        </p:txBody>
      </p:sp>
      <p:sp>
        <p:nvSpPr>
          <p:cNvPr id="3" name="內容版面配置區 2"/>
          <p:cNvSpPr>
            <a:spLocks noGrp="1"/>
          </p:cNvSpPr>
          <p:nvPr>
            <p:ph idx="1"/>
          </p:nvPr>
        </p:nvSpPr>
        <p:spPr>
          <a:xfrm>
            <a:off x="504200" y="1675656"/>
            <a:ext cx="8676312" cy="4997152"/>
          </a:xfrm>
        </p:spPr>
        <p:txBody>
          <a:bodyPr>
            <a:normAutofit fontScale="92500" lnSpcReduction="10000"/>
          </a:bodyPr>
          <a:lstStyle/>
          <a:p>
            <a:pPr marL="0" indent="0">
              <a:buNone/>
            </a:pPr>
            <a:r>
              <a:rPr lang="zh-TW" altLang="zh-TW" sz="3000" dirty="0" smtClean="0">
                <a:solidFill>
                  <a:srgbClr val="C00000"/>
                </a:solidFill>
              </a:rPr>
              <a:t>以</a:t>
            </a:r>
            <a:r>
              <a:rPr lang="zh-TW" altLang="zh-TW" sz="3000" dirty="0">
                <a:solidFill>
                  <a:srgbClr val="C00000"/>
                </a:solidFill>
              </a:rPr>
              <a:t>營利為目的</a:t>
            </a:r>
            <a:r>
              <a:rPr lang="zh-TW" altLang="zh-TW" sz="3000" dirty="0" smtClean="0"/>
              <a:t>，</a:t>
            </a:r>
            <a:r>
              <a:rPr lang="zh-TW" altLang="en-US" sz="3000" dirty="0" smtClean="0"/>
              <a:t>擅自通</a:t>
            </a:r>
            <a:r>
              <a:rPr lang="zh-TW" altLang="zh-TW" sz="3000" dirty="0" smtClean="0"/>
              <a:t>過</a:t>
            </a:r>
            <a:r>
              <a:rPr lang="zh-TW" altLang="zh-TW" sz="3000" u="sng" dirty="0">
                <a:solidFill>
                  <a:srgbClr val="C00000"/>
                </a:solidFill>
              </a:rPr>
              <a:t>信息網絡</a:t>
            </a:r>
            <a:r>
              <a:rPr lang="zh-TW" altLang="zh-TW" sz="3000" dirty="0"/>
              <a:t>向公眾傳播</a:t>
            </a:r>
            <a:r>
              <a:rPr lang="zh-TW" altLang="zh-TW" sz="3000" dirty="0" smtClean="0"/>
              <a:t>他人作品</a:t>
            </a:r>
            <a:r>
              <a:rPr lang="zh-TW" altLang="en-US" sz="3000" dirty="0" smtClean="0"/>
              <a:t>或</a:t>
            </a:r>
            <a:r>
              <a:rPr lang="zh-TW" altLang="zh-TW" sz="3000" dirty="0" smtClean="0"/>
              <a:t>錄音</a:t>
            </a:r>
            <a:r>
              <a:rPr lang="zh-TW" altLang="zh-TW" sz="3000" dirty="0"/>
              <a:t>錄像</a:t>
            </a:r>
            <a:r>
              <a:rPr lang="zh-TW" altLang="zh-TW" sz="3000" dirty="0" smtClean="0"/>
              <a:t>製品</a:t>
            </a:r>
            <a:r>
              <a:rPr lang="zh-TW" altLang="en-US" sz="3000" dirty="0" smtClean="0"/>
              <a:t>者：</a:t>
            </a:r>
            <a:endParaRPr lang="en-US" altLang="zh-TW" sz="3000" dirty="0" smtClean="0"/>
          </a:p>
          <a:p>
            <a:pPr marL="0" indent="0">
              <a:buNone/>
            </a:pPr>
            <a:endParaRPr lang="en-US" altLang="zh-TW" dirty="0"/>
          </a:p>
          <a:p>
            <a:pPr marL="0" indent="0">
              <a:buNone/>
            </a:pPr>
            <a:endParaRPr lang="en-US" altLang="zh-TW" dirty="0" smtClean="0"/>
          </a:p>
          <a:p>
            <a:pPr marL="0" indent="0">
              <a:buNone/>
            </a:pPr>
            <a:endParaRPr lang="en-US" altLang="zh-TW" dirty="0" smtClean="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zh-TW" altLang="zh-TW" dirty="0" smtClean="0"/>
          </a:p>
          <a:p>
            <a:pPr marL="0" indent="0">
              <a:buNone/>
            </a:pPr>
            <a:r>
              <a:rPr lang="zh-TW" altLang="zh-TW" dirty="0" smtClean="0"/>
              <a:t>　</a:t>
            </a:r>
            <a:endParaRPr lang="zh-TW" altLang="en-US" dirty="0"/>
          </a:p>
        </p:txBody>
      </p:sp>
      <p:sp>
        <p:nvSpPr>
          <p:cNvPr id="4" name="圓角矩形 3"/>
          <p:cNvSpPr/>
          <p:nvPr/>
        </p:nvSpPr>
        <p:spPr>
          <a:xfrm>
            <a:off x="1763688" y="2561104"/>
            <a:ext cx="2016224" cy="720080"/>
          </a:xfrm>
          <a:prstGeom prst="roundRect">
            <a:avLst/>
          </a:prstGeom>
          <a:solidFill>
            <a:schemeClr val="accent6">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zh-TW" dirty="0" smtClean="0">
                <a:solidFill>
                  <a:srgbClr val="003366"/>
                </a:solidFill>
              </a:rPr>
              <a:t>其他</a:t>
            </a:r>
            <a:r>
              <a:rPr lang="zh-TW" altLang="zh-TW" dirty="0">
                <a:solidFill>
                  <a:srgbClr val="003366"/>
                </a:solidFill>
              </a:rPr>
              <a:t>嚴重</a:t>
            </a:r>
            <a:r>
              <a:rPr lang="zh-TW" altLang="zh-TW" dirty="0" smtClean="0">
                <a:solidFill>
                  <a:srgbClr val="003366"/>
                </a:solidFill>
              </a:rPr>
              <a:t>情節</a:t>
            </a:r>
            <a:endParaRPr lang="zh-TW" altLang="en-US" dirty="0">
              <a:solidFill>
                <a:srgbClr val="003366"/>
              </a:solidFill>
            </a:endParaRPr>
          </a:p>
        </p:txBody>
      </p:sp>
      <p:sp>
        <p:nvSpPr>
          <p:cNvPr id="5" name="圓角矩形 4"/>
          <p:cNvSpPr/>
          <p:nvPr/>
        </p:nvSpPr>
        <p:spPr>
          <a:xfrm>
            <a:off x="5414392" y="2564904"/>
            <a:ext cx="3240360" cy="576064"/>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其他</a:t>
            </a:r>
            <a:r>
              <a:rPr lang="zh-TW" altLang="en-US" dirty="0"/>
              <a:t>特別嚴重</a:t>
            </a:r>
            <a:r>
              <a:rPr lang="zh-TW" altLang="en-US" dirty="0" smtClean="0"/>
              <a:t>情節</a:t>
            </a:r>
            <a:endParaRPr lang="zh-TW" altLang="en-US" dirty="0"/>
          </a:p>
        </p:txBody>
      </p:sp>
      <p:sp>
        <p:nvSpPr>
          <p:cNvPr id="6" name="圓角矩形 5"/>
          <p:cNvSpPr/>
          <p:nvPr/>
        </p:nvSpPr>
        <p:spPr>
          <a:xfrm>
            <a:off x="539552" y="4005064"/>
            <a:ext cx="4464496" cy="2664296"/>
          </a:xfrm>
          <a:prstGeom prst="roundRect">
            <a:avLst/>
          </a:prstGeom>
          <a:solidFill>
            <a:schemeClr val="accent6">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US" altLang="zh-TW" sz="1600" dirty="0" smtClean="0">
                <a:solidFill>
                  <a:srgbClr val="003366"/>
                </a:solidFill>
              </a:rPr>
              <a:t>1.</a:t>
            </a:r>
            <a:r>
              <a:rPr lang="zh-TW" altLang="en-US" sz="1600" dirty="0" smtClean="0">
                <a:solidFill>
                  <a:srgbClr val="003366"/>
                </a:solidFill>
              </a:rPr>
              <a:t> </a:t>
            </a:r>
            <a:r>
              <a:rPr lang="en-US" altLang="zh-TW" sz="1600" dirty="0" smtClean="0">
                <a:solidFill>
                  <a:srgbClr val="003366"/>
                </a:solidFill>
              </a:rPr>
              <a:t> </a:t>
            </a:r>
            <a:r>
              <a:rPr lang="zh-TW" altLang="zh-TW" sz="1600" dirty="0" smtClean="0">
                <a:solidFill>
                  <a:srgbClr val="003366"/>
                </a:solidFill>
              </a:rPr>
              <a:t>非法</a:t>
            </a:r>
            <a:r>
              <a:rPr lang="zh-TW" altLang="zh-TW" sz="1600" dirty="0">
                <a:solidFill>
                  <a:srgbClr val="003366"/>
                </a:solidFill>
              </a:rPr>
              <a:t>經營數額在</a:t>
            </a:r>
            <a:r>
              <a:rPr lang="en-US" altLang="zh-TW" sz="1600" dirty="0">
                <a:solidFill>
                  <a:srgbClr val="003366"/>
                </a:solidFill>
              </a:rPr>
              <a:t>5</a:t>
            </a:r>
            <a:r>
              <a:rPr lang="zh-TW" altLang="zh-TW" sz="1600" dirty="0">
                <a:solidFill>
                  <a:srgbClr val="003366"/>
                </a:solidFill>
              </a:rPr>
              <a:t>萬元</a:t>
            </a:r>
            <a:r>
              <a:rPr lang="zh-TW" altLang="zh-TW" sz="1600" dirty="0" smtClean="0">
                <a:solidFill>
                  <a:srgbClr val="003366"/>
                </a:solidFill>
              </a:rPr>
              <a:t>以上</a:t>
            </a:r>
            <a:endParaRPr lang="zh-TW" altLang="zh-TW" sz="1600" dirty="0">
              <a:solidFill>
                <a:srgbClr val="003366"/>
              </a:solidFill>
            </a:endParaRPr>
          </a:p>
          <a:p>
            <a:pPr marL="0" indent="0">
              <a:buNone/>
            </a:pPr>
            <a:r>
              <a:rPr lang="en-US" altLang="zh-TW" sz="1600" dirty="0" smtClean="0">
                <a:solidFill>
                  <a:srgbClr val="003366"/>
                </a:solidFill>
              </a:rPr>
              <a:t>2.</a:t>
            </a:r>
            <a:r>
              <a:rPr lang="zh-TW" altLang="en-US" sz="1600" dirty="0" smtClean="0">
                <a:solidFill>
                  <a:srgbClr val="003366"/>
                </a:solidFill>
              </a:rPr>
              <a:t> </a:t>
            </a:r>
            <a:r>
              <a:rPr lang="en-US" altLang="zh-TW" sz="1600" dirty="0" smtClean="0">
                <a:solidFill>
                  <a:srgbClr val="003366"/>
                </a:solidFill>
              </a:rPr>
              <a:t> </a:t>
            </a:r>
            <a:r>
              <a:rPr lang="zh-TW" altLang="zh-TW" sz="1600" dirty="0" smtClean="0">
                <a:solidFill>
                  <a:srgbClr val="003366"/>
                </a:solidFill>
              </a:rPr>
              <a:t>傳播</a:t>
            </a:r>
            <a:r>
              <a:rPr lang="zh-TW" altLang="zh-TW" sz="1600" dirty="0">
                <a:solidFill>
                  <a:srgbClr val="003366"/>
                </a:solidFill>
              </a:rPr>
              <a:t>他人</a:t>
            </a:r>
            <a:r>
              <a:rPr lang="zh-TW" altLang="zh-TW" sz="1600" dirty="0" smtClean="0">
                <a:solidFill>
                  <a:srgbClr val="003366"/>
                </a:solidFill>
              </a:rPr>
              <a:t>作品</a:t>
            </a:r>
            <a:r>
              <a:rPr lang="zh-TW" altLang="zh-TW" sz="1600" u="sng" dirty="0" smtClean="0">
                <a:solidFill>
                  <a:srgbClr val="003366"/>
                </a:solidFill>
              </a:rPr>
              <a:t>數量</a:t>
            </a:r>
            <a:r>
              <a:rPr lang="zh-TW" altLang="zh-TW" sz="1600" dirty="0">
                <a:solidFill>
                  <a:srgbClr val="003366"/>
                </a:solidFill>
              </a:rPr>
              <a:t>合計在</a:t>
            </a:r>
            <a:r>
              <a:rPr lang="en-US" altLang="zh-TW" sz="1600" dirty="0">
                <a:solidFill>
                  <a:srgbClr val="003366"/>
                </a:solidFill>
              </a:rPr>
              <a:t>500</a:t>
            </a:r>
            <a:r>
              <a:rPr lang="zh-TW" altLang="zh-TW" sz="1600" dirty="0">
                <a:solidFill>
                  <a:srgbClr val="003366"/>
                </a:solidFill>
              </a:rPr>
              <a:t>件</a:t>
            </a:r>
            <a:r>
              <a:rPr lang="en-US" altLang="zh-TW" sz="1600" dirty="0">
                <a:solidFill>
                  <a:srgbClr val="003366"/>
                </a:solidFill>
              </a:rPr>
              <a:t>(</a:t>
            </a:r>
            <a:r>
              <a:rPr lang="zh-TW" altLang="zh-TW" sz="1600" dirty="0">
                <a:solidFill>
                  <a:srgbClr val="003366"/>
                </a:solidFill>
              </a:rPr>
              <a:t>部</a:t>
            </a:r>
            <a:r>
              <a:rPr lang="en-US" altLang="zh-TW" sz="1600" dirty="0">
                <a:solidFill>
                  <a:srgbClr val="003366"/>
                </a:solidFill>
              </a:rPr>
              <a:t>)</a:t>
            </a:r>
            <a:r>
              <a:rPr lang="zh-TW" altLang="zh-TW" sz="1600" dirty="0" smtClean="0">
                <a:solidFill>
                  <a:srgbClr val="003366"/>
                </a:solidFill>
              </a:rPr>
              <a:t>以上</a:t>
            </a:r>
            <a:endParaRPr lang="zh-TW" altLang="zh-TW" sz="1600" dirty="0">
              <a:solidFill>
                <a:srgbClr val="003366"/>
              </a:solidFill>
            </a:endParaRPr>
          </a:p>
          <a:p>
            <a:r>
              <a:rPr lang="en-US" altLang="zh-TW" sz="1600" dirty="0" smtClean="0">
                <a:solidFill>
                  <a:srgbClr val="003366"/>
                </a:solidFill>
              </a:rPr>
              <a:t>3.  </a:t>
            </a:r>
            <a:r>
              <a:rPr lang="zh-TW" altLang="zh-TW" sz="1600" dirty="0" smtClean="0">
                <a:solidFill>
                  <a:srgbClr val="003366"/>
                </a:solidFill>
              </a:rPr>
              <a:t>傳播</a:t>
            </a:r>
            <a:r>
              <a:rPr lang="zh-TW" altLang="zh-TW" sz="1600" dirty="0">
                <a:solidFill>
                  <a:srgbClr val="003366"/>
                </a:solidFill>
              </a:rPr>
              <a:t>他人</a:t>
            </a:r>
            <a:r>
              <a:rPr lang="zh-TW" altLang="zh-TW" sz="1600" dirty="0" smtClean="0">
                <a:solidFill>
                  <a:srgbClr val="003366"/>
                </a:solidFill>
              </a:rPr>
              <a:t>作品實際</a:t>
            </a:r>
            <a:r>
              <a:rPr lang="zh-TW" altLang="zh-TW" sz="1600" u="sng" dirty="0">
                <a:solidFill>
                  <a:srgbClr val="003366"/>
                </a:solidFill>
              </a:rPr>
              <a:t>被點擊數</a:t>
            </a:r>
            <a:r>
              <a:rPr lang="zh-TW" altLang="zh-TW" sz="1600" dirty="0" smtClean="0">
                <a:solidFill>
                  <a:srgbClr val="003366"/>
                </a:solidFill>
              </a:rPr>
              <a:t>達</a:t>
            </a:r>
            <a:r>
              <a:rPr lang="en-US" altLang="zh-TW" sz="1600" dirty="0" smtClean="0">
                <a:solidFill>
                  <a:srgbClr val="003366"/>
                </a:solidFill>
              </a:rPr>
              <a:t>5</a:t>
            </a:r>
            <a:r>
              <a:rPr lang="zh-TW" altLang="zh-TW" sz="1600" dirty="0">
                <a:solidFill>
                  <a:srgbClr val="003366"/>
                </a:solidFill>
              </a:rPr>
              <a:t>萬</a:t>
            </a:r>
            <a:r>
              <a:rPr lang="zh-TW" altLang="zh-TW" sz="1600" dirty="0" smtClean="0">
                <a:solidFill>
                  <a:srgbClr val="003366"/>
                </a:solidFill>
              </a:rPr>
              <a:t>次以上</a:t>
            </a:r>
            <a:endParaRPr lang="en-US" altLang="zh-TW" sz="1600" dirty="0" smtClean="0">
              <a:solidFill>
                <a:srgbClr val="003366"/>
              </a:solidFill>
            </a:endParaRPr>
          </a:p>
          <a:p>
            <a:r>
              <a:rPr lang="en-US" altLang="zh-TW" sz="1600" dirty="0" smtClean="0">
                <a:solidFill>
                  <a:srgbClr val="003366"/>
                </a:solidFill>
              </a:rPr>
              <a:t>4.  </a:t>
            </a:r>
            <a:r>
              <a:rPr lang="zh-TW" altLang="zh-TW" sz="1600" dirty="0" smtClean="0">
                <a:solidFill>
                  <a:srgbClr val="003366"/>
                </a:solidFill>
              </a:rPr>
              <a:t>以</a:t>
            </a:r>
            <a:r>
              <a:rPr lang="zh-TW" altLang="zh-TW" sz="1600" dirty="0">
                <a:solidFill>
                  <a:srgbClr val="003366"/>
                </a:solidFill>
              </a:rPr>
              <a:t>會員</a:t>
            </a:r>
            <a:r>
              <a:rPr lang="zh-TW" altLang="zh-TW" sz="1600" dirty="0" smtClean="0">
                <a:solidFill>
                  <a:srgbClr val="003366"/>
                </a:solidFill>
              </a:rPr>
              <a:t>制方式傳播</a:t>
            </a:r>
            <a:r>
              <a:rPr lang="zh-TW" altLang="zh-TW" sz="1600" dirty="0">
                <a:solidFill>
                  <a:srgbClr val="003366"/>
                </a:solidFill>
              </a:rPr>
              <a:t>他人作品，</a:t>
            </a:r>
            <a:r>
              <a:rPr lang="zh-TW" altLang="zh-TW" sz="1600" u="sng" dirty="0">
                <a:solidFill>
                  <a:srgbClr val="003366"/>
                </a:solidFill>
              </a:rPr>
              <a:t>註冊會員</a:t>
            </a:r>
            <a:r>
              <a:rPr lang="zh-TW" altLang="zh-TW" sz="1600" dirty="0" smtClean="0">
                <a:solidFill>
                  <a:srgbClr val="003366"/>
                </a:solidFill>
              </a:rPr>
              <a:t>達到</a:t>
            </a:r>
            <a:r>
              <a:rPr lang="en-US" altLang="zh-TW" sz="1600" dirty="0">
                <a:solidFill>
                  <a:srgbClr val="003366"/>
                </a:solidFill>
              </a:rPr>
              <a:t>1000</a:t>
            </a:r>
            <a:r>
              <a:rPr lang="zh-TW" altLang="zh-TW" sz="1600" dirty="0">
                <a:solidFill>
                  <a:srgbClr val="003366"/>
                </a:solidFill>
              </a:rPr>
              <a:t>人</a:t>
            </a:r>
            <a:r>
              <a:rPr lang="zh-TW" altLang="zh-TW" sz="1600" dirty="0" smtClean="0">
                <a:solidFill>
                  <a:srgbClr val="003366"/>
                </a:solidFill>
              </a:rPr>
              <a:t>以上</a:t>
            </a:r>
            <a:endParaRPr lang="zh-TW" altLang="zh-TW" sz="1600" dirty="0">
              <a:solidFill>
                <a:srgbClr val="003366"/>
              </a:solidFill>
            </a:endParaRPr>
          </a:p>
          <a:p>
            <a:pPr marL="0" indent="0">
              <a:buNone/>
            </a:pPr>
            <a:r>
              <a:rPr lang="en-US" altLang="zh-TW" sz="1600" dirty="0" smtClean="0">
                <a:solidFill>
                  <a:srgbClr val="003366"/>
                </a:solidFill>
              </a:rPr>
              <a:t>5. </a:t>
            </a:r>
            <a:r>
              <a:rPr lang="zh-TW" altLang="zh-TW" sz="1600" dirty="0">
                <a:solidFill>
                  <a:srgbClr val="003366"/>
                </a:solidFill>
              </a:rPr>
              <a:t>數額或者數量雖未達到</a:t>
            </a:r>
            <a:r>
              <a:rPr lang="zh-TW" altLang="zh-TW" sz="1600" dirty="0" smtClean="0">
                <a:solidFill>
                  <a:srgbClr val="003366"/>
                </a:solidFill>
              </a:rPr>
              <a:t>第</a:t>
            </a:r>
            <a:r>
              <a:rPr lang="en-US" altLang="zh-TW" sz="1600" dirty="0" smtClean="0">
                <a:solidFill>
                  <a:srgbClr val="003366"/>
                </a:solidFill>
              </a:rPr>
              <a:t>1</a:t>
            </a:r>
            <a:r>
              <a:rPr lang="zh-TW" altLang="zh-TW" sz="1600" dirty="0" smtClean="0">
                <a:solidFill>
                  <a:srgbClr val="003366"/>
                </a:solidFill>
              </a:rPr>
              <a:t>至</a:t>
            </a:r>
            <a:r>
              <a:rPr lang="en-US" altLang="zh-TW" sz="1600" dirty="0" smtClean="0">
                <a:solidFill>
                  <a:srgbClr val="003366"/>
                </a:solidFill>
              </a:rPr>
              <a:t>4</a:t>
            </a:r>
            <a:r>
              <a:rPr lang="zh-TW" altLang="zh-TW" sz="1600" dirty="0" smtClean="0">
                <a:solidFill>
                  <a:srgbClr val="003366"/>
                </a:solidFill>
              </a:rPr>
              <a:t>項</a:t>
            </a:r>
            <a:r>
              <a:rPr lang="zh-TW" altLang="zh-TW" sz="1600" dirty="0">
                <a:solidFill>
                  <a:srgbClr val="003366"/>
                </a:solidFill>
              </a:rPr>
              <a:t>規定標準，但分別</a:t>
            </a:r>
            <a:r>
              <a:rPr lang="zh-TW" altLang="zh-TW" sz="1600" dirty="0" smtClean="0">
                <a:solidFill>
                  <a:srgbClr val="003366"/>
                </a:solidFill>
              </a:rPr>
              <a:t>達到</a:t>
            </a:r>
            <a:r>
              <a:rPr lang="zh-TW" altLang="zh-TW" sz="1600" dirty="0">
                <a:solidFill>
                  <a:srgbClr val="003366"/>
                </a:solidFill>
              </a:rPr>
              <a:t>其中兩項以上標準一半</a:t>
            </a:r>
            <a:r>
              <a:rPr lang="zh-TW" altLang="zh-TW" sz="1600" dirty="0" smtClean="0">
                <a:solidFill>
                  <a:srgbClr val="003366"/>
                </a:solidFill>
              </a:rPr>
              <a:t>以上</a:t>
            </a:r>
            <a:endParaRPr lang="zh-TW" altLang="zh-TW" sz="1600" dirty="0">
              <a:solidFill>
                <a:srgbClr val="003366"/>
              </a:solidFill>
            </a:endParaRPr>
          </a:p>
          <a:p>
            <a:pPr marL="0" indent="0">
              <a:buNone/>
            </a:pPr>
            <a:r>
              <a:rPr lang="en-US" altLang="zh-TW" sz="1600" dirty="0" smtClean="0">
                <a:solidFill>
                  <a:srgbClr val="003366"/>
                </a:solidFill>
              </a:rPr>
              <a:t>6. </a:t>
            </a:r>
            <a:r>
              <a:rPr lang="zh-TW" altLang="zh-TW" sz="1600" dirty="0">
                <a:solidFill>
                  <a:srgbClr val="003366"/>
                </a:solidFill>
              </a:rPr>
              <a:t>其他嚴重情節的</a:t>
            </a:r>
            <a:r>
              <a:rPr lang="zh-TW" altLang="zh-TW" sz="1600" dirty="0" smtClean="0">
                <a:solidFill>
                  <a:srgbClr val="003366"/>
                </a:solidFill>
              </a:rPr>
              <a:t>情形</a:t>
            </a:r>
            <a:endParaRPr lang="zh-TW" altLang="en-US" sz="1600" dirty="0">
              <a:solidFill>
                <a:srgbClr val="003366"/>
              </a:solidFill>
            </a:endParaRPr>
          </a:p>
        </p:txBody>
      </p:sp>
      <p:sp>
        <p:nvSpPr>
          <p:cNvPr id="8" name="圓角矩形 7"/>
          <p:cNvSpPr/>
          <p:nvPr/>
        </p:nvSpPr>
        <p:spPr>
          <a:xfrm>
            <a:off x="5713276" y="4077072"/>
            <a:ext cx="2642592" cy="172819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實施左述行為</a:t>
            </a:r>
            <a:r>
              <a:rPr lang="zh-TW" altLang="en-US" dirty="0"/>
              <a:t>，數額</a:t>
            </a:r>
            <a:r>
              <a:rPr lang="zh-TW" altLang="en-US" dirty="0" smtClean="0"/>
              <a:t>或數量達到左列第</a:t>
            </a:r>
            <a:r>
              <a:rPr lang="en-US" altLang="zh-TW" dirty="0" smtClean="0"/>
              <a:t>1</a:t>
            </a:r>
            <a:r>
              <a:rPr lang="zh-TW" altLang="en-US" dirty="0" smtClean="0"/>
              <a:t>至</a:t>
            </a:r>
            <a:r>
              <a:rPr lang="en-US" altLang="zh-TW" dirty="0" smtClean="0"/>
              <a:t>5</a:t>
            </a:r>
            <a:r>
              <a:rPr lang="zh-TW" altLang="en-US" dirty="0" smtClean="0"/>
              <a:t>項</a:t>
            </a:r>
            <a:r>
              <a:rPr lang="zh-TW" altLang="en-US" dirty="0"/>
              <a:t>規 定標準五倍</a:t>
            </a:r>
            <a:r>
              <a:rPr lang="zh-TW" altLang="en-US" dirty="0" smtClean="0"/>
              <a:t>以上</a:t>
            </a:r>
            <a:endParaRPr lang="zh-TW" altLang="en-US" dirty="0"/>
          </a:p>
        </p:txBody>
      </p:sp>
      <p:sp>
        <p:nvSpPr>
          <p:cNvPr id="9" name="向下箭號 8"/>
          <p:cNvSpPr/>
          <p:nvPr/>
        </p:nvSpPr>
        <p:spPr>
          <a:xfrm>
            <a:off x="2529484" y="3434541"/>
            <a:ext cx="484632" cy="489204"/>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向下箭號 9"/>
          <p:cNvSpPr/>
          <p:nvPr/>
        </p:nvSpPr>
        <p:spPr>
          <a:xfrm>
            <a:off x="6792256" y="3289568"/>
            <a:ext cx="484632" cy="587878"/>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投影片編號版面配置區 6"/>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27</a:t>
            </a:fld>
            <a:endParaRPr lang="en-US" altLang="zh-TW">
              <a:solidFill>
                <a:srgbClr val="8CADAE">
                  <a:shade val="75000"/>
                </a:srgbClr>
              </a:solidFill>
            </a:endParaRPr>
          </a:p>
        </p:txBody>
      </p:sp>
    </p:spTree>
    <p:extLst>
      <p:ext uri="{BB962C8B-B14F-4D97-AF65-F5344CB8AC3E}">
        <p14:creationId xmlns:p14="http://schemas.microsoft.com/office/powerpoint/2010/main" val="2288820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dirty="0" smtClean="0"/>
              <a:t>大陸 </a:t>
            </a:r>
            <a:r>
              <a:rPr lang="en-US" altLang="zh-TW" sz="3600" dirty="0" smtClean="0"/>
              <a:t>- </a:t>
            </a:r>
            <a:r>
              <a:rPr lang="zh-TW" altLang="en-US" sz="3600" dirty="0" smtClean="0"/>
              <a:t>侵害</a:t>
            </a:r>
            <a:r>
              <a:rPr lang="zh-TW" altLang="en-US" sz="3600" dirty="0"/>
              <a:t>著作權之</a:t>
            </a:r>
            <a:r>
              <a:rPr lang="zh-TW" altLang="en-US" sz="3600" dirty="0" smtClean="0"/>
              <a:t>刑責（</a:t>
            </a:r>
            <a:r>
              <a:rPr lang="en-US" altLang="zh-TW" sz="3600" dirty="0" smtClean="0"/>
              <a:t>6</a:t>
            </a:r>
            <a:r>
              <a:rPr lang="zh-TW" altLang="en-US" sz="3600" dirty="0" smtClean="0"/>
              <a:t>）</a:t>
            </a:r>
            <a:r>
              <a:rPr lang="zh-TW" altLang="en-US" sz="3100" dirty="0" smtClean="0"/>
              <a:t> </a:t>
            </a:r>
            <a:r>
              <a:rPr lang="en-US" altLang="zh-TW" sz="3100" dirty="0" smtClean="0"/>
              <a:t/>
            </a:r>
            <a:br>
              <a:rPr lang="en-US" altLang="zh-TW" sz="3100" dirty="0" smtClean="0"/>
            </a:br>
            <a:r>
              <a:rPr lang="zh-TW" altLang="en-US" sz="3100" dirty="0" smtClean="0"/>
              <a:t>刑法</a:t>
            </a:r>
            <a:r>
              <a:rPr lang="en-US" altLang="zh-TW" sz="3100" dirty="0" smtClean="0"/>
              <a:t>218</a:t>
            </a:r>
            <a:r>
              <a:rPr lang="zh-TW" altLang="en-US" sz="3100" dirty="0" smtClean="0"/>
              <a:t>銷售罪</a:t>
            </a:r>
            <a:endParaRPr lang="zh-TW" altLang="en-US" sz="3100" dirty="0"/>
          </a:p>
        </p:txBody>
      </p:sp>
      <p:sp>
        <p:nvSpPr>
          <p:cNvPr id="3" name="內容版面配置區 2"/>
          <p:cNvSpPr>
            <a:spLocks noGrp="1"/>
          </p:cNvSpPr>
          <p:nvPr>
            <p:ph idx="1"/>
          </p:nvPr>
        </p:nvSpPr>
        <p:spPr>
          <a:xfrm>
            <a:off x="467544" y="1556792"/>
            <a:ext cx="8229600" cy="4752528"/>
          </a:xfrm>
        </p:spPr>
        <p:txBody>
          <a:bodyPr/>
          <a:lstStyle/>
          <a:p>
            <a:pPr marL="0" lvl="0" indent="0">
              <a:buNone/>
            </a:pPr>
            <a:endParaRPr lang="en-US" altLang="zh-TW" dirty="0" smtClean="0"/>
          </a:p>
          <a:p>
            <a:pPr marL="0" lvl="0" indent="0">
              <a:buNone/>
            </a:pPr>
            <a:r>
              <a:rPr lang="zh-TW" altLang="en-US" dirty="0">
                <a:solidFill>
                  <a:srgbClr val="C00000"/>
                </a:solidFill>
              </a:rPr>
              <a:t>以營利為目的</a:t>
            </a:r>
            <a:r>
              <a:rPr lang="zh-TW" altLang="en-US" dirty="0"/>
              <a:t>，</a:t>
            </a:r>
            <a:r>
              <a:rPr lang="zh-TW" altLang="en-US" dirty="0">
                <a:solidFill>
                  <a:srgbClr val="C00000"/>
                </a:solidFill>
              </a:rPr>
              <a:t>銷售明知</a:t>
            </a:r>
            <a:r>
              <a:rPr lang="zh-TW" altLang="en-US" dirty="0"/>
              <a:t>是本法第</a:t>
            </a:r>
            <a:r>
              <a:rPr lang="en-US" altLang="zh-TW" dirty="0"/>
              <a:t>217</a:t>
            </a:r>
            <a:r>
              <a:rPr lang="zh-TW" altLang="en-US" dirty="0"/>
              <a:t>條</a:t>
            </a:r>
            <a:r>
              <a:rPr lang="zh-TW" altLang="en-US" dirty="0" smtClean="0"/>
              <a:t>規定</a:t>
            </a:r>
            <a:endParaRPr lang="en-US" altLang="zh-TW" dirty="0" smtClean="0"/>
          </a:p>
          <a:p>
            <a:pPr marL="0" lvl="0" indent="0">
              <a:buNone/>
            </a:pPr>
            <a:endParaRPr lang="en-US" altLang="zh-TW" dirty="0"/>
          </a:p>
          <a:p>
            <a:pPr marL="0" lvl="0" indent="0">
              <a:buNone/>
            </a:pPr>
            <a:r>
              <a:rPr lang="zh-TW" altLang="en-US" dirty="0" smtClean="0"/>
              <a:t>的</a:t>
            </a:r>
            <a:r>
              <a:rPr lang="zh-TW" altLang="en-US" dirty="0"/>
              <a:t>侵權複製品</a:t>
            </a:r>
            <a:r>
              <a:rPr lang="zh-TW" altLang="en-US" dirty="0" smtClean="0"/>
              <a:t>，</a:t>
            </a:r>
            <a:endParaRPr lang="en-US" altLang="zh-TW" dirty="0" smtClean="0"/>
          </a:p>
          <a:p>
            <a:pPr marL="0" lvl="0" indent="0">
              <a:buNone/>
            </a:pPr>
            <a:endParaRPr lang="en-US" altLang="zh-TW" dirty="0">
              <a:solidFill>
                <a:srgbClr val="C00000"/>
              </a:solidFill>
            </a:endParaRPr>
          </a:p>
          <a:p>
            <a:pPr marL="0" lvl="0" indent="0">
              <a:buNone/>
            </a:pPr>
            <a:endParaRPr lang="en-US" altLang="zh-TW" dirty="0" smtClean="0">
              <a:solidFill>
                <a:srgbClr val="C00000"/>
              </a:solidFill>
            </a:endParaRPr>
          </a:p>
          <a:p>
            <a:pPr marL="0" lvl="0" indent="0">
              <a:buNone/>
            </a:pPr>
            <a:endParaRPr lang="en-US" altLang="zh-TW" dirty="0" smtClean="0"/>
          </a:p>
          <a:p>
            <a:pPr marL="0" lvl="0" indent="0">
              <a:buNone/>
            </a:pPr>
            <a:r>
              <a:rPr lang="zh-TW" altLang="en-US" dirty="0" smtClean="0"/>
              <a:t>   </a:t>
            </a:r>
            <a:endParaRPr lang="en-US" altLang="zh-TW" dirty="0" smtClean="0"/>
          </a:p>
          <a:p>
            <a:pPr marL="0" lvl="0" indent="0">
              <a:buNone/>
            </a:pPr>
            <a:r>
              <a:rPr lang="zh-TW" altLang="en-US" dirty="0"/>
              <a:t> </a:t>
            </a:r>
          </a:p>
        </p:txBody>
      </p:sp>
      <p:sp>
        <p:nvSpPr>
          <p:cNvPr id="4" name="圓角矩形 3"/>
          <p:cNvSpPr/>
          <p:nvPr/>
        </p:nvSpPr>
        <p:spPr>
          <a:xfrm>
            <a:off x="3563888" y="2906896"/>
            <a:ext cx="2952328" cy="9144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dirty="0"/>
              <a:t>違法所得數額巨大</a:t>
            </a:r>
          </a:p>
        </p:txBody>
      </p:sp>
      <p:sp>
        <p:nvSpPr>
          <p:cNvPr id="5" name="向下箭號 4"/>
          <p:cNvSpPr/>
          <p:nvPr/>
        </p:nvSpPr>
        <p:spPr>
          <a:xfrm>
            <a:off x="4781268" y="4149080"/>
            <a:ext cx="484632" cy="737488"/>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圓角矩形 5"/>
          <p:cNvSpPr/>
          <p:nvPr/>
        </p:nvSpPr>
        <p:spPr>
          <a:xfrm>
            <a:off x="3171004" y="5145608"/>
            <a:ext cx="3744416" cy="986408"/>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 </a:t>
            </a:r>
            <a:r>
              <a:rPr lang="zh-TW" altLang="en-US" sz="2000" dirty="0">
                <a:solidFill>
                  <a:schemeClr val="bg1"/>
                </a:solidFill>
              </a:rPr>
              <a:t>違法所得數額在</a:t>
            </a:r>
            <a:r>
              <a:rPr lang="en-US" altLang="zh-TW" sz="2000" dirty="0">
                <a:solidFill>
                  <a:schemeClr val="bg1"/>
                </a:solidFill>
              </a:rPr>
              <a:t>10</a:t>
            </a:r>
            <a:r>
              <a:rPr lang="zh-TW" altLang="en-US" sz="2000" dirty="0">
                <a:solidFill>
                  <a:schemeClr val="bg1"/>
                </a:solidFill>
              </a:rPr>
              <a:t>萬元</a:t>
            </a:r>
            <a:r>
              <a:rPr lang="zh-TW" altLang="en-US" sz="2000" dirty="0" smtClean="0">
                <a:solidFill>
                  <a:schemeClr val="bg1"/>
                </a:solidFill>
              </a:rPr>
              <a:t>以上</a:t>
            </a:r>
            <a:endParaRPr lang="zh-TW" altLang="en-US" sz="2000" dirty="0">
              <a:solidFill>
                <a:schemeClr val="bg1"/>
              </a:solidFill>
            </a:endParaRPr>
          </a:p>
        </p:txBody>
      </p:sp>
      <p:sp>
        <p:nvSpPr>
          <p:cNvPr id="7" name="投影片編號版面配置區 6"/>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28</a:t>
            </a:fld>
            <a:endParaRPr lang="en-US" altLang="zh-TW">
              <a:solidFill>
                <a:srgbClr val="8CADAE">
                  <a:shade val="75000"/>
                </a:srgbClr>
              </a:solidFill>
            </a:endParaRPr>
          </a:p>
        </p:txBody>
      </p:sp>
    </p:spTree>
    <p:extLst>
      <p:ext uri="{BB962C8B-B14F-4D97-AF65-F5344CB8AC3E}">
        <p14:creationId xmlns:p14="http://schemas.microsoft.com/office/powerpoint/2010/main" val="604279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253536"/>
            <a:ext cx="8964488" cy="871208"/>
          </a:xfrm>
        </p:spPr>
        <p:txBody>
          <a:bodyPr>
            <a:noAutofit/>
          </a:bodyPr>
          <a:lstStyle/>
          <a:p>
            <a:pPr algn="l"/>
            <a:r>
              <a:rPr lang="zh-TW" altLang="en-US" sz="3600" dirty="0" smtClean="0">
                <a:solidFill>
                  <a:schemeClr val="tx1"/>
                </a:solidFill>
              </a:rPr>
              <a:t>      大陸 </a:t>
            </a:r>
            <a:r>
              <a:rPr lang="en-US" altLang="zh-TW" sz="3600" dirty="0" smtClean="0">
                <a:solidFill>
                  <a:schemeClr val="tx1"/>
                </a:solidFill>
              </a:rPr>
              <a:t>-- </a:t>
            </a:r>
            <a:r>
              <a:rPr lang="zh-TW" altLang="en-US" sz="3600" dirty="0" smtClean="0">
                <a:solidFill>
                  <a:schemeClr val="tx1"/>
                </a:solidFill>
              </a:rPr>
              <a:t>侵害</a:t>
            </a:r>
            <a:r>
              <a:rPr lang="zh-TW" altLang="en-US" sz="3600" dirty="0">
                <a:solidFill>
                  <a:schemeClr val="tx1"/>
                </a:solidFill>
              </a:rPr>
              <a:t>著作權之行政責任（</a:t>
            </a:r>
            <a:r>
              <a:rPr lang="en-US" altLang="zh-TW" sz="3600" dirty="0">
                <a:solidFill>
                  <a:schemeClr val="tx1"/>
                </a:solidFill>
              </a:rPr>
              <a:t>1</a:t>
            </a:r>
            <a:r>
              <a:rPr lang="zh-TW" altLang="en-US" sz="3600" dirty="0">
                <a:solidFill>
                  <a:schemeClr val="tx1"/>
                </a:solidFill>
              </a:rPr>
              <a:t>）</a:t>
            </a:r>
            <a:endParaRPr lang="zh-TW" altLang="en-US" sz="3600" dirty="0"/>
          </a:p>
        </p:txBody>
      </p:sp>
      <p:sp>
        <p:nvSpPr>
          <p:cNvPr id="3" name="內容版面配置區 2"/>
          <p:cNvSpPr>
            <a:spLocks noGrp="1"/>
          </p:cNvSpPr>
          <p:nvPr>
            <p:ph idx="1"/>
          </p:nvPr>
        </p:nvSpPr>
        <p:spPr/>
        <p:txBody>
          <a:bodyPr>
            <a:normAutofit fontScale="85000" lnSpcReduction="10000"/>
          </a:bodyPr>
          <a:lstStyle/>
          <a:p>
            <a:pPr marL="0" indent="0">
              <a:buNone/>
            </a:pPr>
            <a:endParaRPr lang="en-US" altLang="zh-TW" dirty="0" smtClean="0"/>
          </a:p>
          <a:p>
            <a:pPr marL="0" indent="0">
              <a:buNone/>
            </a:pPr>
            <a:r>
              <a:rPr lang="zh-TW" altLang="en-US" dirty="0" smtClean="0"/>
              <a:t>一</a:t>
            </a:r>
            <a:r>
              <a:rPr lang="zh-TW" altLang="en-US" dirty="0"/>
              <a:t>、</a:t>
            </a:r>
            <a:r>
              <a:rPr lang="en-US" altLang="zh-TW" dirty="0"/>
              <a:t>《</a:t>
            </a:r>
            <a:r>
              <a:rPr lang="zh-TW" altLang="en-US" dirty="0"/>
              <a:t>著作權行政處罰實施辦法</a:t>
            </a:r>
            <a:r>
              <a:rPr lang="en-US" altLang="zh-TW" dirty="0"/>
              <a:t>》§3</a:t>
            </a:r>
            <a:r>
              <a:rPr lang="zh-TW" altLang="en-US" sz="2600" dirty="0"/>
              <a:t>：</a:t>
            </a:r>
          </a:p>
          <a:p>
            <a:endParaRPr lang="zh-TW" altLang="en-US" sz="2600" dirty="0"/>
          </a:p>
          <a:p>
            <a:pPr marL="0" indent="0">
              <a:buNone/>
            </a:pPr>
            <a:r>
              <a:rPr lang="zh-TW" altLang="en-US" sz="2600" dirty="0"/>
              <a:t>（一）</a:t>
            </a:r>
            <a:r>
              <a:rPr lang="en-US" altLang="zh-TW" sz="2600" dirty="0"/>
              <a:t>《</a:t>
            </a:r>
            <a:r>
              <a:rPr lang="zh-TW" altLang="en-US" sz="2600" dirty="0"/>
              <a:t>著作權法</a:t>
            </a:r>
            <a:r>
              <a:rPr lang="en-US" altLang="zh-TW" sz="2600" dirty="0"/>
              <a:t>》</a:t>
            </a:r>
            <a:r>
              <a:rPr lang="zh-TW" altLang="en-US" sz="2600" dirty="0"/>
              <a:t>第</a:t>
            </a:r>
            <a:r>
              <a:rPr lang="en-US" altLang="zh-TW" sz="2600" dirty="0"/>
              <a:t>48</a:t>
            </a:r>
            <a:r>
              <a:rPr lang="zh-TW" altLang="en-US" sz="2600" dirty="0"/>
              <a:t>條列舉的侵權行為，</a:t>
            </a:r>
            <a:r>
              <a:rPr lang="zh-TW" altLang="en-US" sz="2600" dirty="0">
                <a:solidFill>
                  <a:srgbClr val="C00000"/>
                </a:solidFill>
              </a:rPr>
              <a:t>同時</a:t>
            </a:r>
            <a:r>
              <a:rPr lang="zh-TW" altLang="en-US" sz="2600" u="sng" dirty="0">
                <a:solidFill>
                  <a:srgbClr val="C00000"/>
                </a:solidFill>
              </a:rPr>
              <a:t>損害公共</a:t>
            </a:r>
            <a:r>
              <a:rPr lang="zh-TW" altLang="en-US" sz="2600" u="sng" dirty="0" smtClean="0">
                <a:solidFill>
                  <a:srgbClr val="C00000"/>
                </a:solidFill>
              </a:rPr>
              <a:t>利益</a:t>
            </a:r>
            <a:r>
              <a:rPr lang="zh-TW" altLang="en-US" sz="2600" dirty="0" smtClean="0"/>
              <a:t>（</a:t>
            </a:r>
            <a:r>
              <a:rPr lang="zh-TW" altLang="en-US" sz="2600" dirty="0"/>
              <a:t>二）</a:t>
            </a:r>
            <a:r>
              <a:rPr lang="en-US" altLang="zh-TW" sz="2600" dirty="0"/>
              <a:t>《</a:t>
            </a:r>
            <a:r>
              <a:rPr lang="zh-TW" altLang="en-US" sz="2600" dirty="0"/>
              <a:t>計算機軟件保護條例</a:t>
            </a:r>
            <a:r>
              <a:rPr lang="en-US" altLang="zh-TW" sz="2600" dirty="0"/>
              <a:t>》</a:t>
            </a:r>
            <a:r>
              <a:rPr lang="zh-TW" altLang="en-US" sz="2600" dirty="0"/>
              <a:t>第</a:t>
            </a:r>
            <a:r>
              <a:rPr lang="en-US" altLang="zh-TW" sz="2600" dirty="0"/>
              <a:t>24</a:t>
            </a:r>
            <a:r>
              <a:rPr lang="zh-TW" altLang="en-US" sz="2600" dirty="0"/>
              <a:t>條列舉的侵權行為，</a:t>
            </a:r>
            <a:r>
              <a:rPr lang="zh-TW" altLang="en-US" sz="2600" dirty="0">
                <a:solidFill>
                  <a:srgbClr val="C00000"/>
                </a:solidFill>
              </a:rPr>
              <a:t>同時</a:t>
            </a:r>
            <a:r>
              <a:rPr lang="zh-TW" altLang="en-US" sz="2600" u="sng" dirty="0" smtClean="0">
                <a:solidFill>
                  <a:srgbClr val="C00000"/>
                </a:solidFill>
              </a:rPr>
              <a:t>損</a:t>
            </a:r>
            <a:endParaRPr lang="en-US" altLang="zh-TW" sz="2600" u="sng" dirty="0" smtClean="0">
              <a:solidFill>
                <a:srgbClr val="C00000"/>
              </a:solidFill>
            </a:endParaRPr>
          </a:p>
          <a:p>
            <a:pPr marL="0" indent="0">
              <a:buNone/>
            </a:pPr>
            <a:r>
              <a:rPr lang="zh-TW" altLang="en-US" sz="2600" dirty="0">
                <a:solidFill>
                  <a:srgbClr val="C00000"/>
                </a:solidFill>
              </a:rPr>
              <a:t> </a:t>
            </a:r>
            <a:r>
              <a:rPr lang="zh-TW" altLang="en-US" sz="2600" dirty="0" smtClean="0">
                <a:solidFill>
                  <a:srgbClr val="C00000"/>
                </a:solidFill>
              </a:rPr>
              <a:t>            </a:t>
            </a:r>
            <a:r>
              <a:rPr lang="zh-TW" altLang="en-US" sz="2600" u="sng" dirty="0" smtClean="0">
                <a:solidFill>
                  <a:srgbClr val="C00000"/>
                </a:solidFill>
              </a:rPr>
              <a:t>害</a:t>
            </a:r>
            <a:r>
              <a:rPr lang="zh-TW" altLang="en-US" sz="2600" u="sng" dirty="0">
                <a:solidFill>
                  <a:srgbClr val="C00000"/>
                </a:solidFill>
              </a:rPr>
              <a:t>公共</a:t>
            </a:r>
            <a:r>
              <a:rPr lang="zh-TW" altLang="en-US" sz="2600" u="sng" dirty="0" smtClean="0">
                <a:solidFill>
                  <a:srgbClr val="C00000"/>
                </a:solidFill>
              </a:rPr>
              <a:t>利益</a:t>
            </a:r>
            <a:endParaRPr lang="zh-TW" altLang="en-US" sz="2600" u="sng" dirty="0">
              <a:solidFill>
                <a:srgbClr val="C00000"/>
              </a:solidFill>
            </a:endParaRPr>
          </a:p>
          <a:p>
            <a:pPr marL="0" indent="0">
              <a:buNone/>
            </a:pPr>
            <a:r>
              <a:rPr lang="zh-TW" altLang="en-US" sz="2600" dirty="0"/>
              <a:t>（三）</a:t>
            </a:r>
            <a:r>
              <a:rPr lang="en-US" altLang="zh-TW" sz="2600" dirty="0"/>
              <a:t>《</a:t>
            </a:r>
            <a:r>
              <a:rPr lang="zh-TW" altLang="en-US" sz="2600" dirty="0"/>
              <a:t>信息網絡傳播權保護條例</a:t>
            </a:r>
            <a:r>
              <a:rPr lang="en-US" altLang="zh-TW" sz="2600" dirty="0"/>
              <a:t>》</a:t>
            </a:r>
            <a:r>
              <a:rPr lang="zh-TW" altLang="en-US" sz="2600" dirty="0"/>
              <a:t>第</a:t>
            </a:r>
            <a:r>
              <a:rPr lang="en-US" altLang="zh-TW" sz="2600" dirty="0"/>
              <a:t>18</a:t>
            </a:r>
            <a:r>
              <a:rPr lang="zh-TW" altLang="en-US" sz="2600" dirty="0"/>
              <a:t>條列舉的侵權行為，</a:t>
            </a:r>
            <a:r>
              <a:rPr lang="zh-TW" altLang="en-US" sz="2600" dirty="0" smtClean="0">
                <a:solidFill>
                  <a:srgbClr val="C00000"/>
                </a:solidFill>
              </a:rPr>
              <a:t>同</a:t>
            </a:r>
            <a:endParaRPr lang="en-US" altLang="zh-TW" sz="2600" dirty="0" smtClean="0">
              <a:solidFill>
                <a:srgbClr val="C00000"/>
              </a:solidFill>
            </a:endParaRPr>
          </a:p>
          <a:p>
            <a:pPr marL="0" indent="0">
              <a:buNone/>
            </a:pPr>
            <a:r>
              <a:rPr lang="zh-TW" altLang="en-US" sz="2600" dirty="0">
                <a:solidFill>
                  <a:srgbClr val="C00000"/>
                </a:solidFill>
              </a:rPr>
              <a:t> </a:t>
            </a:r>
            <a:r>
              <a:rPr lang="zh-TW" altLang="en-US" sz="2600" dirty="0" smtClean="0">
                <a:solidFill>
                  <a:srgbClr val="C00000"/>
                </a:solidFill>
              </a:rPr>
              <a:t>            時</a:t>
            </a:r>
            <a:r>
              <a:rPr lang="zh-TW" altLang="en-US" sz="2600" u="sng" dirty="0">
                <a:solidFill>
                  <a:srgbClr val="C00000"/>
                </a:solidFill>
              </a:rPr>
              <a:t>損害公共</a:t>
            </a:r>
            <a:r>
              <a:rPr lang="zh-TW" altLang="en-US" sz="2600" u="sng" dirty="0" smtClean="0">
                <a:solidFill>
                  <a:srgbClr val="C00000"/>
                </a:solidFill>
              </a:rPr>
              <a:t>利益</a:t>
            </a:r>
            <a:r>
              <a:rPr lang="zh-TW" altLang="en-US" sz="2600" dirty="0" smtClean="0"/>
              <a:t>；</a:t>
            </a:r>
            <a:r>
              <a:rPr lang="zh-TW" altLang="en-US" sz="2600" dirty="0"/>
              <a:t>第</a:t>
            </a:r>
            <a:r>
              <a:rPr lang="en-US" altLang="zh-TW" sz="2600" dirty="0"/>
              <a:t>19</a:t>
            </a:r>
            <a:r>
              <a:rPr lang="zh-TW" altLang="en-US" sz="2600" dirty="0"/>
              <a:t>條、第</a:t>
            </a:r>
            <a:r>
              <a:rPr lang="en-US" altLang="zh-TW" sz="2600" dirty="0"/>
              <a:t>25</a:t>
            </a:r>
            <a:r>
              <a:rPr lang="zh-TW" altLang="en-US" sz="2600" dirty="0"/>
              <a:t>條列舉的侵權行為</a:t>
            </a:r>
          </a:p>
          <a:p>
            <a:pPr marL="0" indent="0">
              <a:buNone/>
            </a:pPr>
            <a:r>
              <a:rPr lang="zh-TW" altLang="en-US" sz="2600" dirty="0"/>
              <a:t>（四）</a:t>
            </a:r>
            <a:r>
              <a:rPr lang="en-US" altLang="zh-TW" sz="2600" dirty="0"/>
              <a:t>《</a:t>
            </a:r>
            <a:r>
              <a:rPr lang="zh-TW" altLang="en-US" sz="2600" dirty="0"/>
              <a:t>著作權集體管理條例</a:t>
            </a:r>
            <a:r>
              <a:rPr lang="en-US" altLang="zh-TW" sz="2600" dirty="0"/>
              <a:t>》</a:t>
            </a:r>
            <a:r>
              <a:rPr lang="zh-TW" altLang="en-US" sz="2600" dirty="0"/>
              <a:t>第</a:t>
            </a:r>
            <a:r>
              <a:rPr lang="en-US" altLang="zh-TW" sz="2600" dirty="0"/>
              <a:t>41</a:t>
            </a:r>
            <a:r>
              <a:rPr lang="zh-TW" altLang="en-US" sz="2600" dirty="0"/>
              <a:t>條、第</a:t>
            </a:r>
            <a:r>
              <a:rPr lang="en-US" altLang="zh-TW" sz="2600" dirty="0"/>
              <a:t>44</a:t>
            </a:r>
            <a:r>
              <a:rPr lang="zh-TW" altLang="en-US" sz="2600" dirty="0"/>
              <a:t>條規定的應予</a:t>
            </a:r>
            <a:r>
              <a:rPr lang="zh-TW" altLang="en-US" sz="2600" dirty="0" smtClean="0"/>
              <a:t>行政</a:t>
            </a:r>
            <a:endParaRPr lang="en-US" altLang="zh-TW" sz="2600" dirty="0" smtClean="0"/>
          </a:p>
          <a:p>
            <a:pPr marL="0" indent="0">
              <a:buNone/>
            </a:pPr>
            <a:r>
              <a:rPr lang="zh-TW" altLang="en-US" sz="2600" dirty="0"/>
              <a:t> </a:t>
            </a:r>
            <a:r>
              <a:rPr lang="zh-TW" altLang="en-US" sz="2600" dirty="0" smtClean="0"/>
              <a:t>            處罰</a:t>
            </a:r>
            <a:r>
              <a:rPr lang="zh-TW" altLang="en-US" sz="2600" dirty="0"/>
              <a:t>的行為</a:t>
            </a:r>
          </a:p>
          <a:p>
            <a:pPr marL="0" indent="0">
              <a:buNone/>
            </a:pPr>
            <a:r>
              <a:rPr lang="zh-TW" altLang="en-US" sz="2600" dirty="0"/>
              <a:t>（五）其他規定應給予行政處罰的違法行為</a:t>
            </a:r>
          </a:p>
          <a:p>
            <a:pPr marL="0" indent="0">
              <a:buNone/>
            </a:pPr>
            <a:r>
              <a:rPr lang="zh-TW" altLang="en-US" sz="2600" dirty="0" smtClean="0"/>
              <a:t>           </a:t>
            </a:r>
            <a:r>
              <a:rPr lang="zh-TW" altLang="en-US" sz="2600" dirty="0"/>
              <a:t>→ 例如：</a:t>
            </a:r>
            <a:r>
              <a:rPr lang="en-US" altLang="zh-TW" sz="2600" dirty="0"/>
              <a:t>《</a:t>
            </a:r>
            <a:r>
              <a:rPr lang="zh-TW" altLang="en-US" sz="2600" dirty="0"/>
              <a:t>中華人民共和國知識產權海關保護條例</a:t>
            </a:r>
            <a:r>
              <a:rPr lang="en-US" altLang="zh-TW" sz="2600" dirty="0"/>
              <a:t>》</a:t>
            </a:r>
            <a:r>
              <a:rPr lang="zh-TW" altLang="en-US" sz="2600" dirty="0" smtClean="0"/>
              <a:t>、 </a:t>
            </a:r>
            <a:endParaRPr lang="en-US" altLang="zh-TW" sz="2600" dirty="0" smtClean="0"/>
          </a:p>
          <a:p>
            <a:pPr marL="0" indent="0">
              <a:buNone/>
            </a:pPr>
            <a:r>
              <a:rPr lang="zh-TW" altLang="en-US" sz="2600" dirty="0"/>
              <a:t> </a:t>
            </a:r>
            <a:r>
              <a:rPr lang="zh-TW" altLang="en-US" sz="2600" dirty="0" smtClean="0"/>
              <a:t>                           </a:t>
            </a:r>
            <a:r>
              <a:rPr lang="en-US" altLang="zh-TW" sz="2600" dirty="0" smtClean="0"/>
              <a:t>《</a:t>
            </a:r>
            <a:r>
              <a:rPr lang="zh-TW" altLang="en-US" sz="2600" dirty="0"/>
              <a:t>互聯網</a:t>
            </a:r>
            <a:r>
              <a:rPr lang="zh-TW" altLang="en-US" sz="2600" dirty="0" smtClean="0"/>
              <a:t>著作權</a:t>
            </a:r>
            <a:r>
              <a:rPr lang="zh-TW" altLang="en-US" sz="2600" dirty="0"/>
              <a:t>行政保護辦法</a:t>
            </a:r>
            <a:r>
              <a:rPr lang="en-US" altLang="zh-TW" sz="2600" dirty="0"/>
              <a:t>》</a:t>
            </a:r>
            <a:r>
              <a:rPr lang="zh-TW" altLang="en-US" sz="2600" dirty="0"/>
              <a:t>等</a:t>
            </a:r>
          </a:p>
          <a:p>
            <a:pPr marL="0" indent="0">
              <a:buNone/>
            </a:pPr>
            <a:r>
              <a:rPr lang="zh-TW" altLang="en-US" sz="2600" dirty="0"/>
              <a:t> </a:t>
            </a:r>
          </a:p>
          <a:p>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29</a:t>
            </a:fld>
            <a:endParaRPr lang="en-US" altLang="zh-TW">
              <a:solidFill>
                <a:srgbClr val="8CADAE">
                  <a:shade val="75000"/>
                </a:srgbClr>
              </a:solidFill>
            </a:endParaRPr>
          </a:p>
        </p:txBody>
      </p:sp>
    </p:spTree>
    <p:extLst>
      <p:ext uri="{BB962C8B-B14F-4D97-AF65-F5344CB8AC3E}">
        <p14:creationId xmlns:p14="http://schemas.microsoft.com/office/powerpoint/2010/main" val="1779915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smtClean="0">
                <a:solidFill>
                  <a:schemeClr val="tx1"/>
                </a:solidFill>
              </a:rPr>
              <a:t>大陸著作權法立法及修訂</a:t>
            </a:r>
            <a:endParaRPr lang="zh-TW" altLang="en-US" dirty="0">
              <a:solidFill>
                <a:schemeClr val="tx1"/>
              </a:solidFill>
            </a:endParaRPr>
          </a:p>
        </p:txBody>
      </p:sp>
      <p:sp>
        <p:nvSpPr>
          <p:cNvPr id="3" name="內容版面配置區 2"/>
          <p:cNvSpPr>
            <a:spLocks noGrp="1"/>
          </p:cNvSpPr>
          <p:nvPr>
            <p:ph idx="1"/>
          </p:nvPr>
        </p:nvSpPr>
        <p:spPr>
          <a:xfrm>
            <a:off x="467544" y="1844824"/>
            <a:ext cx="8568952" cy="4479776"/>
          </a:xfrm>
          <a:ln>
            <a:noFill/>
          </a:ln>
        </p:spPr>
        <p:txBody>
          <a:bodyPr>
            <a:normAutofit/>
          </a:bodyPr>
          <a:lstStyle/>
          <a:p>
            <a:pPr marL="0" indent="0">
              <a:buNone/>
            </a:pPr>
            <a:r>
              <a:rPr lang="zh-TW" altLang="en-US" sz="1600" dirty="0" smtClean="0"/>
              <a:t>●   </a:t>
            </a:r>
            <a:r>
              <a:rPr lang="en-US" altLang="zh-TW" sz="2800" dirty="0" smtClean="0"/>
              <a:t>1949</a:t>
            </a:r>
            <a:r>
              <a:rPr lang="zh-TW" altLang="en-US" sz="2800" dirty="0"/>
              <a:t>年至</a:t>
            </a:r>
            <a:r>
              <a:rPr lang="en-US" altLang="zh-TW" sz="2800" dirty="0"/>
              <a:t>1990</a:t>
            </a:r>
            <a:r>
              <a:rPr lang="zh-TW" altLang="en-US" sz="2800" dirty="0"/>
              <a:t>年</a:t>
            </a:r>
            <a:r>
              <a:rPr lang="en-US" altLang="zh-TW" sz="2800" dirty="0"/>
              <a:t>《</a:t>
            </a:r>
            <a:r>
              <a:rPr lang="zh-TW" altLang="en-US" sz="2800" dirty="0"/>
              <a:t>著作權法</a:t>
            </a:r>
            <a:r>
              <a:rPr lang="en-US" altLang="zh-TW" sz="2800" dirty="0"/>
              <a:t>》</a:t>
            </a:r>
            <a:r>
              <a:rPr lang="zh-TW" altLang="en-US" sz="2800" dirty="0"/>
              <a:t>制訂施行前 </a:t>
            </a:r>
          </a:p>
          <a:p>
            <a:pPr marL="0" indent="0">
              <a:buNone/>
            </a:pPr>
            <a:endParaRPr lang="en-US" altLang="zh-TW" sz="1600" dirty="0" smtClean="0"/>
          </a:p>
          <a:p>
            <a:pPr marL="0" indent="0">
              <a:buNone/>
            </a:pPr>
            <a:r>
              <a:rPr lang="zh-TW" altLang="en-US" sz="1600" dirty="0" smtClean="0"/>
              <a:t>●   </a:t>
            </a:r>
            <a:r>
              <a:rPr lang="en-US" altLang="zh-TW" sz="2800" dirty="0" smtClean="0"/>
              <a:t>1990.9.7 </a:t>
            </a:r>
            <a:r>
              <a:rPr lang="zh-TW" altLang="en-US" sz="2800" dirty="0" smtClean="0"/>
              <a:t>首次頒布</a:t>
            </a:r>
            <a:r>
              <a:rPr lang="en-US" altLang="zh-TW" sz="2800" dirty="0" smtClean="0"/>
              <a:t>《</a:t>
            </a:r>
            <a:r>
              <a:rPr lang="zh-TW" altLang="en-US" sz="2800" dirty="0" smtClean="0"/>
              <a:t>著作權</a:t>
            </a:r>
            <a:r>
              <a:rPr lang="zh-TW" altLang="en-US" sz="2800" dirty="0"/>
              <a:t>法</a:t>
            </a:r>
            <a:r>
              <a:rPr lang="en-US" altLang="zh-TW" sz="2800" dirty="0" smtClean="0"/>
              <a:t>》</a:t>
            </a:r>
            <a:r>
              <a:rPr lang="zh-TW" altLang="en-US" sz="2600" dirty="0" smtClean="0"/>
              <a:t>（</a:t>
            </a:r>
            <a:r>
              <a:rPr lang="en-US" altLang="zh-TW" sz="2600" dirty="0"/>
              <a:t>1991.6.1</a:t>
            </a:r>
            <a:r>
              <a:rPr lang="zh-TW" altLang="en-US" sz="2600" dirty="0"/>
              <a:t>施行） </a:t>
            </a:r>
            <a:endParaRPr lang="en-US" altLang="zh-TW" sz="2600" u="sng" dirty="0" smtClean="0"/>
          </a:p>
          <a:p>
            <a:pPr marL="0" indent="0">
              <a:buNone/>
            </a:pPr>
            <a:endParaRPr lang="en-US" altLang="zh-TW" sz="1600" dirty="0" smtClean="0"/>
          </a:p>
          <a:p>
            <a:pPr marL="0" indent="0">
              <a:buNone/>
            </a:pPr>
            <a:r>
              <a:rPr lang="zh-TW" altLang="en-US" sz="1600" dirty="0" smtClean="0"/>
              <a:t>● </a:t>
            </a:r>
            <a:r>
              <a:rPr lang="zh-TW" altLang="en-US" dirty="0" smtClean="0"/>
              <a:t> </a:t>
            </a:r>
            <a:r>
              <a:rPr lang="en-US" altLang="zh-TW" sz="2800" dirty="0" smtClean="0"/>
              <a:t>2001.10.27《</a:t>
            </a:r>
            <a:r>
              <a:rPr lang="zh-TW" altLang="en-US" sz="2800" dirty="0"/>
              <a:t>著作權法</a:t>
            </a:r>
            <a:r>
              <a:rPr lang="en-US" altLang="zh-TW" sz="2800" dirty="0" smtClean="0"/>
              <a:t>》</a:t>
            </a:r>
            <a:r>
              <a:rPr lang="zh-TW" altLang="en-US" sz="2800" dirty="0" smtClean="0"/>
              <a:t>第一次修訂</a:t>
            </a:r>
            <a:r>
              <a:rPr lang="zh-TW" altLang="en-US" sz="2600" dirty="0"/>
              <a:t>（</a:t>
            </a:r>
            <a:r>
              <a:rPr lang="zh-TW" altLang="en-US" sz="2600" dirty="0" smtClean="0"/>
              <a:t>公布施行</a:t>
            </a:r>
            <a:r>
              <a:rPr lang="zh-TW" altLang="en-US" sz="2600" dirty="0"/>
              <a:t>） </a:t>
            </a:r>
            <a:endParaRPr lang="en-US" altLang="zh-TW" sz="2600" dirty="0" smtClean="0"/>
          </a:p>
          <a:p>
            <a:pPr marL="0" indent="0">
              <a:buNone/>
            </a:pPr>
            <a:endParaRPr lang="en-US" altLang="zh-TW" sz="1600" dirty="0" smtClean="0"/>
          </a:p>
          <a:p>
            <a:pPr marL="0" indent="0">
              <a:buNone/>
            </a:pPr>
            <a:r>
              <a:rPr lang="zh-TW" altLang="en-US" sz="1600" dirty="0" smtClean="0"/>
              <a:t>● </a:t>
            </a:r>
            <a:r>
              <a:rPr lang="zh-TW" altLang="en-US" dirty="0" smtClean="0"/>
              <a:t> </a:t>
            </a:r>
            <a:r>
              <a:rPr lang="en-US" altLang="zh-TW" sz="2800" dirty="0" smtClean="0"/>
              <a:t>2010.2.26《</a:t>
            </a:r>
            <a:r>
              <a:rPr lang="zh-TW" altLang="en-US" sz="2800" dirty="0"/>
              <a:t>著作權法</a:t>
            </a:r>
            <a:r>
              <a:rPr lang="en-US" altLang="zh-TW" sz="2800" dirty="0" smtClean="0"/>
              <a:t>》</a:t>
            </a:r>
            <a:r>
              <a:rPr lang="zh-TW" altLang="en-US" sz="2800" dirty="0" smtClean="0"/>
              <a:t>第二</a:t>
            </a:r>
            <a:r>
              <a:rPr lang="zh-TW" altLang="en-US" sz="2800" dirty="0"/>
              <a:t>次</a:t>
            </a:r>
            <a:r>
              <a:rPr lang="zh-TW" altLang="en-US" sz="2800" dirty="0" smtClean="0"/>
              <a:t>修訂</a:t>
            </a:r>
            <a:r>
              <a:rPr lang="zh-TW" altLang="en-US" sz="2600" dirty="0" smtClean="0"/>
              <a:t>（</a:t>
            </a:r>
            <a:r>
              <a:rPr lang="en-US" altLang="zh-TW" sz="2600" dirty="0" smtClean="0"/>
              <a:t>2010.4.1</a:t>
            </a:r>
            <a:r>
              <a:rPr lang="zh-TW" altLang="en-US" sz="2600" dirty="0" smtClean="0"/>
              <a:t>施行）</a:t>
            </a:r>
            <a:endParaRPr lang="en-US" altLang="zh-TW" sz="2600" dirty="0" smtClean="0"/>
          </a:p>
          <a:p>
            <a:pPr marL="0" indent="0">
              <a:buNone/>
            </a:pPr>
            <a:endParaRPr lang="en-US" altLang="zh-TW" sz="1700" dirty="0" smtClean="0"/>
          </a:p>
          <a:p>
            <a:pPr marL="0" indent="0">
              <a:buNone/>
            </a:pPr>
            <a:r>
              <a:rPr lang="zh-TW" altLang="en-US" sz="1700" dirty="0" smtClean="0"/>
              <a:t>●   </a:t>
            </a:r>
            <a:r>
              <a:rPr lang="en-US" altLang="zh-TW" sz="2800" dirty="0" smtClean="0"/>
              <a:t>2011</a:t>
            </a:r>
            <a:r>
              <a:rPr lang="zh-TW" altLang="en-US" sz="2800" dirty="0" smtClean="0"/>
              <a:t>年啟動第三次修訂工作，</a:t>
            </a:r>
            <a:r>
              <a:rPr lang="en-US" altLang="zh-TW" sz="2800" dirty="0" smtClean="0"/>
              <a:t>2012.</a:t>
            </a:r>
            <a:r>
              <a:rPr lang="zh-TW" altLang="en-US" sz="2800" dirty="0" smtClean="0"/>
              <a:t> </a:t>
            </a:r>
            <a:r>
              <a:rPr lang="en-US" altLang="zh-TW" sz="2800" dirty="0" smtClean="0"/>
              <a:t>3</a:t>
            </a:r>
            <a:r>
              <a:rPr lang="zh-TW" altLang="en-US" sz="2800" dirty="0" smtClean="0"/>
              <a:t>公布草案第一</a:t>
            </a:r>
            <a:endParaRPr lang="en-US" altLang="zh-TW" sz="2800" dirty="0" smtClean="0"/>
          </a:p>
          <a:p>
            <a:pPr marL="0" indent="0">
              <a:buNone/>
            </a:pPr>
            <a:r>
              <a:rPr lang="zh-TW" altLang="en-US" sz="2800" dirty="0"/>
              <a:t> </a:t>
            </a:r>
            <a:r>
              <a:rPr lang="zh-TW" altLang="en-US" sz="2800" dirty="0" smtClean="0"/>
              <a:t>   稿，</a:t>
            </a:r>
            <a:r>
              <a:rPr lang="en-US" altLang="zh-TW" sz="2800" dirty="0" smtClean="0"/>
              <a:t>2012.</a:t>
            </a:r>
            <a:r>
              <a:rPr lang="zh-TW" altLang="en-US" sz="2800" dirty="0" smtClean="0"/>
              <a:t> </a:t>
            </a:r>
            <a:r>
              <a:rPr lang="en-US" altLang="zh-TW" sz="2800" dirty="0" smtClean="0"/>
              <a:t>7</a:t>
            </a:r>
            <a:r>
              <a:rPr lang="zh-TW" altLang="en-US" sz="2800" dirty="0" smtClean="0"/>
              <a:t>公布草案第二稿，</a:t>
            </a:r>
            <a:r>
              <a:rPr lang="en-US" altLang="zh-TW" sz="2800" dirty="0" smtClean="0"/>
              <a:t>2014.</a:t>
            </a:r>
            <a:r>
              <a:rPr lang="zh-TW" altLang="en-US" sz="2800" dirty="0" smtClean="0"/>
              <a:t> </a:t>
            </a:r>
            <a:r>
              <a:rPr lang="en-US" altLang="zh-TW" sz="2800" dirty="0" smtClean="0"/>
              <a:t>6</a:t>
            </a:r>
            <a:r>
              <a:rPr lang="zh-TW" altLang="en-US" sz="2800" dirty="0" smtClean="0"/>
              <a:t>國務院公布送</a:t>
            </a:r>
            <a:endParaRPr lang="en-US" altLang="zh-TW" sz="2800" dirty="0" smtClean="0"/>
          </a:p>
          <a:p>
            <a:pPr marL="0" indent="0">
              <a:buNone/>
            </a:pPr>
            <a:r>
              <a:rPr lang="zh-TW" altLang="en-US" sz="2800" dirty="0"/>
              <a:t> </a:t>
            </a:r>
            <a:r>
              <a:rPr lang="zh-TW" altLang="en-US" sz="2800" dirty="0" smtClean="0"/>
              <a:t>   審稿（草案三稿），現仍進行中</a:t>
            </a:r>
            <a:endParaRPr lang="zh-TW" altLang="en-US" sz="2800" dirty="0"/>
          </a:p>
          <a:p>
            <a:endParaRPr lang="zh-TW" altLang="en-US" sz="3000"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a:t>
            </a:fld>
            <a:endParaRPr lang="en-US" altLang="zh-TW">
              <a:solidFill>
                <a:srgbClr val="8CADAE">
                  <a:shade val="75000"/>
                </a:srgbClr>
              </a:solidFill>
            </a:endParaRPr>
          </a:p>
        </p:txBody>
      </p:sp>
    </p:spTree>
    <p:extLst>
      <p:ext uri="{BB962C8B-B14F-4D97-AF65-F5344CB8AC3E}">
        <p14:creationId xmlns:p14="http://schemas.microsoft.com/office/powerpoint/2010/main" val="27596900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dirty="0" smtClean="0">
                <a:solidFill>
                  <a:schemeClr val="tx1"/>
                </a:solidFill>
              </a:rPr>
              <a:t>大陸 </a:t>
            </a:r>
            <a:r>
              <a:rPr lang="en-US" altLang="zh-TW" sz="3600" dirty="0" smtClean="0">
                <a:solidFill>
                  <a:schemeClr val="tx1"/>
                </a:solidFill>
              </a:rPr>
              <a:t>-- </a:t>
            </a:r>
            <a:r>
              <a:rPr lang="zh-TW" altLang="en-US" sz="3600" dirty="0">
                <a:solidFill>
                  <a:schemeClr val="tx1"/>
                </a:solidFill>
              </a:rPr>
              <a:t>侵害著作權之行政責任（</a:t>
            </a:r>
            <a:r>
              <a:rPr lang="en-US" altLang="zh-TW" sz="3600" dirty="0">
                <a:solidFill>
                  <a:schemeClr val="tx1"/>
                </a:solidFill>
              </a:rPr>
              <a:t>2</a:t>
            </a:r>
            <a:r>
              <a:rPr lang="zh-TW" altLang="en-US" sz="3600" dirty="0">
                <a:solidFill>
                  <a:schemeClr val="tx1"/>
                </a:solidFill>
              </a:rPr>
              <a:t>）</a:t>
            </a:r>
            <a:endParaRPr lang="zh-TW" altLang="en-US" sz="3600" dirty="0"/>
          </a:p>
        </p:txBody>
      </p:sp>
      <p:sp>
        <p:nvSpPr>
          <p:cNvPr id="3" name="內容版面配置區 2"/>
          <p:cNvSpPr>
            <a:spLocks noGrp="1"/>
          </p:cNvSpPr>
          <p:nvPr>
            <p:ph idx="1"/>
          </p:nvPr>
        </p:nvSpPr>
        <p:spPr>
          <a:xfrm>
            <a:off x="457200" y="1646237"/>
            <a:ext cx="8507288" cy="4526280"/>
          </a:xfrm>
        </p:spPr>
        <p:txBody>
          <a:bodyPr>
            <a:normAutofit fontScale="77500" lnSpcReduction="20000"/>
          </a:bodyPr>
          <a:lstStyle/>
          <a:p>
            <a:pPr marL="419100" indent="-382588">
              <a:buNone/>
            </a:pPr>
            <a:endParaRPr lang="en-US" altLang="zh-TW" dirty="0" smtClean="0"/>
          </a:p>
          <a:p>
            <a:pPr marL="419100" indent="-382588">
              <a:buNone/>
            </a:pPr>
            <a:r>
              <a:rPr lang="zh-TW" altLang="en-US" dirty="0" smtClean="0"/>
              <a:t>二</a:t>
            </a:r>
            <a:r>
              <a:rPr lang="zh-TW" altLang="en-US" dirty="0"/>
              <a:t>、</a:t>
            </a:r>
            <a:r>
              <a:rPr lang="zh-TW" altLang="zh-TW" dirty="0"/>
              <a:t>行政處罰</a:t>
            </a:r>
            <a:r>
              <a:rPr lang="zh-TW" altLang="en-US" dirty="0"/>
              <a:t>種類</a:t>
            </a:r>
            <a:r>
              <a:rPr lang="zh-TW" altLang="en-US" dirty="0" smtClean="0"/>
              <a:t>：</a:t>
            </a:r>
            <a:endParaRPr lang="en-US" altLang="zh-TW" dirty="0" smtClean="0"/>
          </a:p>
          <a:p>
            <a:pPr marL="419100" indent="-382588">
              <a:buNone/>
            </a:pPr>
            <a:r>
              <a:rPr lang="zh-TW" altLang="en-US" sz="2600" dirty="0"/>
              <a:t> </a:t>
            </a:r>
            <a:r>
              <a:rPr lang="zh-TW" altLang="en-US" sz="2600" dirty="0" smtClean="0"/>
              <a:t>    </a:t>
            </a:r>
            <a:r>
              <a:rPr lang="en-US" altLang="zh-TW" sz="2600" dirty="0" smtClean="0"/>
              <a:t>(</a:t>
            </a:r>
            <a:r>
              <a:rPr lang="en-US" altLang="zh-TW" sz="2600" dirty="0"/>
              <a:t>1)</a:t>
            </a:r>
            <a:r>
              <a:rPr lang="zh-TW" altLang="zh-TW" sz="2600" dirty="0"/>
              <a:t>責令停止侵權行為</a:t>
            </a:r>
            <a:r>
              <a:rPr lang="zh-TW" altLang="en-US" sz="2600" dirty="0"/>
              <a:t> </a:t>
            </a:r>
            <a:r>
              <a:rPr lang="zh-TW" altLang="en-US" sz="2600" dirty="0" smtClean="0"/>
              <a:t> </a:t>
            </a:r>
            <a:r>
              <a:rPr lang="en-US" altLang="zh-TW" sz="2600" dirty="0" smtClean="0"/>
              <a:t>(</a:t>
            </a:r>
            <a:r>
              <a:rPr lang="en-US" altLang="zh-TW" sz="2600" dirty="0"/>
              <a:t>2)</a:t>
            </a:r>
            <a:r>
              <a:rPr lang="zh-TW" altLang="zh-TW" sz="2600" dirty="0"/>
              <a:t>警告</a:t>
            </a:r>
            <a:r>
              <a:rPr lang="zh-TW" altLang="en-US" sz="2600" dirty="0"/>
              <a:t> </a:t>
            </a:r>
            <a:r>
              <a:rPr lang="zh-TW" altLang="en-US" sz="2600" dirty="0" smtClean="0"/>
              <a:t> </a:t>
            </a:r>
            <a:r>
              <a:rPr lang="en-US" altLang="zh-TW" sz="2600" dirty="0" smtClean="0"/>
              <a:t>(</a:t>
            </a:r>
            <a:r>
              <a:rPr lang="en-US" altLang="zh-TW" sz="2600" dirty="0"/>
              <a:t>3)</a:t>
            </a:r>
            <a:r>
              <a:rPr lang="zh-TW" altLang="zh-TW" sz="2600" dirty="0"/>
              <a:t>罰款</a:t>
            </a:r>
            <a:r>
              <a:rPr lang="zh-TW" altLang="en-US" sz="2600" dirty="0"/>
              <a:t> </a:t>
            </a:r>
            <a:endParaRPr lang="en-US" altLang="zh-TW" sz="2600" dirty="0" smtClean="0"/>
          </a:p>
          <a:p>
            <a:pPr marL="419100" indent="-382588">
              <a:buNone/>
            </a:pPr>
            <a:r>
              <a:rPr lang="zh-TW" altLang="en-US" sz="2600" dirty="0" smtClean="0"/>
              <a:t>     </a:t>
            </a:r>
            <a:r>
              <a:rPr lang="en-US" altLang="zh-TW" sz="2600" dirty="0"/>
              <a:t>(4)</a:t>
            </a:r>
            <a:r>
              <a:rPr lang="zh-TW" altLang="zh-TW" sz="2600" dirty="0"/>
              <a:t>沒收違法</a:t>
            </a:r>
            <a:r>
              <a:rPr lang="zh-TW" altLang="zh-TW" sz="2600" dirty="0" smtClean="0"/>
              <a:t>所得</a:t>
            </a:r>
            <a:r>
              <a:rPr lang="zh-TW" altLang="en-US" sz="2600" dirty="0" smtClean="0"/>
              <a:t>  </a:t>
            </a:r>
            <a:r>
              <a:rPr lang="en-US" altLang="zh-TW" sz="2600" dirty="0"/>
              <a:t>(5)</a:t>
            </a:r>
            <a:r>
              <a:rPr lang="zh-TW" altLang="zh-TW" sz="2600" dirty="0"/>
              <a:t>沒收侵權</a:t>
            </a:r>
            <a:r>
              <a:rPr lang="zh-TW" altLang="zh-TW" sz="2600" dirty="0" smtClean="0"/>
              <a:t>製品</a:t>
            </a:r>
            <a:r>
              <a:rPr lang="zh-TW" altLang="en-US" sz="2600" dirty="0" smtClean="0"/>
              <a:t> </a:t>
            </a:r>
            <a:endParaRPr lang="en-US" altLang="zh-TW" sz="2600" dirty="0" smtClean="0"/>
          </a:p>
          <a:p>
            <a:pPr marL="419100" indent="-382588">
              <a:buNone/>
            </a:pPr>
            <a:r>
              <a:rPr lang="zh-TW" altLang="en-US" sz="2600" dirty="0" smtClean="0"/>
              <a:t>     </a:t>
            </a:r>
            <a:r>
              <a:rPr lang="en-US" altLang="zh-TW" sz="2600" dirty="0"/>
              <a:t>(6)</a:t>
            </a:r>
            <a:r>
              <a:rPr lang="zh-TW" altLang="zh-TW" sz="2600" dirty="0"/>
              <a:t>沒收安裝存儲</a:t>
            </a:r>
            <a:r>
              <a:rPr lang="zh-TW" altLang="zh-TW" sz="2600" dirty="0" smtClean="0"/>
              <a:t>侵權</a:t>
            </a:r>
            <a:r>
              <a:rPr lang="zh-TW" altLang="zh-TW" sz="2600" dirty="0"/>
              <a:t>製品的</a:t>
            </a:r>
            <a:r>
              <a:rPr lang="zh-TW" altLang="zh-TW" sz="2600" dirty="0" smtClean="0"/>
              <a:t>設備</a:t>
            </a:r>
            <a:endParaRPr lang="en-US" altLang="zh-TW" sz="2600" dirty="0" smtClean="0"/>
          </a:p>
          <a:p>
            <a:pPr marL="419100" indent="-382588">
              <a:buNone/>
            </a:pPr>
            <a:r>
              <a:rPr lang="zh-TW" altLang="en-US" sz="2600" dirty="0"/>
              <a:t> </a:t>
            </a:r>
            <a:r>
              <a:rPr lang="zh-TW" altLang="en-US" sz="2600" dirty="0" smtClean="0"/>
              <a:t>    </a:t>
            </a:r>
            <a:r>
              <a:rPr lang="en-US" altLang="zh-TW" sz="2600" dirty="0"/>
              <a:t>(7)</a:t>
            </a:r>
            <a:r>
              <a:rPr lang="zh-TW" altLang="zh-TW" sz="2600" dirty="0" smtClean="0"/>
              <a:t>情節</a:t>
            </a:r>
            <a:r>
              <a:rPr lang="zh-TW" altLang="zh-TW" sz="2600" dirty="0"/>
              <a:t>嚴重的，沒收主要用於製作侵</a:t>
            </a:r>
            <a:r>
              <a:rPr lang="zh-TW" altLang="zh-TW" sz="2600" dirty="0" smtClean="0"/>
              <a:t>權複製品</a:t>
            </a:r>
            <a:r>
              <a:rPr lang="zh-TW" altLang="zh-TW" sz="2600" dirty="0"/>
              <a:t>的材料、工具、設備等。</a:t>
            </a:r>
            <a:endParaRPr lang="en-US" altLang="zh-TW" sz="2600" dirty="0"/>
          </a:p>
          <a:p>
            <a:pPr marL="0" indent="0">
              <a:buNone/>
            </a:pPr>
            <a:endParaRPr lang="en-US" altLang="zh-TW" dirty="0"/>
          </a:p>
          <a:p>
            <a:pPr marL="0" indent="0">
              <a:buNone/>
            </a:pPr>
            <a:endParaRPr lang="en-US" altLang="zh-TW" dirty="0" smtClean="0"/>
          </a:p>
          <a:p>
            <a:pPr marL="0" indent="0">
              <a:buNone/>
            </a:pPr>
            <a:r>
              <a:rPr lang="zh-TW" altLang="en-US" dirty="0" smtClean="0"/>
              <a:t>三</a:t>
            </a:r>
            <a:r>
              <a:rPr lang="zh-TW" altLang="en-US" dirty="0"/>
              <a:t>、</a:t>
            </a:r>
            <a:r>
              <a:rPr lang="zh-TW" altLang="zh-TW" dirty="0"/>
              <a:t>可以依</a:t>
            </a:r>
            <a:r>
              <a:rPr lang="zh-TW" altLang="zh-TW" b="1" dirty="0">
                <a:solidFill>
                  <a:srgbClr val="0070C0"/>
                </a:solidFill>
              </a:rPr>
              <a:t>職權</a:t>
            </a:r>
            <a:r>
              <a:rPr lang="zh-TW" altLang="zh-TW" dirty="0"/>
              <a:t>主動立案查處</a:t>
            </a:r>
            <a:r>
              <a:rPr lang="zh-TW" altLang="en-US" dirty="0"/>
              <a:t>，亦可依</a:t>
            </a:r>
            <a:r>
              <a:rPr lang="zh-TW" altLang="zh-TW" dirty="0"/>
              <a:t>被害人</a:t>
            </a:r>
            <a:r>
              <a:rPr lang="zh-TW" altLang="en-US" dirty="0"/>
              <a:t>、</a:t>
            </a:r>
            <a:r>
              <a:rPr lang="zh-TW" altLang="zh-TW" dirty="0"/>
              <a:t>利害關係人</a:t>
            </a:r>
            <a:endParaRPr lang="en-US" altLang="zh-TW" dirty="0"/>
          </a:p>
          <a:p>
            <a:pPr marL="0" indent="0">
              <a:buNone/>
            </a:pPr>
            <a:r>
              <a:rPr lang="zh-TW" altLang="en-US" dirty="0"/>
              <a:t>        的</a:t>
            </a:r>
            <a:r>
              <a:rPr lang="zh-TW" altLang="zh-TW" b="1" dirty="0">
                <a:solidFill>
                  <a:srgbClr val="0070C0"/>
                </a:solidFill>
              </a:rPr>
              <a:t>投訴</a:t>
            </a:r>
            <a:r>
              <a:rPr lang="zh-TW" altLang="zh-TW" dirty="0"/>
              <a:t>或依其他知情人的</a:t>
            </a:r>
            <a:r>
              <a:rPr lang="zh-TW" altLang="zh-TW" b="1" dirty="0">
                <a:solidFill>
                  <a:srgbClr val="0070C0"/>
                </a:solidFill>
              </a:rPr>
              <a:t>舉報</a:t>
            </a:r>
            <a:r>
              <a:rPr lang="zh-TW" altLang="zh-TW" dirty="0"/>
              <a:t>而決定立案查處。</a:t>
            </a:r>
            <a:endParaRPr lang="en-US" altLang="zh-TW" dirty="0"/>
          </a:p>
          <a:p>
            <a:pPr marL="0" indent="0">
              <a:buNone/>
            </a:pPr>
            <a:endParaRPr lang="en-US" altLang="zh-TW" dirty="0"/>
          </a:p>
          <a:p>
            <a:pPr marL="0" indent="0">
              <a:buNone/>
            </a:pPr>
            <a:endParaRPr lang="en-US" altLang="zh-TW" dirty="0" smtClean="0"/>
          </a:p>
          <a:p>
            <a:pPr marL="0" indent="0">
              <a:buNone/>
            </a:pPr>
            <a:r>
              <a:rPr lang="zh-TW" altLang="en-US" dirty="0" smtClean="0"/>
              <a:t>四</a:t>
            </a:r>
            <a:r>
              <a:rPr lang="zh-TW" altLang="en-US" dirty="0"/>
              <a:t>、</a:t>
            </a:r>
            <a:r>
              <a:rPr lang="zh-TW" altLang="zh-TW" dirty="0"/>
              <a:t>予以行政處罰的時效為二年，從違法行為發生之日起算。</a:t>
            </a:r>
            <a:endParaRPr lang="en-US" altLang="zh-TW" dirty="0"/>
          </a:p>
          <a:p>
            <a:pPr marL="0" indent="0">
              <a:buNone/>
            </a:pPr>
            <a:r>
              <a:rPr lang="zh-TW" altLang="en-US" dirty="0"/>
              <a:t>        </a:t>
            </a:r>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30</a:t>
            </a:fld>
            <a:endParaRPr lang="en-US" altLang="zh-TW">
              <a:solidFill>
                <a:srgbClr val="8CADAE">
                  <a:shade val="75000"/>
                </a:srgbClr>
              </a:solidFill>
            </a:endParaRPr>
          </a:p>
        </p:txBody>
      </p:sp>
    </p:spTree>
    <p:extLst>
      <p:ext uri="{BB962C8B-B14F-4D97-AF65-F5344CB8AC3E}">
        <p14:creationId xmlns:p14="http://schemas.microsoft.com/office/powerpoint/2010/main" val="25306778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611560" y="228600"/>
            <a:ext cx="8224592" cy="1112168"/>
          </a:xfrm>
        </p:spPr>
        <p:txBody>
          <a:bodyPr>
            <a:normAutofit fontScale="90000"/>
          </a:bodyPr>
          <a:lstStyle/>
          <a:p>
            <a:pPr algn="l"/>
            <a:r>
              <a:rPr lang="en-US" altLang="zh-TW" b="1" dirty="0" smtClean="0"/>
              <a:t/>
            </a:r>
            <a:br>
              <a:rPr lang="en-US" altLang="zh-TW" b="1" dirty="0" smtClean="0"/>
            </a:br>
            <a:r>
              <a:rPr lang="zh-TW" altLang="en-US" sz="4000" b="1" dirty="0" smtClean="0"/>
              <a:t>著作權實務案例 （</a:t>
            </a:r>
            <a:r>
              <a:rPr lang="en-US" altLang="zh-TW" sz="4000" b="1" dirty="0" smtClean="0"/>
              <a:t>1</a:t>
            </a:r>
            <a:r>
              <a:rPr lang="zh-TW" altLang="en-US" sz="4000" b="1" dirty="0" smtClean="0"/>
              <a:t>）</a:t>
            </a:r>
            <a:r>
              <a:rPr lang="en-US" altLang="zh-TW" sz="4000" b="1" dirty="0" smtClean="0"/>
              <a:t/>
            </a:r>
            <a:br>
              <a:rPr lang="en-US" altLang="zh-TW" sz="4000" b="1" dirty="0" smtClean="0"/>
            </a:br>
            <a:r>
              <a:rPr lang="zh-TW" altLang="en-US" sz="4000" b="1" dirty="0" smtClean="0"/>
              <a:t>三民書局著作權確認事件（台灣） </a:t>
            </a:r>
          </a:p>
        </p:txBody>
      </p:sp>
      <p:sp>
        <p:nvSpPr>
          <p:cNvPr id="19458" name="Rectangle 3"/>
          <p:cNvSpPr>
            <a:spLocks noGrp="1" noChangeArrowheads="1"/>
          </p:cNvSpPr>
          <p:nvPr>
            <p:ph idx="1"/>
          </p:nvPr>
        </p:nvSpPr>
        <p:spPr/>
        <p:txBody>
          <a:bodyPr>
            <a:normAutofit/>
          </a:bodyPr>
          <a:lstStyle/>
          <a:p>
            <a:pPr>
              <a:buFont typeface="Wingdings" pitchFamily="2" charset="2"/>
              <a:buChar char="l"/>
            </a:pPr>
            <a:r>
              <a:rPr lang="zh-TW" altLang="en-US" sz="2000" b="1" dirty="0" smtClean="0">
                <a:effectLst>
                  <a:outerShdw blurRad="38100" dist="38100" dir="2700000" algn="tl">
                    <a:srgbClr val="000000">
                      <a:alpha val="43137"/>
                    </a:srgbClr>
                  </a:outerShdw>
                </a:effectLst>
              </a:rPr>
              <a:t>原告</a:t>
            </a:r>
            <a:r>
              <a:rPr lang="zh-TW" altLang="en-US" sz="2000" dirty="0" smtClean="0"/>
              <a:t>：台灣三民書局</a:t>
            </a:r>
            <a:endParaRPr lang="en-US" altLang="zh-TW" sz="2000" dirty="0" smtClean="0"/>
          </a:p>
          <a:p>
            <a:pPr>
              <a:buFont typeface="Wingdings" pitchFamily="2" charset="2"/>
              <a:buChar char="l"/>
            </a:pPr>
            <a:r>
              <a:rPr lang="zh-TW" altLang="en-US" sz="2000" b="1" dirty="0" smtClean="0">
                <a:effectLst>
                  <a:outerShdw blurRad="38100" dist="38100" dir="2700000" algn="tl">
                    <a:srgbClr val="000000">
                      <a:alpha val="43137"/>
                    </a:srgbClr>
                  </a:outerShdw>
                </a:effectLst>
              </a:rPr>
              <a:t>被告</a:t>
            </a:r>
            <a:r>
              <a:rPr lang="zh-TW" altLang="en-US" sz="2000" dirty="0" smtClean="0"/>
              <a:t>：大陸作家李澤厚</a:t>
            </a:r>
            <a:endParaRPr lang="en-US" altLang="zh-TW" sz="2000" dirty="0" smtClean="0"/>
          </a:p>
          <a:p>
            <a:pPr marL="0" indent="0">
              <a:buNone/>
            </a:pPr>
            <a:endParaRPr lang="en-US" altLang="zh-TW" sz="2000" dirty="0" smtClean="0"/>
          </a:p>
          <a:p>
            <a:pPr>
              <a:buFont typeface="Wingdings" pitchFamily="2" charset="2"/>
              <a:buChar char="l"/>
            </a:pPr>
            <a:r>
              <a:rPr lang="zh-TW" altLang="en-US" sz="2000" b="1" dirty="0" smtClean="0">
                <a:effectLst>
                  <a:outerShdw blurRad="38100" dist="38100" dir="2700000" algn="tl">
                    <a:srgbClr val="000000">
                      <a:alpha val="43137"/>
                    </a:srgbClr>
                  </a:outerShdw>
                </a:effectLst>
              </a:rPr>
              <a:t>摘要</a:t>
            </a:r>
            <a:r>
              <a:rPr lang="zh-TW" altLang="en-US" sz="2000" dirty="0" smtClean="0"/>
              <a:t>：</a:t>
            </a:r>
            <a:endParaRPr lang="en-US" altLang="zh-TW" sz="2000" dirty="0" smtClean="0"/>
          </a:p>
          <a:p>
            <a:pPr marL="0" indent="0">
              <a:buNone/>
            </a:pPr>
            <a:r>
              <a:rPr lang="zh-TW" altLang="en-US" sz="2000" dirty="0"/>
              <a:t> </a:t>
            </a:r>
            <a:r>
              <a:rPr lang="zh-TW" altLang="en-US" sz="2000" dirty="0" smtClean="0"/>
              <a:t>       雙方在民國</a:t>
            </a:r>
            <a:r>
              <a:rPr lang="en-US" altLang="zh-TW" sz="2000" dirty="0" smtClean="0"/>
              <a:t>83</a:t>
            </a:r>
            <a:r>
              <a:rPr lang="zh-TW" altLang="en-US" sz="2000" dirty="0" smtClean="0"/>
              <a:t>年簽署著作財產權轉讓契約書，被告將所著</a:t>
            </a:r>
            <a:r>
              <a:rPr lang="zh-TW" altLang="zh-TW" sz="2000" dirty="0"/>
              <a:t>《美的歷程</a:t>
            </a:r>
            <a:r>
              <a:rPr lang="zh-TW" altLang="zh-TW" sz="2000" dirty="0" smtClean="0"/>
              <a:t>》</a:t>
            </a:r>
            <a:r>
              <a:rPr lang="zh-TW" altLang="en-US" sz="2000" dirty="0" smtClean="0"/>
              <a:t>等共</a:t>
            </a:r>
            <a:r>
              <a:rPr lang="en-US" altLang="zh-TW" sz="2000" dirty="0" smtClean="0"/>
              <a:t>10</a:t>
            </a:r>
            <a:r>
              <a:rPr lang="zh-TW" altLang="en-US" sz="2000" dirty="0" smtClean="0"/>
              <a:t>本著作之著作財產權轉讓給原告（外文改作權除外），原告於</a:t>
            </a:r>
            <a:r>
              <a:rPr lang="en-US" altLang="zh-TW" sz="2000" dirty="0" smtClean="0"/>
              <a:t>85</a:t>
            </a:r>
            <a:r>
              <a:rPr lang="zh-TW" altLang="en-US" sz="2000" dirty="0" smtClean="0"/>
              <a:t>年開始在台出版</a:t>
            </a:r>
            <a:r>
              <a:rPr lang="zh-TW" altLang="zh-TW" sz="2000" dirty="0" smtClean="0"/>
              <a:t>。</a:t>
            </a:r>
            <a:r>
              <a:rPr lang="zh-TW" altLang="en-US" sz="2000" dirty="0" smtClean="0"/>
              <a:t>但其後被告竟自行授權給大陸其他出版社出版，且對原告所授權之對象（大陸三聯書局）起訴主張侵害其著作權，原告先去大陸起訴，大陸法院卻認為管轄法院為台灣，原告只好在台灣提起確認著作財產權存在之訴訟。</a:t>
            </a:r>
            <a:endParaRPr lang="en-US" altLang="zh-TW" sz="2000" dirty="0" smtClean="0"/>
          </a:p>
          <a:p>
            <a:pPr marL="0" indent="0">
              <a:buNone/>
            </a:pPr>
            <a:endParaRPr lang="en-US" altLang="zh-TW" sz="2000" dirty="0" smtClean="0"/>
          </a:p>
          <a:p>
            <a:pPr>
              <a:buFont typeface="Wingdings" pitchFamily="2" charset="2"/>
              <a:buChar char="u"/>
            </a:pPr>
            <a:r>
              <a:rPr lang="zh-TW" altLang="en-US" sz="2000" b="1" dirty="0" smtClean="0">
                <a:effectLst>
                  <a:outerShdw blurRad="38100" dist="38100" dir="2700000" algn="tl">
                    <a:srgbClr val="000000">
                      <a:alpha val="43137"/>
                    </a:srgbClr>
                  </a:outerShdw>
                </a:effectLst>
              </a:rPr>
              <a:t>台灣判決</a:t>
            </a:r>
            <a:r>
              <a:rPr lang="zh-TW" altLang="en-US" sz="2000" b="1" dirty="0">
                <a:effectLst>
                  <a:outerShdw blurRad="38100" dist="38100" dir="2700000" algn="tl">
                    <a:srgbClr val="000000">
                      <a:alpha val="43137"/>
                    </a:srgbClr>
                  </a:outerShdw>
                </a:effectLst>
              </a:rPr>
              <a:t>：</a:t>
            </a:r>
          </a:p>
          <a:p>
            <a:pPr marL="0" indent="0">
              <a:buNone/>
            </a:pPr>
            <a:r>
              <a:rPr lang="zh-TW" altLang="en-US" sz="2000" dirty="0" smtClean="0"/>
              <a:t>     </a:t>
            </a:r>
            <a:r>
              <a:rPr lang="en-US" altLang="zh-TW" sz="2000" dirty="0" smtClean="0">
                <a:latin typeface="新細明體"/>
                <a:ea typeface="新細明體"/>
              </a:rPr>
              <a:t>․</a:t>
            </a:r>
            <a:r>
              <a:rPr lang="zh-TW" altLang="en-US" sz="2000" dirty="0" smtClean="0"/>
              <a:t>一審判決：確認原告三民書局著作權存在，被告著作權不存在。</a:t>
            </a:r>
            <a:endParaRPr lang="zh-TW" altLang="en-US" sz="2000" dirty="0"/>
          </a:p>
          <a:p>
            <a:pPr marL="0" indent="0">
              <a:buNone/>
            </a:pPr>
            <a:r>
              <a:rPr lang="zh-TW" altLang="en-US" sz="2000" dirty="0" smtClean="0"/>
              <a:t>     </a:t>
            </a:r>
            <a:r>
              <a:rPr lang="en-US" altLang="zh-TW" sz="2000" dirty="0" smtClean="0">
                <a:latin typeface="新細明體"/>
                <a:ea typeface="新細明體"/>
              </a:rPr>
              <a:t>․</a:t>
            </a:r>
            <a:r>
              <a:rPr lang="zh-TW" altLang="en-US" sz="2000" dirty="0" smtClean="0"/>
              <a:t>二審判決：維持 一</a:t>
            </a:r>
            <a:r>
              <a:rPr lang="zh-TW" altLang="en-US" sz="2000" dirty="0"/>
              <a:t>審判決。</a:t>
            </a:r>
          </a:p>
          <a:p>
            <a:pPr>
              <a:buFont typeface="Wingdings" pitchFamily="2" charset="2"/>
              <a:buChar char="u"/>
            </a:pPr>
            <a:endParaRPr lang="zh-TW" altLang="zh-TW" sz="2000" dirty="0" smtClean="0"/>
          </a:p>
        </p:txBody>
      </p: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31</a:t>
            </a:fld>
            <a:endParaRPr lang="en-US" altLang="zh-TW">
              <a:solidFill>
                <a:srgbClr val="8CADAE">
                  <a:shade val="75000"/>
                </a:srgbClr>
              </a:solidFill>
            </a:endParaRPr>
          </a:p>
        </p:txBody>
      </p:sp>
    </p:spTree>
    <p:extLst>
      <p:ext uri="{BB962C8B-B14F-4D97-AF65-F5344CB8AC3E}">
        <p14:creationId xmlns:p14="http://schemas.microsoft.com/office/powerpoint/2010/main" val="3307027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467544" y="228600"/>
            <a:ext cx="8368608" cy="1112168"/>
          </a:xfrm>
        </p:spPr>
        <p:txBody>
          <a:bodyPr>
            <a:noAutofit/>
          </a:bodyPr>
          <a:lstStyle/>
          <a:p>
            <a:pPr algn="l"/>
            <a:r>
              <a:rPr lang="zh-TW" altLang="en-US" sz="3600" b="1" dirty="0" smtClean="0"/>
              <a:t>著作權實務案例 （</a:t>
            </a:r>
            <a:r>
              <a:rPr lang="en-US" altLang="zh-TW" sz="3600" b="1" dirty="0" smtClean="0"/>
              <a:t>2</a:t>
            </a:r>
            <a:r>
              <a:rPr lang="zh-TW" altLang="en-US" sz="3600" b="1" dirty="0" smtClean="0"/>
              <a:t>）</a:t>
            </a:r>
            <a:r>
              <a:rPr lang="en-US" altLang="zh-TW" sz="3600" b="1" dirty="0" smtClean="0"/>
              <a:t/>
            </a:r>
            <a:br>
              <a:rPr lang="en-US" altLang="zh-TW" sz="3600" b="1" dirty="0" smtClean="0"/>
            </a:br>
            <a:r>
              <a:rPr lang="zh-TW" altLang="en-US" sz="3600" b="1" dirty="0"/>
              <a:t>台灣幾米遭冒名著作</a:t>
            </a:r>
            <a:r>
              <a:rPr lang="zh-TW" altLang="en-US" sz="3600" b="1" dirty="0" smtClean="0"/>
              <a:t>案（大陸） </a:t>
            </a:r>
          </a:p>
        </p:txBody>
      </p:sp>
      <p:sp>
        <p:nvSpPr>
          <p:cNvPr id="19458" name="Rectangle 3"/>
          <p:cNvSpPr>
            <a:spLocks noGrp="1" noChangeArrowheads="1"/>
          </p:cNvSpPr>
          <p:nvPr>
            <p:ph idx="1"/>
          </p:nvPr>
        </p:nvSpPr>
        <p:spPr>
          <a:xfrm>
            <a:off x="457200" y="1988839"/>
            <a:ext cx="8435280" cy="4183677"/>
          </a:xfrm>
        </p:spPr>
        <p:txBody>
          <a:bodyPr>
            <a:normAutofit fontScale="92500" lnSpcReduction="20000"/>
          </a:bodyPr>
          <a:lstStyle/>
          <a:p>
            <a:pPr>
              <a:buFont typeface="Wingdings" pitchFamily="2" charset="2"/>
              <a:buChar char="l"/>
            </a:pPr>
            <a:r>
              <a:rPr lang="zh-TW" altLang="en-US" sz="2000" b="1" dirty="0" smtClean="0">
                <a:effectLst>
                  <a:outerShdw blurRad="38100" dist="38100" dir="2700000" algn="tl">
                    <a:srgbClr val="000000">
                      <a:alpha val="43137"/>
                    </a:srgbClr>
                  </a:outerShdw>
                </a:effectLst>
              </a:rPr>
              <a:t>原告</a:t>
            </a:r>
            <a:r>
              <a:rPr lang="zh-TW" altLang="en-US" sz="2000" dirty="0" smtClean="0"/>
              <a:t>：台灣知名繪本作家幾米</a:t>
            </a:r>
            <a:endParaRPr lang="en-US" altLang="zh-TW" sz="2000" dirty="0" smtClean="0"/>
          </a:p>
          <a:p>
            <a:pPr>
              <a:buFont typeface="Wingdings" pitchFamily="2" charset="2"/>
              <a:buChar char="l"/>
            </a:pPr>
            <a:r>
              <a:rPr lang="zh-TW" altLang="en-US" sz="2000" b="1" dirty="0" smtClean="0">
                <a:effectLst>
                  <a:outerShdw blurRad="38100" dist="38100" dir="2700000" algn="tl">
                    <a:srgbClr val="000000">
                      <a:alpha val="43137"/>
                    </a:srgbClr>
                  </a:outerShdw>
                </a:effectLst>
              </a:rPr>
              <a:t>被告</a:t>
            </a:r>
            <a:r>
              <a:rPr lang="zh-TW" altLang="en-US" sz="2000" dirty="0" smtClean="0"/>
              <a:t>：大陸</a:t>
            </a:r>
            <a:r>
              <a:rPr lang="zh-TW" altLang="zh-TW" sz="2000" dirty="0" smtClean="0"/>
              <a:t>華齡</a:t>
            </a:r>
            <a:r>
              <a:rPr lang="zh-TW" altLang="zh-TW" sz="2000" dirty="0"/>
              <a:t>出版社、上海季風圖書公司、上海書城、北京搜狐</a:t>
            </a:r>
            <a:r>
              <a:rPr lang="zh-TW" altLang="zh-TW" sz="2000" dirty="0" smtClean="0"/>
              <a:t>公司</a:t>
            </a:r>
            <a:r>
              <a:rPr lang="zh-TW" altLang="en-US" sz="2000" dirty="0" smtClean="0"/>
              <a:t>。</a:t>
            </a:r>
            <a:endParaRPr lang="en-US" altLang="zh-TW" sz="2000" dirty="0" smtClean="0"/>
          </a:p>
          <a:p>
            <a:pPr marL="0" indent="0">
              <a:buNone/>
            </a:pPr>
            <a:endParaRPr lang="en-US" altLang="zh-TW" sz="2000" dirty="0" smtClean="0"/>
          </a:p>
          <a:p>
            <a:pPr>
              <a:buFont typeface="Wingdings" pitchFamily="2" charset="2"/>
              <a:buChar char="l"/>
            </a:pPr>
            <a:r>
              <a:rPr lang="zh-TW" altLang="en-US" sz="2000" b="1" dirty="0" smtClean="0">
                <a:effectLst>
                  <a:outerShdw blurRad="38100" dist="38100" dir="2700000" algn="tl">
                    <a:srgbClr val="000000">
                      <a:alpha val="43137"/>
                    </a:srgbClr>
                  </a:outerShdw>
                </a:effectLst>
              </a:rPr>
              <a:t>摘要</a:t>
            </a:r>
            <a:r>
              <a:rPr lang="zh-TW" altLang="en-US" sz="2000" dirty="0" smtClean="0"/>
              <a:t>：</a:t>
            </a:r>
            <a:endParaRPr lang="en-US" altLang="zh-TW" sz="2000" dirty="0" smtClean="0"/>
          </a:p>
          <a:p>
            <a:pPr marL="0" indent="0">
              <a:buNone/>
            </a:pPr>
            <a:r>
              <a:rPr lang="zh-TW" altLang="en-US" sz="2000" dirty="0"/>
              <a:t> </a:t>
            </a:r>
            <a:r>
              <a:rPr lang="zh-TW" altLang="en-US" sz="2000" dirty="0" smtClean="0"/>
              <a:t>       </a:t>
            </a:r>
            <a:r>
              <a:rPr lang="zh-TW" altLang="zh-TW" sz="2000" dirty="0" smtClean="0"/>
              <a:t>華</a:t>
            </a:r>
            <a:r>
              <a:rPr lang="zh-TW" altLang="zh-TW" sz="2000" dirty="0"/>
              <a:t>齡</a:t>
            </a:r>
            <a:r>
              <a:rPr lang="zh-TW" altLang="zh-TW" sz="2000" dirty="0" smtClean="0"/>
              <a:t>出版社</a:t>
            </a:r>
            <a:r>
              <a:rPr lang="zh-TW" altLang="en-US" sz="2000" dirty="0" smtClean="0"/>
              <a:t>出版發行</a:t>
            </a:r>
            <a:r>
              <a:rPr lang="en-US" altLang="zh-TW" sz="2000" dirty="0" smtClean="0">
                <a:latin typeface="新細明體"/>
                <a:ea typeface="新細明體"/>
              </a:rPr>
              <a:t>《</a:t>
            </a:r>
            <a:r>
              <a:rPr lang="zh-TW" altLang="zh-TW" sz="2000" dirty="0" smtClean="0"/>
              <a:t>開心辭典</a:t>
            </a:r>
            <a:r>
              <a:rPr lang="en-US" altLang="zh-TW" sz="2000" dirty="0" smtClean="0">
                <a:latin typeface="新細明體"/>
                <a:ea typeface="新細明體"/>
              </a:rPr>
              <a:t>》</a:t>
            </a:r>
            <a:r>
              <a:rPr lang="zh-TW" altLang="en-US" sz="2000" dirty="0" smtClean="0"/>
              <a:t>、</a:t>
            </a:r>
            <a:r>
              <a:rPr lang="en-US" altLang="zh-TW" sz="2000" dirty="0" smtClean="0">
                <a:latin typeface="新細明體"/>
                <a:ea typeface="新細明體"/>
              </a:rPr>
              <a:t>《</a:t>
            </a:r>
            <a:r>
              <a:rPr lang="zh-TW" altLang="zh-TW" sz="2000" dirty="0" smtClean="0"/>
              <a:t>親子銀行</a:t>
            </a:r>
            <a:r>
              <a:rPr lang="en-US" altLang="zh-TW" sz="2000" dirty="0" smtClean="0">
                <a:latin typeface="新細明體"/>
                <a:ea typeface="新細明體"/>
              </a:rPr>
              <a:t>》</a:t>
            </a:r>
            <a:r>
              <a:rPr lang="zh-TW" altLang="zh-TW" sz="2000" dirty="0" smtClean="0"/>
              <a:t>二書</a:t>
            </a:r>
            <a:r>
              <a:rPr lang="zh-TW" altLang="zh-TW" sz="2000" dirty="0"/>
              <a:t>，作者署名</a:t>
            </a:r>
            <a:r>
              <a:rPr lang="zh-TW" altLang="zh-TW" sz="2000" dirty="0" smtClean="0"/>
              <a:t>為</a:t>
            </a:r>
            <a:r>
              <a:rPr lang="zh-TW" altLang="en-US" sz="2000" dirty="0" smtClean="0"/>
              <a:t>「</a:t>
            </a:r>
            <a:r>
              <a:rPr lang="zh-TW" altLang="zh-TW" sz="2000" dirty="0" smtClean="0"/>
              <a:t>幾米</a:t>
            </a:r>
            <a:r>
              <a:rPr lang="zh-TW" altLang="en-US" sz="2000" dirty="0" smtClean="0"/>
              <a:t>」。</a:t>
            </a:r>
            <a:r>
              <a:rPr lang="zh-TW" altLang="zh-TW" sz="2000" dirty="0" smtClean="0"/>
              <a:t>但幾米並未創作或出版過</a:t>
            </a:r>
            <a:r>
              <a:rPr lang="zh-TW" altLang="en-US" sz="2000" dirty="0" smtClean="0"/>
              <a:t>該二書</a:t>
            </a:r>
            <a:r>
              <a:rPr lang="zh-TW" altLang="zh-TW" sz="2000" dirty="0" smtClean="0"/>
              <a:t>。書上作者簡介與幾米本人背景近似。</a:t>
            </a:r>
            <a:r>
              <a:rPr lang="zh-TW" altLang="en-US" sz="2000" dirty="0"/>
              <a:t>書籍</a:t>
            </a:r>
            <a:r>
              <a:rPr lang="zh-TW" altLang="en-US" sz="2000" dirty="0" smtClean="0"/>
              <a:t>版權頁記載有</a:t>
            </a:r>
            <a:r>
              <a:rPr lang="zh-TW" altLang="en-US" sz="2000" dirty="0"/>
              <a:t>「本書由台灣非庸實業有限公司授權獨家出版發行。幾米認侵權而提出民事訴訟</a:t>
            </a:r>
            <a:r>
              <a:rPr lang="zh-TW" altLang="en-US" sz="2000" dirty="0" smtClean="0"/>
              <a:t>。華</a:t>
            </a:r>
            <a:r>
              <a:rPr lang="zh-TW" altLang="en-US" sz="2000" dirty="0"/>
              <a:t>齡出版社稱其</a:t>
            </a:r>
            <a:r>
              <a:rPr lang="en-US" altLang="zh-TW" sz="2000" dirty="0"/>
              <a:t>2003</a:t>
            </a:r>
            <a:r>
              <a:rPr lang="zh-TW" altLang="en-US" sz="2000" dirty="0"/>
              <a:t>年與北京永峰公司</a:t>
            </a:r>
            <a:r>
              <a:rPr lang="zh-TW" altLang="en-US" sz="2000" dirty="0" smtClean="0"/>
              <a:t>簽訂</a:t>
            </a:r>
            <a:r>
              <a:rPr lang="zh-TW" altLang="en-US" sz="2000" dirty="0" smtClean="0">
                <a:latin typeface="新細明體"/>
                <a:ea typeface="新細明體"/>
              </a:rPr>
              <a:t>“</a:t>
            </a:r>
            <a:r>
              <a:rPr lang="zh-TW" altLang="en-US" sz="2000" dirty="0" smtClean="0"/>
              <a:t>幾</a:t>
            </a:r>
            <a:r>
              <a:rPr lang="zh-TW" altLang="en-US" sz="2000" dirty="0"/>
              <a:t>米作品聯合出版</a:t>
            </a:r>
            <a:r>
              <a:rPr lang="zh-TW" altLang="en-US" sz="2000" dirty="0" smtClean="0"/>
              <a:t>合約</a:t>
            </a:r>
            <a:r>
              <a:rPr lang="zh-TW" altLang="en-US" sz="2000" dirty="0" smtClean="0">
                <a:latin typeface="新細明體"/>
                <a:ea typeface="新細明體"/>
              </a:rPr>
              <a:t>”</a:t>
            </a:r>
            <a:r>
              <a:rPr lang="zh-TW" altLang="en-US" sz="2000" dirty="0" smtClean="0"/>
              <a:t>，也曾</a:t>
            </a:r>
            <a:r>
              <a:rPr lang="zh-TW" altLang="en-US" sz="2000" dirty="0"/>
              <a:t>看過永峰公司與台灣非庸實業有限公司之授權合約原件，但未曾</a:t>
            </a:r>
            <a:r>
              <a:rPr lang="zh-TW" altLang="en-US" sz="2000" dirty="0" smtClean="0"/>
              <a:t>看過</a:t>
            </a:r>
            <a:r>
              <a:rPr lang="zh-TW" altLang="en-US" sz="2000" dirty="0" smtClean="0">
                <a:latin typeface="新細明體"/>
                <a:ea typeface="新細明體"/>
              </a:rPr>
              <a:t>“</a:t>
            </a:r>
            <a:r>
              <a:rPr lang="zh-TW" altLang="en-US" sz="2000" dirty="0" smtClean="0"/>
              <a:t>幾</a:t>
            </a:r>
            <a:r>
              <a:rPr lang="zh-TW" altLang="en-US" sz="2000" dirty="0"/>
              <a:t>米作品版權授權</a:t>
            </a:r>
            <a:r>
              <a:rPr lang="zh-TW" altLang="en-US" sz="2000" dirty="0" smtClean="0"/>
              <a:t>書</a:t>
            </a:r>
            <a:r>
              <a:rPr lang="zh-TW" altLang="en-US" sz="2000" dirty="0" smtClean="0">
                <a:latin typeface="新細明體"/>
                <a:ea typeface="新細明體"/>
              </a:rPr>
              <a:t>”</a:t>
            </a:r>
            <a:r>
              <a:rPr lang="zh-TW" altLang="en-US" sz="2000" dirty="0" smtClean="0"/>
              <a:t>原件</a:t>
            </a:r>
            <a:r>
              <a:rPr lang="zh-TW" altLang="en-US" sz="2000" dirty="0"/>
              <a:t>。</a:t>
            </a:r>
          </a:p>
          <a:p>
            <a:pPr marL="0" indent="0">
              <a:buNone/>
            </a:pPr>
            <a:endParaRPr lang="en-US" altLang="zh-TW" sz="2000" dirty="0" smtClean="0"/>
          </a:p>
          <a:p>
            <a:pPr marL="0" indent="0">
              <a:buNone/>
            </a:pPr>
            <a:endParaRPr lang="en-US" altLang="zh-TW" sz="2000" dirty="0" smtClean="0"/>
          </a:p>
          <a:p>
            <a:pPr>
              <a:buFont typeface="Wingdings" pitchFamily="2" charset="2"/>
              <a:buChar char="u"/>
            </a:pPr>
            <a:r>
              <a:rPr lang="zh-TW" altLang="en-US" sz="2000" b="1" dirty="0" smtClean="0">
                <a:effectLst>
                  <a:outerShdw blurRad="38100" dist="38100" dir="2700000" algn="tl">
                    <a:srgbClr val="000000">
                      <a:alpha val="43137"/>
                    </a:srgbClr>
                  </a:outerShdw>
                </a:effectLst>
              </a:rPr>
              <a:t>大陸判決：     </a:t>
            </a:r>
            <a:r>
              <a:rPr lang="en-US" altLang="zh-TW" sz="2000" dirty="0" smtClean="0">
                <a:solidFill>
                  <a:srgbClr val="C00000"/>
                </a:solidFill>
                <a:latin typeface="+mj-ea"/>
                <a:ea typeface="+mj-ea"/>
              </a:rPr>
              <a:t>※</a:t>
            </a:r>
            <a:r>
              <a:rPr lang="zh-TW" altLang="en-US" sz="2000" dirty="0" smtClean="0">
                <a:solidFill>
                  <a:srgbClr val="C00000"/>
                </a:solidFill>
                <a:latin typeface="+mj-ea"/>
                <a:ea typeface="+mj-ea"/>
              </a:rPr>
              <a:t>爭點：出版社之注意義務、冒名出版是否侵害著作權</a:t>
            </a:r>
            <a:endParaRPr lang="zh-TW" altLang="en-US" sz="2000" dirty="0">
              <a:solidFill>
                <a:srgbClr val="C00000"/>
              </a:solidFill>
              <a:latin typeface="+mj-ea"/>
              <a:ea typeface="+mj-ea"/>
            </a:endParaRPr>
          </a:p>
          <a:p>
            <a:pPr marL="0" indent="0">
              <a:buNone/>
            </a:pPr>
            <a:r>
              <a:rPr lang="zh-TW" altLang="en-US" sz="2000" dirty="0" smtClean="0"/>
              <a:t>     </a:t>
            </a:r>
            <a:r>
              <a:rPr lang="en-US" altLang="zh-TW" sz="2000" dirty="0" smtClean="0">
                <a:latin typeface="新細明體"/>
                <a:ea typeface="新細明體"/>
              </a:rPr>
              <a:t>․</a:t>
            </a:r>
            <a:r>
              <a:rPr lang="zh-TW" altLang="en-US" sz="2000" dirty="0" smtClean="0"/>
              <a:t>一審判決</a:t>
            </a:r>
            <a:r>
              <a:rPr lang="zh-TW" altLang="en-US" sz="2000" dirty="0"/>
              <a:t>：華齡出版社須停止侵權、 道歉並賠償人民幣</a:t>
            </a:r>
            <a:r>
              <a:rPr lang="en-US" altLang="zh-TW" sz="2000" dirty="0"/>
              <a:t>6</a:t>
            </a:r>
            <a:r>
              <a:rPr lang="zh-TW" altLang="en-US" sz="2000" dirty="0"/>
              <a:t>萬元，</a:t>
            </a:r>
            <a:r>
              <a:rPr lang="zh-TW" altLang="en-US" sz="2000" dirty="0" smtClean="0"/>
              <a:t>其餘</a:t>
            </a:r>
            <a:endParaRPr lang="en-US" altLang="zh-TW" sz="2000" dirty="0" smtClean="0"/>
          </a:p>
          <a:p>
            <a:pPr marL="0" indent="0">
              <a:buNone/>
            </a:pPr>
            <a:r>
              <a:rPr lang="zh-TW" altLang="en-US" sz="2000" dirty="0"/>
              <a:t> </a:t>
            </a:r>
            <a:r>
              <a:rPr lang="zh-TW" altLang="en-US" sz="2000" dirty="0" smtClean="0"/>
              <a:t>                            被告停售涉案圖書，不需賠償。 華齡出版社提起上訴。</a:t>
            </a:r>
          </a:p>
          <a:p>
            <a:pPr marL="0" indent="0">
              <a:buNone/>
            </a:pPr>
            <a:r>
              <a:rPr lang="zh-TW" altLang="en-US" sz="2000" dirty="0" smtClean="0"/>
              <a:t>     </a:t>
            </a:r>
            <a:r>
              <a:rPr lang="en-US" altLang="zh-TW" sz="2000" dirty="0" smtClean="0">
                <a:latin typeface="新細明體"/>
                <a:ea typeface="新細明體"/>
              </a:rPr>
              <a:t>․</a:t>
            </a:r>
            <a:r>
              <a:rPr lang="zh-TW" altLang="en-US" sz="2000" dirty="0" smtClean="0"/>
              <a:t>二審判決：除</a:t>
            </a:r>
            <a:r>
              <a:rPr lang="zh-TW" altLang="en-US" sz="2000" dirty="0"/>
              <a:t>道歉一項稍做更改外，其餘</a:t>
            </a:r>
            <a:r>
              <a:rPr lang="zh-TW" altLang="en-US" sz="2000" dirty="0" smtClean="0"/>
              <a:t>維持一</a:t>
            </a:r>
            <a:r>
              <a:rPr lang="zh-TW" altLang="en-US" sz="2000" dirty="0"/>
              <a:t>審判決。</a:t>
            </a:r>
          </a:p>
          <a:p>
            <a:pPr>
              <a:buFont typeface="Wingdings" pitchFamily="2" charset="2"/>
              <a:buChar char="u"/>
            </a:pPr>
            <a:endParaRPr lang="zh-TW" altLang="zh-TW" sz="2000" dirty="0" smtClean="0"/>
          </a:p>
        </p:txBody>
      </p: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32</a:t>
            </a:fld>
            <a:endParaRPr lang="en-US" altLang="zh-TW">
              <a:solidFill>
                <a:srgbClr val="8CADAE">
                  <a:shade val="75000"/>
                </a:srgbClr>
              </a:solidFill>
            </a:endParaRPr>
          </a:p>
        </p:txBody>
      </p:sp>
    </p:spTree>
    <p:extLst>
      <p:ext uri="{BB962C8B-B14F-4D97-AF65-F5344CB8AC3E}">
        <p14:creationId xmlns:p14="http://schemas.microsoft.com/office/powerpoint/2010/main" val="3742684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251520" y="228600"/>
            <a:ext cx="8584632" cy="1112168"/>
          </a:xfrm>
        </p:spPr>
        <p:txBody>
          <a:bodyPr>
            <a:noAutofit/>
          </a:bodyPr>
          <a:lstStyle/>
          <a:p>
            <a:pPr algn="l"/>
            <a:r>
              <a:rPr lang="en-US" altLang="zh-TW" sz="3600" b="1" dirty="0" smtClean="0"/>
              <a:t/>
            </a:r>
            <a:br>
              <a:rPr lang="en-US" altLang="zh-TW" sz="3600" b="1" dirty="0" smtClean="0"/>
            </a:br>
            <a:r>
              <a:rPr lang="en-US" altLang="zh-TW" sz="3600" b="1" dirty="0"/>
              <a:t/>
            </a:r>
            <a:br>
              <a:rPr lang="en-US" altLang="zh-TW" sz="3600" b="1" dirty="0"/>
            </a:br>
            <a:r>
              <a:rPr lang="zh-TW" altLang="en-US" sz="3600" b="1" dirty="0"/>
              <a:t>著作權實務案例 （</a:t>
            </a:r>
            <a:r>
              <a:rPr lang="en-US" altLang="zh-TW" sz="3600" b="1" dirty="0"/>
              <a:t>3</a:t>
            </a:r>
            <a:r>
              <a:rPr lang="zh-TW" altLang="en-US" sz="3600" b="1" dirty="0"/>
              <a:t>）</a:t>
            </a:r>
            <a:r>
              <a:rPr lang="en-US" altLang="zh-TW" sz="3600" b="1" dirty="0"/>
              <a:t/>
            </a:r>
            <a:br>
              <a:rPr lang="en-US" altLang="zh-TW" sz="3600" b="1" dirty="0"/>
            </a:br>
            <a:r>
              <a:rPr lang="zh-TW" altLang="en-US" sz="3200" b="1" dirty="0"/>
              <a:t>台灣三立公司「敗犬女王</a:t>
            </a:r>
            <a:r>
              <a:rPr lang="zh-TW" altLang="en-US" sz="3200" b="1" dirty="0" smtClean="0"/>
              <a:t>」網</a:t>
            </a:r>
            <a:r>
              <a:rPr lang="zh-TW" altLang="en-US" sz="3200" b="1" dirty="0"/>
              <a:t>吧被</a:t>
            </a:r>
            <a:r>
              <a:rPr lang="zh-TW" altLang="en-US" sz="3200" b="1" dirty="0" smtClean="0"/>
              <a:t>播出</a:t>
            </a:r>
            <a:r>
              <a:rPr lang="zh-TW" altLang="en-US" sz="3200" b="1" dirty="0"/>
              <a:t> </a:t>
            </a:r>
            <a:r>
              <a:rPr lang="zh-TW" altLang="en-US" sz="3200" b="1" dirty="0" smtClean="0"/>
              <a:t>（大陸） </a:t>
            </a:r>
          </a:p>
        </p:txBody>
      </p:sp>
      <p:sp>
        <p:nvSpPr>
          <p:cNvPr id="19458" name="Rectangle 3"/>
          <p:cNvSpPr>
            <a:spLocks noGrp="1" noChangeArrowheads="1"/>
          </p:cNvSpPr>
          <p:nvPr>
            <p:ph idx="1"/>
          </p:nvPr>
        </p:nvSpPr>
        <p:spPr>
          <a:xfrm>
            <a:off x="457200" y="1700809"/>
            <a:ext cx="8435280" cy="4824536"/>
          </a:xfrm>
        </p:spPr>
        <p:txBody>
          <a:bodyPr>
            <a:normAutofit lnSpcReduction="10000"/>
          </a:bodyPr>
          <a:lstStyle/>
          <a:p>
            <a:pPr>
              <a:buFont typeface="Wingdings" pitchFamily="2" charset="2"/>
              <a:buChar char="l"/>
            </a:pPr>
            <a:r>
              <a:rPr lang="zh-TW" altLang="en-US" sz="2000" b="1" dirty="0">
                <a:effectLst>
                  <a:outerShdw blurRad="38100" dist="38100" dir="2700000" algn="tl">
                    <a:srgbClr val="000000">
                      <a:alpha val="43137"/>
                    </a:srgbClr>
                  </a:outerShdw>
                </a:effectLst>
              </a:rPr>
              <a:t>原告</a:t>
            </a:r>
            <a:r>
              <a:rPr lang="zh-TW" altLang="en-US" sz="2000" dirty="0"/>
              <a:t>：北京網尚公司（台灣三立公司之被專屬授權人）</a:t>
            </a:r>
            <a:endParaRPr lang="en-US" altLang="zh-TW" sz="2000" dirty="0"/>
          </a:p>
          <a:p>
            <a:pPr>
              <a:buFont typeface="Wingdings" pitchFamily="2" charset="2"/>
              <a:buChar char="l"/>
            </a:pPr>
            <a:r>
              <a:rPr lang="zh-TW" altLang="en-US" sz="2000" b="1" dirty="0">
                <a:effectLst>
                  <a:outerShdw blurRad="38100" dist="38100" dir="2700000" algn="tl">
                    <a:srgbClr val="000000">
                      <a:alpha val="43137"/>
                    </a:srgbClr>
                  </a:outerShdw>
                </a:effectLst>
              </a:rPr>
              <a:t>被告：</a:t>
            </a:r>
            <a:r>
              <a:rPr lang="zh-TW" altLang="en-US" sz="2000" dirty="0"/>
              <a:t>重慶市皇朝</a:t>
            </a:r>
            <a:r>
              <a:rPr lang="zh-TW" altLang="zh-TW" sz="2000" dirty="0"/>
              <a:t>綠色動力</a:t>
            </a:r>
            <a:r>
              <a:rPr lang="zh-TW" altLang="en-US" sz="2000" dirty="0"/>
              <a:t>網吧</a:t>
            </a:r>
            <a:endParaRPr lang="en-US" altLang="zh-TW" sz="2000" dirty="0"/>
          </a:p>
          <a:p>
            <a:pPr marL="0" indent="0">
              <a:buNone/>
            </a:pPr>
            <a:endParaRPr lang="en-US" altLang="zh-TW" sz="2000" dirty="0"/>
          </a:p>
          <a:p>
            <a:pPr>
              <a:buFont typeface="Wingdings" pitchFamily="2" charset="2"/>
              <a:buChar char="l"/>
            </a:pPr>
            <a:r>
              <a:rPr lang="zh-TW" altLang="en-US" sz="2000" b="1" dirty="0" smtClean="0">
                <a:effectLst>
                  <a:outerShdw blurRad="38100" dist="38100" dir="2700000" algn="tl">
                    <a:srgbClr val="000000">
                      <a:alpha val="43137"/>
                    </a:srgbClr>
                  </a:outerShdw>
                </a:effectLst>
              </a:rPr>
              <a:t>摘要： </a:t>
            </a:r>
            <a:r>
              <a:rPr lang="zh-TW" altLang="en-US" sz="2000" dirty="0"/>
              <a:t>台灣三立公司「敗犬女王」連續劇在大陸專屬授權給原告，在原告申請行政審批期間，被告未經授權而公開傳輸該影片，原告認被告侵害著作權而提起民事訴訟。</a:t>
            </a:r>
            <a:endParaRPr lang="en-US" altLang="zh-TW" sz="2000" dirty="0"/>
          </a:p>
          <a:p>
            <a:pPr marL="0" indent="0">
              <a:buNone/>
            </a:pPr>
            <a:endParaRPr lang="en-US" altLang="zh-TW" sz="2000" dirty="0"/>
          </a:p>
          <a:p>
            <a:pPr>
              <a:buFont typeface="Wingdings" pitchFamily="2" charset="2"/>
              <a:buChar char="l"/>
            </a:pPr>
            <a:r>
              <a:rPr lang="zh-TW" altLang="en-US" sz="2000" b="1" dirty="0" smtClean="0">
                <a:effectLst>
                  <a:outerShdw blurRad="38100" dist="38100" dir="2700000" algn="tl">
                    <a:srgbClr val="000000">
                      <a:alpha val="43137"/>
                    </a:srgbClr>
                  </a:outerShdw>
                </a:effectLst>
              </a:rPr>
              <a:t>大陸判決</a:t>
            </a:r>
            <a:r>
              <a:rPr lang="zh-TW" altLang="en-US" sz="2000" b="1" dirty="0">
                <a:effectLst>
                  <a:outerShdw blurRad="38100" dist="38100" dir="2700000" algn="tl">
                    <a:srgbClr val="000000">
                      <a:alpha val="43137"/>
                    </a:srgbClr>
                  </a:outerShdw>
                </a:effectLst>
              </a:rPr>
              <a:t>：</a:t>
            </a:r>
            <a:endParaRPr lang="en-US" altLang="zh-TW" sz="2000" b="1" dirty="0">
              <a:effectLst>
                <a:outerShdw blurRad="38100" dist="38100" dir="2700000" algn="tl">
                  <a:srgbClr val="000000">
                    <a:alpha val="43137"/>
                  </a:srgbClr>
                </a:outerShdw>
              </a:effectLst>
            </a:endParaRPr>
          </a:p>
          <a:p>
            <a:pPr marL="0" indent="0">
              <a:buNone/>
            </a:pPr>
            <a:r>
              <a:rPr lang="zh-TW" altLang="en-US" sz="2000" dirty="0"/>
              <a:t>（</a:t>
            </a:r>
            <a:r>
              <a:rPr lang="en-US" altLang="zh-TW" sz="2000" dirty="0"/>
              <a:t>1</a:t>
            </a:r>
            <a:r>
              <a:rPr lang="zh-TW" altLang="en-US" sz="2000" dirty="0"/>
              <a:t>）一</a:t>
            </a:r>
            <a:r>
              <a:rPr lang="zh-TW" altLang="en-US" sz="2000" dirty="0" smtClean="0"/>
              <a:t>審判決</a:t>
            </a:r>
            <a:r>
              <a:rPr lang="zh-TW" altLang="en-US" sz="2000" dirty="0"/>
              <a:t>：被告應</a:t>
            </a:r>
            <a:r>
              <a:rPr lang="zh-TW" altLang="en-US" sz="2000" u="sng" dirty="0"/>
              <a:t>停止侵權</a:t>
            </a:r>
            <a:r>
              <a:rPr lang="zh-TW" altLang="en-US" sz="2000" dirty="0"/>
              <a:t>，並</a:t>
            </a:r>
            <a:r>
              <a:rPr lang="zh-TW" altLang="en-US" sz="2000" u="sng" dirty="0"/>
              <a:t>賠償</a:t>
            </a:r>
            <a:r>
              <a:rPr lang="zh-TW" altLang="en-US" sz="2000" u="sng" dirty="0" smtClean="0"/>
              <a:t>人民幣</a:t>
            </a:r>
            <a:r>
              <a:rPr lang="en-US" altLang="zh-TW" sz="2000" u="sng" dirty="0"/>
              <a:t>3000</a:t>
            </a:r>
            <a:r>
              <a:rPr lang="zh-TW" altLang="en-US" sz="2000" u="sng" dirty="0" smtClean="0"/>
              <a:t>元（</a:t>
            </a:r>
            <a:r>
              <a:rPr lang="zh-TW" altLang="zh-TW" sz="2000" u="sng" dirty="0" smtClean="0"/>
              <a:t>維</a:t>
            </a:r>
            <a:r>
              <a:rPr lang="zh-TW" altLang="zh-TW" sz="2000" u="sng" dirty="0"/>
              <a:t>權</a:t>
            </a:r>
            <a:r>
              <a:rPr lang="zh-TW" altLang="zh-TW" sz="2000" u="sng" dirty="0" smtClean="0"/>
              <a:t>費用</a:t>
            </a:r>
            <a:r>
              <a:rPr lang="zh-TW" altLang="en-US" sz="2000" u="sng" dirty="0" smtClean="0"/>
              <a:t>）</a:t>
            </a:r>
            <a:r>
              <a:rPr lang="zh-TW" altLang="en-US" sz="2000" dirty="0" smtClean="0"/>
              <a:t>。</a:t>
            </a:r>
            <a:endParaRPr lang="en-US" altLang="zh-TW" sz="2000" dirty="0"/>
          </a:p>
          <a:p>
            <a:pPr marL="0" indent="0">
              <a:buNone/>
            </a:pPr>
            <a:r>
              <a:rPr lang="zh-TW" altLang="en-US" sz="2000" dirty="0"/>
              <a:t>（</a:t>
            </a:r>
            <a:r>
              <a:rPr lang="en-US" altLang="zh-TW" sz="2000" dirty="0"/>
              <a:t>2</a:t>
            </a:r>
            <a:r>
              <a:rPr lang="zh-TW" altLang="en-US" sz="2000" dirty="0"/>
              <a:t>）二</a:t>
            </a:r>
            <a:r>
              <a:rPr lang="zh-TW" altLang="en-US" sz="2000" dirty="0" smtClean="0"/>
              <a:t>審判決</a:t>
            </a:r>
            <a:r>
              <a:rPr lang="zh-TW" altLang="en-US" sz="2000" dirty="0"/>
              <a:t>：維持一審判決。</a:t>
            </a:r>
            <a:endParaRPr lang="en-US" altLang="zh-TW" sz="2000" dirty="0"/>
          </a:p>
          <a:p>
            <a:pPr marL="0" indent="0">
              <a:buNone/>
            </a:pPr>
            <a:r>
              <a:rPr lang="zh-TW" altLang="en-US" sz="1800" dirty="0"/>
              <a:t>            </a:t>
            </a:r>
            <a:endParaRPr lang="en-US" altLang="zh-TW" sz="1800" dirty="0"/>
          </a:p>
          <a:p>
            <a:pPr>
              <a:buFont typeface="Wingdings" pitchFamily="2" charset="2"/>
              <a:buChar char="l"/>
            </a:pPr>
            <a:r>
              <a:rPr lang="zh-TW" altLang="en-US" sz="2000" b="1" dirty="0">
                <a:solidFill>
                  <a:srgbClr val="C00000"/>
                </a:solidFill>
                <a:effectLst>
                  <a:outerShdw blurRad="38100" dist="38100" dir="2700000" algn="tl">
                    <a:srgbClr val="000000">
                      <a:alpha val="43137"/>
                    </a:srgbClr>
                  </a:outerShdw>
                </a:effectLst>
              </a:rPr>
              <a:t>爭點：</a:t>
            </a:r>
            <a:r>
              <a:rPr lang="zh-TW" altLang="en-US" sz="2000" b="1" dirty="0">
                <a:solidFill>
                  <a:srgbClr val="C00000"/>
                </a:solidFill>
              </a:rPr>
              <a:t> </a:t>
            </a:r>
            <a:r>
              <a:rPr lang="zh-TW" altLang="en-US" sz="2000" dirty="0">
                <a:solidFill>
                  <a:srgbClr val="C00000"/>
                </a:solidFill>
              </a:rPr>
              <a:t>未</a:t>
            </a:r>
            <a:r>
              <a:rPr lang="zh-TW" altLang="zh-TW" sz="2000" dirty="0">
                <a:solidFill>
                  <a:srgbClr val="C00000"/>
                </a:solidFill>
              </a:rPr>
              <a:t>行政審批，是否影響請求</a:t>
            </a:r>
            <a:r>
              <a:rPr lang="zh-TW" altLang="en-US" sz="2000" dirty="0">
                <a:solidFill>
                  <a:srgbClr val="C00000"/>
                </a:solidFill>
              </a:rPr>
              <a:t>損害</a:t>
            </a:r>
            <a:r>
              <a:rPr lang="zh-TW" altLang="zh-TW" sz="2000" dirty="0">
                <a:solidFill>
                  <a:srgbClr val="C00000"/>
                </a:solidFill>
              </a:rPr>
              <a:t>賠償之權利</a:t>
            </a:r>
            <a:r>
              <a:rPr lang="zh-TW" altLang="en-US" sz="2000" dirty="0">
                <a:solidFill>
                  <a:srgbClr val="C00000"/>
                </a:solidFill>
              </a:rPr>
              <a:t>及範圍</a:t>
            </a:r>
            <a:r>
              <a:rPr lang="zh-TW" altLang="zh-TW" sz="2000" dirty="0" smtClean="0">
                <a:solidFill>
                  <a:srgbClr val="C00000"/>
                </a:solidFill>
              </a:rPr>
              <a:t>？</a:t>
            </a:r>
            <a:endParaRPr lang="en-US" altLang="zh-TW" sz="2000" dirty="0" smtClean="0">
              <a:solidFill>
                <a:srgbClr val="C00000"/>
              </a:solidFill>
            </a:endParaRPr>
          </a:p>
          <a:p>
            <a:pPr marL="0" indent="0">
              <a:buNone/>
            </a:pPr>
            <a:r>
              <a:rPr lang="zh-TW" altLang="en-US" sz="2000" dirty="0" smtClean="0"/>
              <a:t>          判決理由：原告尚未取得</a:t>
            </a:r>
            <a:r>
              <a:rPr lang="zh-TW" altLang="zh-TW" sz="2000" dirty="0" smtClean="0"/>
              <a:t>公映審批，僅</a:t>
            </a:r>
            <a:r>
              <a:rPr lang="zh-TW" altLang="en-US" sz="2000" dirty="0" smtClean="0"/>
              <a:t>得</a:t>
            </a:r>
            <a:r>
              <a:rPr lang="zh-TW" altLang="zh-TW" sz="2000" dirty="0" smtClean="0"/>
              <a:t>阻止</a:t>
            </a:r>
            <a:r>
              <a:rPr lang="zh-TW" altLang="zh-TW" sz="2000" dirty="0"/>
              <a:t>他人對該</a:t>
            </a:r>
            <a:r>
              <a:rPr lang="zh-TW" altLang="zh-TW" sz="2000" dirty="0" smtClean="0"/>
              <a:t>作品</a:t>
            </a:r>
            <a:r>
              <a:rPr lang="zh-TW" altLang="en-US" sz="2000" dirty="0" smtClean="0"/>
              <a:t>進行</a:t>
            </a:r>
            <a:r>
              <a:rPr lang="zh-TW" altLang="zh-TW" sz="2000" dirty="0" smtClean="0"/>
              <a:t>網路傳播，</a:t>
            </a:r>
            <a:r>
              <a:rPr lang="zh-TW" altLang="zh-TW" sz="2000" u="sng" dirty="0" smtClean="0"/>
              <a:t>不</a:t>
            </a:r>
            <a:r>
              <a:rPr lang="zh-TW" altLang="zh-TW" sz="2000" u="sng" dirty="0"/>
              <a:t>應包括自己從事或授權他人從事與信息網路傳播有關的一切商業活動及獲取報酬的權利</a:t>
            </a:r>
            <a:r>
              <a:rPr lang="zh-TW" altLang="zh-TW" sz="2000" dirty="0" smtClean="0"/>
              <a:t>。</a:t>
            </a:r>
            <a:r>
              <a:rPr lang="zh-TW" altLang="en-US" sz="2000" dirty="0" smtClean="0"/>
              <a:t>但因原告</a:t>
            </a:r>
            <a:r>
              <a:rPr lang="zh-TW" altLang="zh-TW" sz="2000" dirty="0" smtClean="0"/>
              <a:t>為制止</a:t>
            </a:r>
            <a:r>
              <a:rPr lang="zh-TW" altLang="en-US" sz="2000" dirty="0" smtClean="0"/>
              <a:t>被告</a:t>
            </a:r>
            <a:r>
              <a:rPr lang="zh-TW" altLang="zh-TW" sz="2000" dirty="0" smtClean="0"/>
              <a:t>播放</a:t>
            </a:r>
            <a:r>
              <a:rPr lang="zh-TW" altLang="zh-TW" sz="2000" dirty="0"/>
              <a:t>「敗犬女王」已支付相當維權費用，故一審</a:t>
            </a:r>
            <a:r>
              <a:rPr lang="zh-TW" altLang="zh-TW" sz="2000" dirty="0" smtClean="0"/>
              <a:t>法院</a:t>
            </a:r>
            <a:r>
              <a:rPr lang="zh-TW" altLang="en-US" sz="2000" dirty="0" smtClean="0"/>
              <a:t>判認被告</a:t>
            </a:r>
            <a:r>
              <a:rPr lang="zh-TW" altLang="zh-TW" sz="2000" dirty="0" smtClean="0"/>
              <a:t>賠償</a:t>
            </a:r>
            <a:r>
              <a:rPr lang="zh-TW" altLang="en-US" sz="2000" dirty="0" smtClean="0"/>
              <a:t>原告</a:t>
            </a:r>
            <a:r>
              <a:rPr lang="en-US" altLang="zh-TW" sz="2000" dirty="0" smtClean="0"/>
              <a:t>3000</a:t>
            </a:r>
            <a:r>
              <a:rPr lang="zh-TW" altLang="zh-TW" sz="2000" dirty="0" smtClean="0"/>
              <a:t>元</a:t>
            </a:r>
            <a:r>
              <a:rPr lang="zh-TW" altLang="zh-TW" sz="2000" dirty="0"/>
              <a:t>並無不當。</a:t>
            </a:r>
          </a:p>
          <a:p>
            <a:pPr>
              <a:buFont typeface="Wingdings" pitchFamily="2" charset="2"/>
              <a:buChar char="l"/>
            </a:pPr>
            <a:endParaRPr lang="zh-TW" altLang="zh-TW" sz="2000" dirty="0"/>
          </a:p>
        </p:txBody>
      </p:sp>
      <p:cxnSp>
        <p:nvCxnSpPr>
          <p:cNvPr id="3" name="直線單箭頭接點 2"/>
          <p:cNvCxnSpPr/>
          <p:nvPr/>
        </p:nvCxnSpPr>
        <p:spPr>
          <a:xfrm>
            <a:off x="827584" y="5085184"/>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33</a:t>
            </a:fld>
            <a:endParaRPr lang="en-US" altLang="zh-TW">
              <a:solidFill>
                <a:srgbClr val="8CADAE">
                  <a:shade val="75000"/>
                </a:srgbClr>
              </a:solidFill>
            </a:endParaRPr>
          </a:p>
        </p:txBody>
      </p:sp>
    </p:spTree>
    <p:extLst>
      <p:ext uri="{BB962C8B-B14F-4D97-AF65-F5344CB8AC3E}">
        <p14:creationId xmlns:p14="http://schemas.microsoft.com/office/powerpoint/2010/main" val="35078140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251520" y="228600"/>
            <a:ext cx="8584632" cy="1112168"/>
          </a:xfrm>
        </p:spPr>
        <p:txBody>
          <a:bodyPr>
            <a:noAutofit/>
          </a:bodyPr>
          <a:lstStyle/>
          <a:p>
            <a:pPr algn="l"/>
            <a:r>
              <a:rPr lang="en-US" altLang="zh-TW" sz="3600" b="1" dirty="0" smtClean="0"/>
              <a:t/>
            </a:r>
            <a:br>
              <a:rPr lang="en-US" altLang="zh-TW" sz="3600" b="1" dirty="0" smtClean="0"/>
            </a:br>
            <a:r>
              <a:rPr lang="en-US" altLang="zh-TW" sz="3600" b="1" dirty="0"/>
              <a:t/>
            </a:r>
            <a:br>
              <a:rPr lang="en-US" altLang="zh-TW" sz="3600" b="1" dirty="0"/>
            </a:br>
            <a:r>
              <a:rPr lang="zh-TW" altLang="en-US" sz="3600" b="1" dirty="0" smtClean="0"/>
              <a:t> 著作權</a:t>
            </a:r>
            <a:r>
              <a:rPr lang="zh-TW" altLang="en-US" sz="3600" b="1" dirty="0"/>
              <a:t>實務案例 </a:t>
            </a:r>
            <a:r>
              <a:rPr lang="zh-TW" altLang="en-US" sz="3600" b="1" dirty="0" smtClean="0"/>
              <a:t>（</a:t>
            </a:r>
            <a:r>
              <a:rPr lang="en-US" altLang="zh-TW" sz="3600" b="1" dirty="0" smtClean="0"/>
              <a:t>4</a:t>
            </a:r>
            <a:r>
              <a:rPr lang="zh-TW" altLang="en-US" sz="3600" b="1" dirty="0" smtClean="0"/>
              <a:t>）</a:t>
            </a:r>
            <a:r>
              <a:rPr lang="en-US" altLang="zh-TW" sz="3600" b="1" dirty="0"/>
              <a:t/>
            </a:r>
            <a:br>
              <a:rPr lang="en-US" altLang="zh-TW" sz="3600" b="1" dirty="0"/>
            </a:br>
            <a:r>
              <a:rPr lang="zh-TW" altLang="en-US" sz="3600" b="1" dirty="0" smtClean="0"/>
              <a:t> 韓國電視劇</a:t>
            </a:r>
            <a:r>
              <a:rPr lang="zh-TW" altLang="en-US" sz="3200" b="1" dirty="0" smtClean="0"/>
              <a:t>「宮</a:t>
            </a:r>
            <a:r>
              <a:rPr lang="en-US" altLang="zh-TW" sz="3200" b="1" dirty="0" smtClean="0"/>
              <a:t>S</a:t>
            </a:r>
            <a:r>
              <a:rPr lang="zh-TW" altLang="en-US" sz="3200" b="1" dirty="0" smtClean="0"/>
              <a:t>」網</a:t>
            </a:r>
            <a:r>
              <a:rPr lang="zh-TW" altLang="en-US" sz="3200" b="1" dirty="0"/>
              <a:t>吧被</a:t>
            </a:r>
            <a:r>
              <a:rPr lang="zh-TW" altLang="en-US" sz="3200" b="1" dirty="0" smtClean="0"/>
              <a:t>播出</a:t>
            </a:r>
            <a:r>
              <a:rPr lang="zh-TW" altLang="en-US" sz="3200" b="1" dirty="0"/>
              <a:t> </a:t>
            </a:r>
            <a:r>
              <a:rPr lang="zh-TW" altLang="en-US" sz="3200" b="1" dirty="0" smtClean="0"/>
              <a:t>（大陸） </a:t>
            </a:r>
          </a:p>
        </p:txBody>
      </p:sp>
      <p:sp>
        <p:nvSpPr>
          <p:cNvPr id="19458" name="Rectangle 3"/>
          <p:cNvSpPr>
            <a:spLocks noGrp="1" noChangeArrowheads="1"/>
          </p:cNvSpPr>
          <p:nvPr>
            <p:ph idx="1"/>
          </p:nvPr>
        </p:nvSpPr>
        <p:spPr>
          <a:xfrm>
            <a:off x="457200" y="1700809"/>
            <a:ext cx="8435280" cy="4824536"/>
          </a:xfrm>
        </p:spPr>
        <p:txBody>
          <a:bodyPr>
            <a:normAutofit lnSpcReduction="10000"/>
          </a:bodyPr>
          <a:lstStyle/>
          <a:p>
            <a:pPr>
              <a:buFont typeface="Wingdings" pitchFamily="2" charset="2"/>
              <a:buChar char="l"/>
            </a:pPr>
            <a:r>
              <a:rPr lang="zh-TW" altLang="en-US" sz="2000" b="1" dirty="0">
                <a:effectLst>
                  <a:outerShdw blurRad="38100" dist="38100" dir="2700000" algn="tl">
                    <a:srgbClr val="000000">
                      <a:alpha val="43137"/>
                    </a:srgbClr>
                  </a:outerShdw>
                </a:effectLst>
              </a:rPr>
              <a:t>原告</a:t>
            </a:r>
            <a:r>
              <a:rPr lang="zh-TW" altLang="en-US" sz="2000" dirty="0" smtClean="0"/>
              <a:t>：廣東中凱公司（</a:t>
            </a:r>
            <a:r>
              <a:rPr lang="zh-TW" altLang="en-US" sz="2000" dirty="0"/>
              <a:t>南韓</a:t>
            </a:r>
            <a:r>
              <a:rPr lang="en-US" altLang="zh-TW" sz="2000" dirty="0" smtClean="0"/>
              <a:t>MBC</a:t>
            </a:r>
            <a:r>
              <a:rPr lang="zh-TW" altLang="en-US" sz="2000" dirty="0" smtClean="0"/>
              <a:t>公司之</a:t>
            </a:r>
            <a:r>
              <a:rPr lang="zh-TW" altLang="en-US" sz="2000" dirty="0"/>
              <a:t>被專屬授權人）</a:t>
            </a:r>
            <a:endParaRPr lang="en-US" altLang="zh-TW" sz="2000" dirty="0"/>
          </a:p>
          <a:p>
            <a:pPr>
              <a:buFont typeface="Wingdings" pitchFamily="2" charset="2"/>
              <a:buChar char="l"/>
            </a:pPr>
            <a:r>
              <a:rPr lang="zh-TW" altLang="en-US" sz="2000" b="1" dirty="0">
                <a:effectLst>
                  <a:outerShdw blurRad="38100" dist="38100" dir="2700000" algn="tl">
                    <a:srgbClr val="000000">
                      <a:alpha val="43137"/>
                    </a:srgbClr>
                  </a:outerShdw>
                </a:effectLst>
              </a:rPr>
              <a:t>被告</a:t>
            </a:r>
            <a:r>
              <a:rPr lang="zh-TW" altLang="en-US" sz="2000" b="1" dirty="0" smtClean="0">
                <a:effectLst>
                  <a:outerShdw blurRad="38100" dist="38100" dir="2700000" algn="tl">
                    <a:srgbClr val="000000">
                      <a:alpha val="43137"/>
                    </a:srgbClr>
                  </a:outerShdw>
                </a:effectLst>
              </a:rPr>
              <a:t>：</a:t>
            </a:r>
            <a:r>
              <a:rPr lang="zh-TW" altLang="en-US" sz="2000" dirty="0" smtClean="0"/>
              <a:t>重慶市水木年華網</a:t>
            </a:r>
            <a:r>
              <a:rPr lang="zh-TW" altLang="en-US" sz="2000" dirty="0"/>
              <a:t>吧</a:t>
            </a:r>
            <a:endParaRPr lang="en-US" altLang="zh-TW" sz="2000" dirty="0"/>
          </a:p>
          <a:p>
            <a:pPr marL="0" indent="0">
              <a:buNone/>
            </a:pPr>
            <a:endParaRPr lang="en-US" altLang="zh-TW" sz="2000" dirty="0"/>
          </a:p>
          <a:p>
            <a:pPr>
              <a:buFont typeface="Wingdings" pitchFamily="2" charset="2"/>
              <a:buChar char="l"/>
            </a:pPr>
            <a:r>
              <a:rPr lang="zh-TW" altLang="en-US" sz="2000" b="1" dirty="0" smtClean="0">
                <a:effectLst>
                  <a:outerShdw blurRad="38100" dist="38100" dir="2700000" algn="tl">
                    <a:srgbClr val="000000">
                      <a:alpha val="43137"/>
                    </a:srgbClr>
                  </a:outerShdw>
                </a:effectLst>
              </a:rPr>
              <a:t>摘要： </a:t>
            </a:r>
            <a:r>
              <a:rPr lang="zh-TW" altLang="en-US" sz="2000" dirty="0" smtClean="0"/>
              <a:t>南韓</a:t>
            </a:r>
            <a:r>
              <a:rPr lang="en-US" altLang="zh-TW" sz="2000" dirty="0" smtClean="0"/>
              <a:t>MBC</a:t>
            </a:r>
            <a:r>
              <a:rPr lang="zh-TW" altLang="en-US" sz="2000" dirty="0" smtClean="0"/>
              <a:t>公司將包括「宮</a:t>
            </a:r>
            <a:r>
              <a:rPr lang="en-US" altLang="zh-TW" sz="2000" dirty="0" smtClean="0"/>
              <a:t>S</a:t>
            </a:r>
            <a:r>
              <a:rPr lang="zh-TW" altLang="en-US" sz="2000" dirty="0" smtClean="0"/>
              <a:t>」在內之多部電視劇網路公開傳輸權獨家授權原告，被告</a:t>
            </a:r>
            <a:r>
              <a:rPr lang="zh-TW" altLang="en-US" sz="2000" dirty="0"/>
              <a:t>未經</a:t>
            </a:r>
            <a:r>
              <a:rPr lang="zh-TW" altLang="en-US" sz="2000" dirty="0" smtClean="0"/>
              <a:t>授權公開</a:t>
            </a:r>
            <a:r>
              <a:rPr lang="zh-TW" altLang="en-US" sz="2000" dirty="0"/>
              <a:t>傳輸該</a:t>
            </a:r>
            <a:r>
              <a:rPr lang="zh-TW" altLang="en-US" sz="2000" dirty="0" smtClean="0"/>
              <a:t>影片給顧客觀看，</a:t>
            </a:r>
            <a:r>
              <a:rPr lang="zh-TW" altLang="en-US" sz="2000" dirty="0"/>
              <a:t>原告認被告侵害著作權而提起民事訴訟。</a:t>
            </a:r>
            <a:endParaRPr lang="en-US" altLang="zh-TW" sz="2000" dirty="0"/>
          </a:p>
          <a:p>
            <a:pPr marL="0" indent="0">
              <a:buNone/>
            </a:pPr>
            <a:endParaRPr lang="en-US" altLang="zh-TW" sz="2000" dirty="0"/>
          </a:p>
          <a:p>
            <a:pPr>
              <a:buFont typeface="Wingdings" pitchFamily="2" charset="2"/>
              <a:buChar char="l"/>
            </a:pPr>
            <a:r>
              <a:rPr lang="zh-TW" altLang="en-US" sz="2000" b="1" dirty="0" smtClean="0">
                <a:effectLst>
                  <a:outerShdw blurRad="38100" dist="38100" dir="2700000" algn="tl">
                    <a:srgbClr val="000000">
                      <a:alpha val="43137"/>
                    </a:srgbClr>
                  </a:outerShdw>
                </a:effectLst>
              </a:rPr>
              <a:t>大陸判決</a:t>
            </a:r>
            <a:r>
              <a:rPr lang="zh-TW" altLang="en-US" sz="2000" b="1" dirty="0">
                <a:effectLst>
                  <a:outerShdw blurRad="38100" dist="38100" dir="2700000" algn="tl">
                    <a:srgbClr val="000000">
                      <a:alpha val="43137"/>
                    </a:srgbClr>
                  </a:outerShdw>
                </a:effectLst>
              </a:rPr>
              <a:t>：</a:t>
            </a:r>
            <a:endParaRPr lang="en-US" altLang="zh-TW" sz="2000" b="1" dirty="0">
              <a:effectLst>
                <a:outerShdw blurRad="38100" dist="38100" dir="2700000" algn="tl">
                  <a:srgbClr val="000000">
                    <a:alpha val="43137"/>
                  </a:srgbClr>
                </a:outerShdw>
              </a:effectLst>
            </a:endParaRPr>
          </a:p>
          <a:p>
            <a:pPr marL="0" indent="0">
              <a:buNone/>
            </a:pPr>
            <a:r>
              <a:rPr lang="zh-TW" altLang="en-US" sz="1800" dirty="0"/>
              <a:t>（</a:t>
            </a:r>
            <a:r>
              <a:rPr lang="en-US" altLang="zh-TW" sz="1800" dirty="0"/>
              <a:t>1</a:t>
            </a:r>
            <a:r>
              <a:rPr lang="zh-TW" altLang="en-US" sz="1800" dirty="0"/>
              <a:t>）一</a:t>
            </a:r>
            <a:r>
              <a:rPr lang="zh-TW" altLang="en-US" sz="1800" dirty="0" smtClean="0"/>
              <a:t>審判決</a:t>
            </a:r>
            <a:r>
              <a:rPr lang="zh-TW" altLang="en-US" sz="1800" dirty="0"/>
              <a:t>：被告應</a:t>
            </a:r>
            <a:r>
              <a:rPr lang="zh-TW" altLang="en-US" sz="1800" u="sng" dirty="0"/>
              <a:t>停止侵權</a:t>
            </a:r>
            <a:r>
              <a:rPr lang="zh-TW" altLang="en-US" sz="1800" dirty="0"/>
              <a:t>，並</a:t>
            </a:r>
            <a:r>
              <a:rPr lang="zh-TW" altLang="en-US" sz="1800" u="sng" dirty="0" smtClean="0"/>
              <a:t>賠償原告經濟損失及維權費用共</a:t>
            </a:r>
            <a:r>
              <a:rPr lang="en-US" altLang="zh-TW" sz="1800" u="sng" dirty="0" smtClean="0"/>
              <a:t>2</a:t>
            </a:r>
            <a:r>
              <a:rPr lang="zh-TW" altLang="en-US" sz="1800" u="sng" dirty="0" smtClean="0"/>
              <a:t>萬元。</a:t>
            </a:r>
            <a:r>
              <a:rPr lang="zh-TW" altLang="en-US" sz="1800" dirty="0" smtClean="0"/>
              <a:t>                          </a:t>
            </a:r>
            <a:endParaRPr lang="en-US" altLang="zh-TW" sz="1800" dirty="0"/>
          </a:p>
          <a:p>
            <a:pPr marL="0" indent="0">
              <a:buNone/>
            </a:pPr>
            <a:endParaRPr lang="en-US" altLang="zh-TW" sz="1800" dirty="0" smtClean="0"/>
          </a:p>
          <a:p>
            <a:pPr marL="0" indent="0">
              <a:buNone/>
            </a:pPr>
            <a:r>
              <a:rPr lang="zh-TW" altLang="en-US" sz="1800" dirty="0" smtClean="0"/>
              <a:t>（</a:t>
            </a:r>
            <a:r>
              <a:rPr lang="en-US" altLang="zh-TW" sz="1800" dirty="0"/>
              <a:t>2</a:t>
            </a:r>
            <a:r>
              <a:rPr lang="zh-TW" altLang="en-US" sz="1800" dirty="0"/>
              <a:t>）二</a:t>
            </a:r>
            <a:r>
              <a:rPr lang="zh-TW" altLang="en-US" sz="1800" dirty="0" smtClean="0"/>
              <a:t>審判決：原告未獲得審批，只需賠償</a:t>
            </a:r>
            <a:r>
              <a:rPr lang="en-US" altLang="zh-TW" sz="1800" dirty="0" smtClean="0"/>
              <a:t>2000</a:t>
            </a:r>
            <a:r>
              <a:rPr lang="zh-TW" altLang="en-US" sz="1800" dirty="0" smtClean="0"/>
              <a:t>元。</a:t>
            </a:r>
            <a:endParaRPr lang="en-US" altLang="zh-TW" sz="1800" dirty="0" smtClean="0"/>
          </a:p>
          <a:p>
            <a:pPr marL="0" indent="0">
              <a:buNone/>
            </a:pPr>
            <a:endParaRPr lang="en-US" altLang="zh-TW" sz="1800" dirty="0" smtClean="0"/>
          </a:p>
          <a:p>
            <a:pPr marL="0" indent="0">
              <a:buNone/>
            </a:pPr>
            <a:r>
              <a:rPr lang="zh-TW" altLang="en-US" sz="1800" dirty="0" smtClean="0"/>
              <a:t>（</a:t>
            </a:r>
            <a:r>
              <a:rPr lang="en-US" altLang="zh-TW" sz="1800" dirty="0" smtClean="0"/>
              <a:t>3</a:t>
            </a:r>
            <a:r>
              <a:rPr lang="zh-TW" altLang="en-US" sz="1800" dirty="0" smtClean="0"/>
              <a:t>）再審（</a:t>
            </a:r>
            <a:r>
              <a:rPr lang="zh-TW" altLang="zh-TW" sz="1800" dirty="0" smtClean="0"/>
              <a:t>最高</a:t>
            </a:r>
            <a:r>
              <a:rPr lang="zh-TW" altLang="zh-TW" sz="1800" dirty="0"/>
              <a:t>人民法院（</a:t>
            </a:r>
            <a:r>
              <a:rPr lang="en-US" altLang="zh-TW" sz="1800" dirty="0"/>
              <a:t>2010</a:t>
            </a:r>
            <a:r>
              <a:rPr lang="zh-TW" altLang="zh-TW" sz="1800" dirty="0"/>
              <a:t>）民提字第</a:t>
            </a:r>
            <a:r>
              <a:rPr lang="en-US" altLang="zh-TW" sz="1800" dirty="0"/>
              <a:t>39</a:t>
            </a:r>
            <a:r>
              <a:rPr lang="zh-TW" altLang="zh-TW" sz="1800" dirty="0" smtClean="0"/>
              <a:t>號</a:t>
            </a:r>
            <a:r>
              <a:rPr lang="zh-TW" altLang="en-US" sz="1800" dirty="0" smtClean="0"/>
              <a:t>）</a:t>
            </a:r>
            <a:r>
              <a:rPr lang="zh-TW" altLang="zh-TW" sz="1800" dirty="0" smtClean="0"/>
              <a:t>民事</a:t>
            </a:r>
            <a:r>
              <a:rPr lang="zh-TW" altLang="zh-TW" sz="1800" dirty="0"/>
              <a:t>判決</a:t>
            </a:r>
            <a:r>
              <a:rPr lang="zh-TW" altLang="en-US" sz="1800" dirty="0" smtClean="0"/>
              <a:t>：</a:t>
            </a:r>
            <a:r>
              <a:rPr lang="zh-TW" altLang="en-US" sz="1800" u="sng" dirty="0" smtClean="0">
                <a:solidFill>
                  <a:srgbClr val="C00000"/>
                </a:solidFill>
              </a:rPr>
              <a:t>著作權人維護合法權益不以獲得行政審批為條件</a:t>
            </a:r>
            <a:r>
              <a:rPr lang="zh-TW" altLang="en-US" sz="1800" dirty="0" smtClean="0"/>
              <a:t>，糾正二審。但原告未能舉證被告實際點播次數及合理授權費供法院判斷其經濟損失，故法院酌定</a:t>
            </a:r>
            <a:r>
              <a:rPr lang="zh-TW" altLang="en-US" sz="1800" u="sng" dirty="0" smtClean="0"/>
              <a:t>經濟損失</a:t>
            </a:r>
            <a:r>
              <a:rPr lang="en-US" altLang="zh-TW" sz="1800" u="sng" dirty="0" smtClean="0"/>
              <a:t>2000</a:t>
            </a:r>
            <a:r>
              <a:rPr lang="zh-TW" altLang="en-US" sz="1800" u="sng" dirty="0" smtClean="0"/>
              <a:t>元（含維權費用</a:t>
            </a:r>
            <a:r>
              <a:rPr lang="en-US" altLang="zh-TW" sz="1800" u="sng" dirty="0" smtClean="0"/>
              <a:t>1000</a:t>
            </a:r>
            <a:r>
              <a:rPr lang="zh-TW" altLang="en-US" sz="1800" u="sng" dirty="0" smtClean="0"/>
              <a:t>元）為合理</a:t>
            </a:r>
            <a:r>
              <a:rPr lang="zh-TW" altLang="en-US" sz="1800" dirty="0" smtClean="0"/>
              <a:t>。</a:t>
            </a:r>
            <a:endParaRPr lang="en-US" altLang="zh-TW" sz="1800" dirty="0"/>
          </a:p>
          <a:p>
            <a:pPr marL="0" indent="0">
              <a:buNone/>
            </a:pPr>
            <a:r>
              <a:rPr lang="zh-TW" altLang="en-US" sz="1800" dirty="0"/>
              <a:t>            </a:t>
            </a:r>
            <a:endParaRPr lang="en-US" altLang="zh-TW" sz="1800" dirty="0"/>
          </a:p>
          <a:p>
            <a:pPr>
              <a:buFont typeface="Wingdings" pitchFamily="2" charset="2"/>
              <a:buChar char="l"/>
            </a:pPr>
            <a:endParaRPr lang="zh-TW" altLang="zh-TW" sz="2000" dirty="0"/>
          </a:p>
        </p:txBody>
      </p: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34</a:t>
            </a:fld>
            <a:endParaRPr lang="en-US" altLang="zh-TW">
              <a:solidFill>
                <a:srgbClr val="8CADAE">
                  <a:shade val="75000"/>
                </a:srgbClr>
              </a:solidFill>
            </a:endParaRPr>
          </a:p>
        </p:txBody>
      </p:sp>
    </p:spTree>
    <p:extLst>
      <p:ext uri="{BB962C8B-B14F-4D97-AF65-F5344CB8AC3E}">
        <p14:creationId xmlns:p14="http://schemas.microsoft.com/office/powerpoint/2010/main" val="14683276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60648"/>
            <a:ext cx="8229600" cy="1143000"/>
          </a:xfrm>
        </p:spPr>
        <p:txBody>
          <a:bodyPr>
            <a:normAutofit fontScale="90000"/>
          </a:bodyPr>
          <a:lstStyle/>
          <a:p>
            <a:pPr algn="l"/>
            <a:r>
              <a:rPr lang="zh-TW" altLang="en-US" sz="4000" b="1" dirty="0"/>
              <a:t>著作權實務案例 </a:t>
            </a:r>
            <a:r>
              <a:rPr lang="zh-TW" altLang="en-US" sz="4000" b="1" dirty="0" smtClean="0"/>
              <a:t>（</a:t>
            </a:r>
            <a:r>
              <a:rPr lang="en-US" altLang="zh-TW" sz="4000" b="1" dirty="0" smtClean="0"/>
              <a:t>5</a:t>
            </a:r>
            <a:r>
              <a:rPr lang="zh-TW" altLang="en-US" sz="4000" b="1" dirty="0" smtClean="0"/>
              <a:t>）</a:t>
            </a:r>
            <a:r>
              <a:rPr lang="en-US" altLang="zh-TW" sz="4000" b="1" dirty="0"/>
              <a:t/>
            </a:r>
            <a:br>
              <a:rPr lang="en-US" altLang="zh-TW" sz="4000" b="1" dirty="0"/>
            </a:br>
            <a:r>
              <a:rPr lang="en-US" altLang="zh-TW" sz="3600" dirty="0"/>
              <a:t>MTV</a:t>
            </a:r>
            <a:r>
              <a:rPr lang="zh-TW" altLang="en-US" sz="3600" dirty="0"/>
              <a:t>是否享有放映</a:t>
            </a:r>
            <a:r>
              <a:rPr lang="zh-TW" altLang="en-US" sz="3600" dirty="0" smtClean="0"/>
              <a:t>權 （大陸）</a:t>
            </a:r>
            <a:endParaRPr lang="zh-TW" altLang="en-US" sz="3600" dirty="0"/>
          </a:p>
        </p:txBody>
      </p:sp>
      <p:sp>
        <p:nvSpPr>
          <p:cNvPr id="3" name="內容版面配置區 2"/>
          <p:cNvSpPr>
            <a:spLocks noGrp="1"/>
          </p:cNvSpPr>
          <p:nvPr>
            <p:ph idx="1"/>
          </p:nvPr>
        </p:nvSpPr>
        <p:spPr>
          <a:xfrm>
            <a:off x="395536" y="1700808"/>
            <a:ext cx="8229600" cy="4814312"/>
          </a:xfrm>
        </p:spPr>
        <p:txBody>
          <a:bodyPr>
            <a:normAutofit/>
          </a:bodyPr>
          <a:lstStyle/>
          <a:p>
            <a:r>
              <a:rPr lang="zh-TW" altLang="en-US" sz="1600" b="1" dirty="0">
                <a:effectLst>
                  <a:outerShdw blurRad="38100" dist="38100" dir="2700000" algn="tl">
                    <a:srgbClr val="000000">
                      <a:alpha val="43137"/>
                    </a:srgbClr>
                  </a:outerShdw>
                </a:effectLst>
              </a:rPr>
              <a:t>原告：</a:t>
            </a:r>
            <a:r>
              <a:rPr lang="zh-TW" altLang="en-US" sz="1600" dirty="0"/>
              <a:t>香港華納唱片</a:t>
            </a:r>
            <a:endParaRPr lang="en-US" altLang="zh-TW" sz="1600" dirty="0"/>
          </a:p>
          <a:p>
            <a:r>
              <a:rPr lang="zh-TW" altLang="en-US" sz="1600" b="1" dirty="0">
                <a:effectLst>
                  <a:outerShdw blurRad="38100" dist="38100" dir="2700000" algn="tl">
                    <a:srgbClr val="000000">
                      <a:alpha val="43137"/>
                    </a:srgbClr>
                  </a:outerShdw>
                </a:effectLst>
              </a:rPr>
              <a:t>被告：</a:t>
            </a:r>
            <a:r>
              <a:rPr lang="zh-TW" altLang="en-US" sz="1600" dirty="0"/>
              <a:t>重慶</a:t>
            </a:r>
            <a:r>
              <a:rPr lang="zh-TW" altLang="zh-TW" sz="1600" dirty="0"/>
              <a:t>銀河璿宮</a:t>
            </a:r>
            <a:r>
              <a:rPr lang="zh-TW" altLang="en-US" sz="1600" dirty="0"/>
              <a:t>娛樂公司等</a:t>
            </a:r>
            <a:endParaRPr lang="en-US" altLang="zh-TW" sz="1600" dirty="0"/>
          </a:p>
          <a:p>
            <a:pPr marL="0" indent="0">
              <a:buNone/>
            </a:pPr>
            <a:endParaRPr lang="en-US" altLang="zh-TW" sz="1600" dirty="0"/>
          </a:p>
          <a:p>
            <a:r>
              <a:rPr lang="zh-TW" altLang="en-US" sz="1600" b="1" dirty="0" smtClean="0">
                <a:effectLst>
                  <a:outerShdw blurRad="38100" dist="38100" dir="2700000" algn="tl">
                    <a:srgbClr val="000000">
                      <a:alpha val="43137"/>
                    </a:srgbClr>
                  </a:outerShdw>
                </a:effectLst>
              </a:rPr>
              <a:t>摘要：</a:t>
            </a:r>
            <a:r>
              <a:rPr lang="zh-TW" altLang="en-US" sz="1600" dirty="0" smtClean="0"/>
              <a:t>原告</a:t>
            </a:r>
            <a:r>
              <a:rPr lang="en-US" altLang="zh-TW" sz="1600" dirty="0"/>
              <a:t>2002</a:t>
            </a:r>
            <a:r>
              <a:rPr lang="zh-TW" altLang="zh-TW" sz="1600" dirty="0" smtClean="0"/>
              <a:t>年製作發行鄭秀文</a:t>
            </a:r>
            <a:r>
              <a:rPr lang="zh-TW" altLang="zh-TW" sz="1600" dirty="0"/>
              <a:t>之卡拉</a:t>
            </a:r>
            <a:r>
              <a:rPr lang="en-US" altLang="zh-TW" sz="1600" dirty="0"/>
              <a:t>OK</a:t>
            </a:r>
            <a:r>
              <a:rPr lang="zh-TW" altLang="zh-TW" sz="1600" dirty="0"/>
              <a:t>精選</a:t>
            </a:r>
            <a:r>
              <a:rPr lang="en-US" altLang="zh-TW" sz="1600" dirty="0"/>
              <a:t>VCD</a:t>
            </a:r>
            <a:r>
              <a:rPr lang="zh-TW" altLang="zh-TW" sz="1600" dirty="0"/>
              <a:t>光碟，</a:t>
            </a:r>
            <a:r>
              <a:rPr lang="zh-TW" altLang="zh-TW" sz="1600" dirty="0" smtClean="0"/>
              <a:t>收錄《</a:t>
            </a:r>
            <a:r>
              <a:rPr lang="zh-TW" altLang="zh-TW" sz="1600" dirty="0"/>
              <a:t>天衣無縫》等三首音樂錄影帶（</a:t>
            </a:r>
            <a:r>
              <a:rPr lang="zh-TW" altLang="zh-TW" sz="1600" dirty="0" smtClean="0"/>
              <a:t>簡稱</a:t>
            </a:r>
            <a:r>
              <a:rPr lang="en-US" altLang="zh-TW" sz="1600" dirty="0" smtClean="0"/>
              <a:t>MTV</a:t>
            </a:r>
            <a:r>
              <a:rPr lang="zh-TW" altLang="zh-TW" sz="1600" dirty="0" smtClean="0"/>
              <a:t>）。</a:t>
            </a:r>
            <a:r>
              <a:rPr lang="zh-TW" altLang="en-US" sz="1600" dirty="0" smtClean="0"/>
              <a:t>被告</a:t>
            </a:r>
            <a:r>
              <a:rPr lang="zh-TW" altLang="zh-TW" sz="1600" dirty="0" smtClean="0"/>
              <a:t>經營</a:t>
            </a:r>
            <a:r>
              <a:rPr lang="zh-TW" altLang="zh-TW" sz="1600" dirty="0"/>
              <a:t>之</a:t>
            </a:r>
            <a:r>
              <a:rPr lang="en-US" altLang="zh-TW" sz="1600" dirty="0"/>
              <a:t>KTV</a:t>
            </a:r>
            <a:r>
              <a:rPr lang="zh-TW" altLang="zh-TW" sz="1600" dirty="0" smtClean="0"/>
              <a:t>未經</a:t>
            </a:r>
            <a:r>
              <a:rPr lang="zh-TW" altLang="en-US" sz="1600" dirty="0" smtClean="0"/>
              <a:t>原告</a:t>
            </a:r>
            <a:r>
              <a:rPr lang="zh-TW" altLang="zh-TW" sz="1600" dirty="0" smtClean="0"/>
              <a:t>授權</a:t>
            </a:r>
            <a:r>
              <a:rPr lang="zh-TW" altLang="zh-TW" sz="1600" dirty="0"/>
              <a:t>即提供給消費者點播唱歌之放映使用。原告於</a:t>
            </a:r>
            <a:r>
              <a:rPr lang="en-US" altLang="zh-TW" sz="1600" dirty="0"/>
              <a:t>2003</a:t>
            </a:r>
            <a:r>
              <a:rPr lang="zh-TW" altLang="zh-TW" sz="1600" dirty="0"/>
              <a:t>年</a:t>
            </a:r>
            <a:r>
              <a:rPr lang="en-US" altLang="zh-TW" sz="1600" dirty="0"/>
              <a:t>9</a:t>
            </a:r>
            <a:r>
              <a:rPr lang="zh-TW" altLang="zh-TW" sz="1600" dirty="0"/>
              <a:t>月</a:t>
            </a:r>
            <a:r>
              <a:rPr lang="zh-TW" altLang="en-US" sz="1600" dirty="0"/>
              <a:t>在</a:t>
            </a:r>
            <a:r>
              <a:rPr lang="zh-TW" altLang="zh-TW" sz="1600" dirty="0"/>
              <a:t>被告處進行了點播及公證</a:t>
            </a:r>
            <a:r>
              <a:rPr lang="zh-TW" altLang="zh-TW" sz="1600" dirty="0" smtClean="0"/>
              <a:t>。</a:t>
            </a:r>
            <a:r>
              <a:rPr lang="zh-TW" altLang="en-US" sz="1600" dirty="0" smtClean="0"/>
              <a:t> 被告</a:t>
            </a:r>
            <a:r>
              <a:rPr lang="zh-TW" altLang="zh-TW" sz="1600" dirty="0" smtClean="0"/>
              <a:t>有</a:t>
            </a:r>
            <a:r>
              <a:rPr lang="zh-TW" altLang="zh-TW" sz="1600" dirty="0"/>
              <a:t>支付</a:t>
            </a:r>
            <a:r>
              <a:rPr lang="zh-TW" altLang="en-US" sz="1600" dirty="0"/>
              <a:t>此</a:t>
            </a:r>
            <a:r>
              <a:rPr lang="zh-TW" altLang="zh-TW" sz="1600" dirty="0"/>
              <a:t>三首歌的音樂著作機械表演許可費給中國之音樂著作權</a:t>
            </a:r>
            <a:r>
              <a:rPr lang="zh-TW" altLang="zh-TW" sz="1600" dirty="0" smtClean="0"/>
              <a:t>協會。</a:t>
            </a:r>
            <a:r>
              <a:rPr lang="zh-TW" altLang="en-US" sz="1600" dirty="0" smtClean="0"/>
              <a:t>但原告</a:t>
            </a:r>
            <a:r>
              <a:rPr lang="zh-TW" altLang="zh-TW" sz="1600" dirty="0" smtClean="0"/>
              <a:t>主張</a:t>
            </a:r>
            <a:r>
              <a:rPr lang="zh-TW" altLang="en-US" sz="1600" dirty="0" smtClean="0"/>
              <a:t>被告</a:t>
            </a:r>
            <a:r>
              <a:rPr lang="zh-TW" altLang="zh-TW" sz="1600" dirty="0" smtClean="0"/>
              <a:t>侵害</a:t>
            </a:r>
            <a:r>
              <a:rPr lang="zh-TW" altLang="en-US" sz="1600" dirty="0"/>
              <a:t>原告</a:t>
            </a:r>
            <a:r>
              <a:rPr lang="zh-TW" altLang="zh-TW" sz="1600" dirty="0"/>
              <a:t>對系爭三首</a:t>
            </a:r>
            <a:r>
              <a:rPr lang="en-US" altLang="zh-TW" sz="1600" dirty="0"/>
              <a:t>MTV</a:t>
            </a:r>
            <a:r>
              <a:rPr lang="zh-TW" altLang="zh-TW" sz="1600" dirty="0"/>
              <a:t>所享有的放映權</a:t>
            </a:r>
            <a:r>
              <a:rPr lang="zh-TW" altLang="zh-TW" sz="1600" dirty="0" smtClean="0"/>
              <a:t>。</a:t>
            </a:r>
            <a:endParaRPr lang="en-US" altLang="zh-TW" sz="1600" dirty="0" smtClean="0"/>
          </a:p>
          <a:p>
            <a:endParaRPr lang="en-US" altLang="zh-TW" sz="1600" dirty="0" smtClean="0"/>
          </a:p>
          <a:p>
            <a:pPr>
              <a:buFont typeface="Wingdings" pitchFamily="2" charset="2"/>
              <a:buChar char="l"/>
            </a:pPr>
            <a:r>
              <a:rPr lang="zh-TW" altLang="en-US" sz="1600" b="1" dirty="0" smtClean="0">
                <a:effectLst>
                  <a:outerShdw blurRad="38100" dist="38100" dir="2700000" algn="tl">
                    <a:srgbClr val="000000">
                      <a:alpha val="43137"/>
                    </a:srgbClr>
                  </a:outerShdw>
                </a:effectLst>
              </a:rPr>
              <a:t>大陸判決</a:t>
            </a:r>
            <a:r>
              <a:rPr lang="zh-TW" altLang="en-US" sz="1600" b="1" dirty="0">
                <a:effectLst>
                  <a:outerShdw blurRad="38100" dist="38100" dir="2700000" algn="tl">
                    <a:srgbClr val="000000">
                      <a:alpha val="43137"/>
                    </a:srgbClr>
                  </a:outerShdw>
                </a:effectLst>
              </a:rPr>
              <a:t>：</a:t>
            </a:r>
            <a:endParaRPr lang="en-US" altLang="zh-TW" sz="1600" b="1" dirty="0">
              <a:effectLst>
                <a:outerShdw blurRad="38100" dist="38100" dir="2700000" algn="tl">
                  <a:srgbClr val="000000">
                    <a:alpha val="43137"/>
                  </a:srgbClr>
                </a:outerShdw>
              </a:effectLst>
            </a:endParaRPr>
          </a:p>
          <a:p>
            <a:pPr marL="0" indent="0">
              <a:buNone/>
            </a:pPr>
            <a:r>
              <a:rPr lang="zh-TW" altLang="en-US" sz="1600" dirty="0"/>
              <a:t> （</a:t>
            </a:r>
            <a:r>
              <a:rPr lang="en-US" altLang="zh-TW" sz="1600" dirty="0"/>
              <a:t>1</a:t>
            </a:r>
            <a:r>
              <a:rPr lang="zh-TW" altLang="en-US" sz="1600" dirty="0"/>
              <a:t>）一</a:t>
            </a:r>
            <a:r>
              <a:rPr lang="zh-TW" altLang="en-US" sz="1600" dirty="0" smtClean="0"/>
              <a:t>審判決</a:t>
            </a:r>
            <a:r>
              <a:rPr lang="zh-TW" altLang="en-US" sz="1600" dirty="0"/>
              <a:t>：</a:t>
            </a:r>
            <a:r>
              <a:rPr lang="zh-TW" altLang="zh-TW" sz="1600" dirty="0"/>
              <a:t>被告</a:t>
            </a:r>
            <a:r>
              <a:rPr lang="zh-TW" altLang="zh-TW" sz="1600" dirty="0" smtClean="0"/>
              <a:t>應停止公開放映原告</a:t>
            </a:r>
            <a:r>
              <a:rPr lang="en-US" altLang="zh-TW" sz="1600" dirty="0" smtClean="0"/>
              <a:t>MTV</a:t>
            </a:r>
            <a:r>
              <a:rPr lang="zh-TW" altLang="zh-TW" sz="1600" dirty="0"/>
              <a:t>作品</a:t>
            </a:r>
            <a:r>
              <a:rPr lang="zh-TW" altLang="en-US" sz="1600" dirty="0"/>
              <a:t>，</a:t>
            </a:r>
            <a:r>
              <a:rPr lang="zh-TW" altLang="zh-TW" sz="1600" dirty="0"/>
              <a:t>並連帶賠償原告經濟損失</a:t>
            </a:r>
            <a:r>
              <a:rPr lang="zh-TW" altLang="zh-TW" sz="1600" dirty="0" smtClean="0"/>
              <a:t>人民幣</a:t>
            </a:r>
            <a:endParaRPr lang="en-US" altLang="zh-TW" sz="1600" dirty="0" smtClean="0"/>
          </a:p>
          <a:p>
            <a:pPr marL="0" indent="0">
              <a:buNone/>
            </a:pPr>
            <a:r>
              <a:rPr lang="zh-TW" altLang="en-US" sz="1600" dirty="0"/>
              <a:t> </a:t>
            </a:r>
            <a:r>
              <a:rPr lang="zh-TW" altLang="en-US" sz="1600" dirty="0" smtClean="0"/>
              <a:t>                             </a:t>
            </a:r>
            <a:r>
              <a:rPr lang="en-US" altLang="zh-TW" sz="1600" dirty="0" smtClean="0"/>
              <a:t>9000</a:t>
            </a:r>
            <a:r>
              <a:rPr lang="zh-TW" altLang="zh-TW" sz="1600" dirty="0"/>
              <a:t>元及</a:t>
            </a:r>
            <a:r>
              <a:rPr lang="zh-TW" altLang="zh-TW" sz="1600" dirty="0" smtClean="0"/>
              <a:t>原告</a:t>
            </a:r>
            <a:r>
              <a:rPr lang="zh-TW" altLang="en-US" sz="1600" dirty="0" smtClean="0"/>
              <a:t>之</a:t>
            </a:r>
            <a:r>
              <a:rPr lang="zh-TW" altLang="zh-TW" sz="1600" dirty="0" smtClean="0"/>
              <a:t>合理</a:t>
            </a:r>
            <a:r>
              <a:rPr lang="zh-TW" altLang="zh-TW" sz="1600" dirty="0"/>
              <a:t>開支人民幣</a:t>
            </a:r>
            <a:r>
              <a:rPr lang="en-US" altLang="zh-TW" sz="1600" dirty="0"/>
              <a:t>17000</a:t>
            </a:r>
            <a:r>
              <a:rPr lang="zh-TW" altLang="zh-TW" sz="1600" dirty="0"/>
              <a:t>元。</a:t>
            </a:r>
            <a:r>
              <a:rPr lang="zh-TW" altLang="en-US" sz="1600" dirty="0"/>
              <a:t>被告</a:t>
            </a:r>
            <a:r>
              <a:rPr lang="zh-TW" altLang="en-US" sz="1600" dirty="0" smtClean="0"/>
              <a:t>不服，上訴</a:t>
            </a:r>
            <a:r>
              <a:rPr lang="zh-TW" altLang="en-US" sz="1600" dirty="0"/>
              <a:t>。</a:t>
            </a:r>
            <a:endParaRPr lang="en-US" altLang="zh-TW" sz="1600" dirty="0"/>
          </a:p>
          <a:p>
            <a:pPr marL="0" indent="0">
              <a:buNone/>
            </a:pPr>
            <a:r>
              <a:rPr lang="zh-TW" altLang="en-US" sz="1600" dirty="0"/>
              <a:t> （</a:t>
            </a:r>
            <a:r>
              <a:rPr lang="en-US" altLang="zh-TW" sz="1600" dirty="0"/>
              <a:t>2</a:t>
            </a:r>
            <a:r>
              <a:rPr lang="zh-TW" altLang="en-US" sz="1600" dirty="0"/>
              <a:t>）二</a:t>
            </a:r>
            <a:r>
              <a:rPr lang="zh-TW" altLang="en-US" sz="1600" dirty="0" smtClean="0"/>
              <a:t>審判決</a:t>
            </a:r>
            <a:r>
              <a:rPr lang="zh-TW" altLang="en-US" sz="1600" dirty="0"/>
              <a:t>：</a:t>
            </a:r>
            <a:r>
              <a:rPr lang="zh-TW" altLang="zh-TW" sz="1600" dirty="0"/>
              <a:t>駁回上訴，維持原判。</a:t>
            </a:r>
            <a:endParaRPr lang="en-US" altLang="zh-TW" sz="1600" dirty="0"/>
          </a:p>
          <a:p>
            <a:pPr marL="0" indent="0">
              <a:buNone/>
            </a:pPr>
            <a:endParaRPr lang="en-US" altLang="zh-TW" sz="1600" dirty="0"/>
          </a:p>
          <a:p>
            <a:pPr>
              <a:buFont typeface="Wingdings" pitchFamily="2" charset="2"/>
              <a:buChar char="l"/>
            </a:pPr>
            <a:r>
              <a:rPr lang="zh-TW" altLang="en-US" sz="1600" b="1" dirty="0">
                <a:solidFill>
                  <a:srgbClr val="C00000"/>
                </a:solidFill>
                <a:effectLst>
                  <a:outerShdw blurRad="38100" dist="38100" dir="2700000" algn="tl">
                    <a:srgbClr val="000000">
                      <a:alpha val="43137"/>
                    </a:srgbClr>
                  </a:outerShdw>
                </a:effectLst>
              </a:rPr>
              <a:t>爭點</a:t>
            </a:r>
            <a:r>
              <a:rPr lang="zh-TW" altLang="en-US" sz="1600" b="1" dirty="0" smtClean="0">
                <a:solidFill>
                  <a:srgbClr val="C00000"/>
                </a:solidFill>
                <a:effectLst>
                  <a:outerShdw blurRad="38100" dist="38100" dir="2700000" algn="tl">
                    <a:srgbClr val="000000">
                      <a:alpha val="43137"/>
                    </a:srgbClr>
                  </a:outerShdw>
                </a:effectLst>
              </a:rPr>
              <a:t>：</a:t>
            </a:r>
            <a:r>
              <a:rPr lang="zh-TW" altLang="zh-TW" sz="1600" dirty="0" smtClean="0"/>
              <a:t>系</a:t>
            </a:r>
            <a:r>
              <a:rPr lang="zh-TW" altLang="zh-TW" sz="1600" dirty="0"/>
              <a:t>爭三首</a:t>
            </a:r>
            <a:r>
              <a:rPr lang="en-GB" altLang="zh-TW" sz="1600" dirty="0"/>
              <a:t>MTV</a:t>
            </a:r>
            <a:r>
              <a:rPr lang="zh-TW" altLang="zh-TW" sz="1600" dirty="0"/>
              <a:t>在法律上應認定為「音樂錄</a:t>
            </a:r>
            <a:r>
              <a:rPr lang="zh-TW" altLang="zh-TW" sz="1600" dirty="0" smtClean="0"/>
              <a:t>像</a:t>
            </a:r>
            <a:r>
              <a:rPr lang="zh-TW" altLang="en-US" sz="1600" dirty="0" smtClean="0"/>
              <a:t>製品</a:t>
            </a:r>
            <a:r>
              <a:rPr lang="zh-TW" altLang="zh-TW" sz="1600" dirty="0" smtClean="0"/>
              <a:t>」</a:t>
            </a:r>
            <a:r>
              <a:rPr lang="zh-TW" altLang="en-US" sz="1600" dirty="0" smtClean="0"/>
              <a:t>（鄰接</a:t>
            </a:r>
            <a:r>
              <a:rPr lang="zh-TW" altLang="en-US" sz="1600" dirty="0"/>
              <a:t>權）</a:t>
            </a:r>
            <a:r>
              <a:rPr lang="zh-TW" altLang="zh-TW" sz="1600" dirty="0"/>
              <a:t>或「以類似攝製電影的方法創作的作品」</a:t>
            </a:r>
            <a:r>
              <a:rPr lang="zh-TW" altLang="en-US" sz="1600" dirty="0"/>
              <a:t>（著作權）</a:t>
            </a:r>
            <a:r>
              <a:rPr lang="zh-TW" altLang="zh-TW" sz="1600" dirty="0" smtClean="0"/>
              <a:t>？</a:t>
            </a:r>
            <a:r>
              <a:rPr lang="zh-TW" altLang="en-US" sz="1600" dirty="0" smtClean="0"/>
              <a:t> </a:t>
            </a:r>
            <a:endParaRPr lang="en-US" altLang="zh-TW" sz="1600" dirty="0" smtClean="0"/>
          </a:p>
          <a:p>
            <a:pPr marL="0" indent="0">
              <a:buNone/>
            </a:pPr>
            <a:r>
              <a:rPr lang="zh-TW" altLang="en-US" sz="1600" dirty="0"/>
              <a:t> </a:t>
            </a:r>
            <a:r>
              <a:rPr lang="zh-TW" altLang="en-US" sz="1600" dirty="0" smtClean="0"/>
              <a:t>                 判決理由認</a:t>
            </a:r>
            <a:r>
              <a:rPr lang="en-US" altLang="zh-TW" sz="1600" dirty="0" smtClean="0"/>
              <a:t>MTV</a:t>
            </a:r>
            <a:r>
              <a:rPr lang="zh-TW" altLang="en-US" sz="1600" dirty="0" smtClean="0"/>
              <a:t>具有獨創性，為「</a:t>
            </a:r>
            <a:r>
              <a:rPr lang="zh-TW" altLang="zh-TW" sz="1600" dirty="0" smtClean="0"/>
              <a:t>以</a:t>
            </a:r>
            <a:r>
              <a:rPr lang="zh-TW" altLang="zh-TW" sz="1600" dirty="0"/>
              <a:t>類似攝製電影的方法創作的作品</a:t>
            </a:r>
            <a:r>
              <a:rPr lang="zh-TW" altLang="zh-TW" sz="1600" dirty="0" smtClean="0"/>
              <a:t>」</a:t>
            </a:r>
            <a:r>
              <a:rPr lang="zh-TW" altLang="en-US" sz="1600" dirty="0" smtClean="0"/>
              <a:t>， 享有著作權中之放映權。且其著作權自創作完成日產生，不</a:t>
            </a:r>
            <a:r>
              <a:rPr lang="zh-TW" altLang="zh-TW" sz="1600" dirty="0" smtClean="0"/>
              <a:t>以</a:t>
            </a:r>
            <a:r>
              <a:rPr lang="zh-TW" altLang="en-US" sz="1600" dirty="0" smtClean="0"/>
              <a:t>取得</a:t>
            </a:r>
            <a:r>
              <a:rPr lang="zh-TW" altLang="zh-TW" sz="1600" dirty="0" smtClean="0"/>
              <a:t>行政</a:t>
            </a:r>
            <a:r>
              <a:rPr lang="zh-TW" altLang="zh-TW" sz="1600" dirty="0"/>
              <a:t>部門的審批為</a:t>
            </a:r>
            <a:r>
              <a:rPr lang="zh-TW" altLang="zh-TW" sz="1600" dirty="0" smtClean="0"/>
              <a:t>前提</a:t>
            </a:r>
            <a:r>
              <a:rPr lang="zh-TW" altLang="en-US" sz="1600" dirty="0" smtClean="0"/>
              <a:t>。</a:t>
            </a:r>
            <a:endParaRPr lang="zh-TW" altLang="zh-TW" sz="1600" dirty="0"/>
          </a:p>
        </p:txBody>
      </p:sp>
      <p:cxnSp>
        <p:nvCxnSpPr>
          <p:cNvPr id="7" name="直線單箭頭接點 6"/>
          <p:cNvCxnSpPr/>
          <p:nvPr/>
        </p:nvCxnSpPr>
        <p:spPr>
          <a:xfrm>
            <a:off x="899592" y="5805264"/>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35</a:t>
            </a:fld>
            <a:endParaRPr lang="en-US" altLang="zh-TW">
              <a:solidFill>
                <a:srgbClr val="8CADAE">
                  <a:shade val="75000"/>
                </a:srgbClr>
              </a:solidFill>
            </a:endParaRPr>
          </a:p>
        </p:txBody>
      </p:sp>
    </p:spTree>
    <p:extLst>
      <p:ext uri="{BB962C8B-B14F-4D97-AF65-F5344CB8AC3E}">
        <p14:creationId xmlns:p14="http://schemas.microsoft.com/office/powerpoint/2010/main" val="14555419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pPr algn="l"/>
            <a:r>
              <a:rPr lang="zh-TW" altLang="en-US" sz="3600" b="1" dirty="0"/>
              <a:t>著作權實務案例 </a:t>
            </a:r>
            <a:r>
              <a:rPr lang="zh-TW" altLang="en-US" sz="3600" b="1" dirty="0" smtClean="0"/>
              <a:t>（</a:t>
            </a:r>
            <a:r>
              <a:rPr lang="en-US" altLang="zh-TW" sz="3600" b="1" dirty="0" smtClean="0"/>
              <a:t>6</a:t>
            </a:r>
            <a:r>
              <a:rPr lang="zh-TW" altLang="en-US" sz="3600" b="1" dirty="0" smtClean="0"/>
              <a:t>）</a:t>
            </a:r>
            <a:r>
              <a:rPr lang="en-US" altLang="zh-TW" sz="3600" b="1" dirty="0"/>
              <a:t/>
            </a:r>
            <a:br>
              <a:rPr lang="en-US" altLang="zh-TW" sz="3600" b="1" dirty="0"/>
            </a:br>
            <a:r>
              <a:rPr lang="zh-TW" altLang="en-US" sz="3200" b="1" dirty="0"/>
              <a:t>拆毀原壁畫是否侵害</a:t>
            </a:r>
            <a:r>
              <a:rPr lang="zh-TW" altLang="en-US" sz="3200" b="1" dirty="0" smtClean="0"/>
              <a:t>著作權（大陸）</a:t>
            </a:r>
            <a:endParaRPr lang="zh-TW" altLang="en-US" sz="3200" dirty="0"/>
          </a:p>
        </p:txBody>
      </p:sp>
      <p:sp>
        <p:nvSpPr>
          <p:cNvPr id="3" name="內容版面配置區 2"/>
          <p:cNvSpPr>
            <a:spLocks noGrp="1"/>
          </p:cNvSpPr>
          <p:nvPr>
            <p:ph idx="1"/>
          </p:nvPr>
        </p:nvSpPr>
        <p:spPr>
          <a:xfrm>
            <a:off x="457200" y="1646236"/>
            <a:ext cx="8579296" cy="5023123"/>
          </a:xfrm>
        </p:spPr>
        <p:txBody>
          <a:bodyPr>
            <a:noAutofit/>
          </a:bodyPr>
          <a:lstStyle/>
          <a:p>
            <a:r>
              <a:rPr lang="zh-TW" altLang="en-US" sz="1800" b="1" dirty="0">
                <a:effectLst>
                  <a:outerShdw blurRad="38100" dist="38100" dir="2700000" algn="tl">
                    <a:srgbClr val="000000">
                      <a:alpha val="43137"/>
                    </a:srgbClr>
                  </a:outerShdw>
                </a:effectLst>
              </a:rPr>
              <a:t>原告：</a:t>
            </a:r>
            <a:r>
              <a:rPr lang="zh-TW" altLang="zh-TW" sz="1800" dirty="0"/>
              <a:t>蔡迪安、田少鵬、伍振權、李宗海等四位藝術家</a:t>
            </a:r>
            <a:endParaRPr lang="en-US" altLang="zh-TW" sz="1800" dirty="0"/>
          </a:p>
          <a:p>
            <a:r>
              <a:rPr lang="zh-TW" altLang="en-US" sz="1800" b="1" dirty="0">
                <a:effectLst>
                  <a:outerShdw blurRad="38100" dist="38100" dir="2700000" algn="tl">
                    <a:srgbClr val="000000">
                      <a:alpha val="43137"/>
                    </a:srgbClr>
                  </a:outerShdw>
                </a:effectLst>
              </a:rPr>
              <a:t>被告：</a:t>
            </a:r>
            <a:r>
              <a:rPr lang="zh-TW" altLang="zh-TW" sz="1800" dirty="0"/>
              <a:t>湖北晴川飯店有限公司、湖北晴川飯店</a:t>
            </a:r>
            <a:endParaRPr lang="en-US" altLang="zh-TW" sz="1800" dirty="0"/>
          </a:p>
          <a:p>
            <a:endParaRPr lang="en-US" altLang="zh-TW" sz="1800" dirty="0"/>
          </a:p>
          <a:p>
            <a:r>
              <a:rPr lang="zh-TW" altLang="en-US" sz="1800" b="1" dirty="0" smtClean="0">
                <a:effectLst>
                  <a:outerShdw blurRad="38100" dist="38100" dir="2700000" algn="tl">
                    <a:srgbClr val="000000">
                      <a:alpha val="43137"/>
                    </a:srgbClr>
                  </a:outerShdw>
                </a:effectLst>
              </a:rPr>
              <a:t>摘要：</a:t>
            </a:r>
            <a:r>
              <a:rPr lang="en-US" altLang="zh-TW" sz="1800" dirty="0" smtClean="0"/>
              <a:t>1982</a:t>
            </a:r>
            <a:r>
              <a:rPr lang="zh-TW" altLang="en-US" sz="1800" dirty="0"/>
              <a:t>年，晴川飯店委託湖北省美術院製作二</a:t>
            </a:r>
            <a:r>
              <a:rPr lang="zh-TW" altLang="en-US" sz="1800" dirty="0" smtClean="0"/>
              <a:t>樓大廳</a:t>
            </a:r>
            <a:r>
              <a:rPr lang="zh-TW" altLang="en-US" sz="1800" dirty="0"/>
              <a:t>壁畫。湖北省美術院再</a:t>
            </a:r>
            <a:r>
              <a:rPr lang="zh-TW" altLang="en-US" sz="1800" dirty="0" smtClean="0"/>
              <a:t>委託四位原告創作</a:t>
            </a:r>
            <a:r>
              <a:rPr lang="zh-TW" altLang="en-US" sz="1800" dirty="0"/>
              <a:t>「赤壁之戰」</a:t>
            </a:r>
            <a:r>
              <a:rPr lang="zh-TW" altLang="en-US" sz="1800" dirty="0" smtClean="0"/>
              <a:t>壁畫。晴</a:t>
            </a:r>
            <a:r>
              <a:rPr lang="zh-TW" altLang="en-US" sz="1800" dirty="0"/>
              <a:t>川飯店給予稿酬並</a:t>
            </a:r>
            <a:r>
              <a:rPr lang="zh-TW" altLang="en-US" sz="1800" dirty="0" smtClean="0"/>
              <a:t>持續將該壁畫展示</a:t>
            </a:r>
            <a:r>
              <a:rPr lang="zh-TW" altLang="en-US" sz="1800" dirty="0"/>
              <a:t>在二</a:t>
            </a:r>
            <a:r>
              <a:rPr lang="zh-TW" altLang="en-US" sz="1800" dirty="0" smtClean="0"/>
              <a:t>樓大廳</a:t>
            </a:r>
            <a:r>
              <a:rPr lang="zh-TW" altLang="en-US" sz="1800" dirty="0"/>
              <a:t>，但三方對壁畫著作權歸屬並無約定。其後四位</a:t>
            </a:r>
            <a:r>
              <a:rPr lang="zh-TW" altLang="en-US" sz="1800" dirty="0" smtClean="0"/>
              <a:t>原告曾對該壁畫</a:t>
            </a:r>
            <a:r>
              <a:rPr lang="zh-TW" altLang="en-US" sz="1800" dirty="0"/>
              <a:t>拍照，並以四位原告</a:t>
            </a:r>
            <a:r>
              <a:rPr lang="zh-TW" altLang="en-US" sz="1800" dirty="0" smtClean="0"/>
              <a:t>名義及本作品陸續</a:t>
            </a:r>
            <a:r>
              <a:rPr lang="zh-TW" altLang="en-US" sz="1800" dirty="0"/>
              <a:t>參加許多壁畫比賽並獲獎</a:t>
            </a:r>
            <a:r>
              <a:rPr lang="zh-TW" altLang="en-US" sz="1800" dirty="0" smtClean="0"/>
              <a:t>。 </a:t>
            </a:r>
            <a:r>
              <a:rPr lang="en-US" altLang="zh-TW" sz="1800" dirty="0"/>
              <a:t>1995</a:t>
            </a:r>
            <a:r>
              <a:rPr lang="zh-TW" altLang="en-US" sz="1800" dirty="0"/>
              <a:t>年晴川</a:t>
            </a:r>
            <a:r>
              <a:rPr lang="zh-TW" altLang="en-US" sz="1800" dirty="0" smtClean="0"/>
              <a:t>飯店成立</a:t>
            </a:r>
            <a:r>
              <a:rPr lang="zh-TW" altLang="en-US" sz="1800" dirty="0"/>
              <a:t>晴川公司</a:t>
            </a:r>
            <a:r>
              <a:rPr lang="zh-TW" altLang="en-US" sz="1800" dirty="0" smtClean="0"/>
              <a:t>，將</a:t>
            </a:r>
            <a:r>
              <a:rPr lang="zh-TW" altLang="en-US" sz="1800" dirty="0"/>
              <a:t>晴川飯店建築物所有權轉予晴川公司。</a:t>
            </a:r>
            <a:r>
              <a:rPr lang="en-US" altLang="zh-TW" sz="1800" dirty="0"/>
              <a:t>1997</a:t>
            </a:r>
            <a:r>
              <a:rPr lang="zh-TW" altLang="en-US" sz="1800" dirty="0"/>
              <a:t>年晴川公司決定</a:t>
            </a:r>
            <a:r>
              <a:rPr lang="zh-TW" altLang="en-US" sz="1800" dirty="0" smtClean="0"/>
              <a:t>翻修該飯店</a:t>
            </a:r>
            <a:r>
              <a:rPr lang="zh-TW" altLang="en-US" sz="1800" dirty="0"/>
              <a:t>，「赤壁之戰」壁畫在未通知作者的情形下慘遭拆毀。四位原告指稱兩被告行為導致原告無法享受自己作品的著作權，提起民事訴訟</a:t>
            </a:r>
            <a:r>
              <a:rPr lang="zh-TW" altLang="en-US" sz="1800" dirty="0" smtClean="0"/>
              <a:t>。</a:t>
            </a:r>
            <a:endParaRPr lang="en-US" altLang="zh-TW" sz="1800" dirty="0" smtClean="0"/>
          </a:p>
          <a:p>
            <a:pPr marL="0" indent="0">
              <a:buNone/>
            </a:pPr>
            <a:r>
              <a:rPr lang="zh-TW" altLang="en-US" sz="1800" dirty="0" smtClean="0"/>
              <a:t> </a:t>
            </a:r>
            <a:endParaRPr lang="en-US" altLang="zh-TW" sz="1800" dirty="0"/>
          </a:p>
          <a:p>
            <a:pPr>
              <a:buFont typeface="Wingdings" pitchFamily="2" charset="2"/>
              <a:buChar char="l"/>
            </a:pPr>
            <a:r>
              <a:rPr lang="zh-TW" altLang="en-US" sz="1800" b="1" dirty="0" smtClean="0">
                <a:effectLst>
                  <a:outerShdw blurRad="38100" dist="38100" dir="2700000" algn="tl">
                    <a:srgbClr val="000000">
                      <a:alpha val="43137"/>
                    </a:srgbClr>
                  </a:outerShdw>
                </a:effectLst>
              </a:rPr>
              <a:t>大陸判決</a:t>
            </a:r>
            <a:r>
              <a:rPr lang="zh-TW" altLang="en-US" sz="1800" b="1" dirty="0">
                <a:effectLst>
                  <a:outerShdw blurRad="38100" dist="38100" dir="2700000" algn="tl">
                    <a:srgbClr val="000000">
                      <a:alpha val="43137"/>
                    </a:srgbClr>
                  </a:outerShdw>
                </a:effectLst>
              </a:rPr>
              <a:t>：</a:t>
            </a:r>
            <a:endParaRPr lang="en-US" altLang="zh-TW" sz="1800" b="1" dirty="0">
              <a:effectLst>
                <a:outerShdw blurRad="38100" dist="38100" dir="2700000" algn="tl">
                  <a:srgbClr val="000000">
                    <a:alpha val="43137"/>
                  </a:srgbClr>
                </a:outerShdw>
              </a:effectLst>
            </a:endParaRPr>
          </a:p>
          <a:p>
            <a:pPr marL="0" indent="0">
              <a:buNone/>
            </a:pPr>
            <a:r>
              <a:rPr lang="zh-TW" altLang="en-US" sz="1800" dirty="0"/>
              <a:t>    （</a:t>
            </a:r>
            <a:r>
              <a:rPr lang="en-US" altLang="zh-TW" sz="1800" dirty="0"/>
              <a:t>1</a:t>
            </a:r>
            <a:r>
              <a:rPr lang="zh-TW" altLang="en-US" sz="1800" dirty="0"/>
              <a:t>）</a:t>
            </a:r>
            <a:r>
              <a:rPr lang="zh-TW" altLang="zh-TW" sz="1800" dirty="0"/>
              <a:t>一</a:t>
            </a:r>
            <a:r>
              <a:rPr lang="zh-TW" altLang="zh-TW" sz="1800" dirty="0" smtClean="0"/>
              <a:t>審</a:t>
            </a:r>
            <a:r>
              <a:rPr lang="zh-TW" altLang="en-US" sz="1800" dirty="0" smtClean="0"/>
              <a:t>判決： </a:t>
            </a:r>
            <a:r>
              <a:rPr lang="zh-TW" altLang="zh-TW" sz="1800" dirty="0"/>
              <a:t>駁回</a:t>
            </a:r>
            <a:r>
              <a:rPr lang="zh-TW" altLang="zh-TW" sz="1800" dirty="0" smtClean="0"/>
              <a:t>原告所有</a:t>
            </a:r>
            <a:r>
              <a:rPr lang="zh-TW" altLang="zh-TW" sz="1800" dirty="0"/>
              <a:t>訴訟請求。</a:t>
            </a:r>
            <a:r>
              <a:rPr lang="zh-TW" altLang="en-US" sz="1800" dirty="0"/>
              <a:t>原告</a:t>
            </a:r>
            <a:r>
              <a:rPr lang="zh-TW" altLang="en-US" sz="1800" dirty="0" smtClean="0"/>
              <a:t>不服，上訴</a:t>
            </a:r>
            <a:r>
              <a:rPr lang="zh-TW" altLang="en-US" sz="1800" dirty="0"/>
              <a:t>。</a:t>
            </a:r>
            <a:endParaRPr lang="en-US" altLang="zh-TW" sz="1800" dirty="0"/>
          </a:p>
          <a:p>
            <a:pPr marL="0" indent="0">
              <a:buNone/>
            </a:pPr>
            <a:r>
              <a:rPr lang="zh-TW" altLang="en-US" sz="1800" dirty="0"/>
              <a:t>    （</a:t>
            </a:r>
            <a:r>
              <a:rPr lang="en-US" altLang="zh-TW" sz="1800" dirty="0"/>
              <a:t>2</a:t>
            </a:r>
            <a:r>
              <a:rPr lang="zh-TW" altLang="en-US" sz="1800" dirty="0"/>
              <a:t>）二</a:t>
            </a:r>
            <a:r>
              <a:rPr lang="zh-TW" altLang="en-US" sz="1800" dirty="0" smtClean="0"/>
              <a:t>審判決： </a:t>
            </a:r>
            <a:r>
              <a:rPr lang="zh-TW" altLang="zh-TW" sz="1800" dirty="0"/>
              <a:t>駁回上訴</a:t>
            </a:r>
            <a:r>
              <a:rPr lang="zh-TW" altLang="en-US" sz="1800" dirty="0"/>
              <a:t>，</a:t>
            </a:r>
            <a:r>
              <a:rPr lang="zh-TW" altLang="zh-TW" sz="1800" dirty="0"/>
              <a:t>維持原判</a:t>
            </a:r>
            <a:r>
              <a:rPr lang="zh-TW" altLang="en-US" sz="1800" dirty="0"/>
              <a:t>。</a:t>
            </a:r>
            <a:endParaRPr lang="zh-TW" altLang="zh-TW" sz="1800" dirty="0"/>
          </a:p>
          <a:p>
            <a:pPr marL="0" indent="0">
              <a:buNone/>
            </a:pPr>
            <a:endParaRPr lang="en-US" altLang="zh-TW" sz="1800" dirty="0"/>
          </a:p>
          <a:p>
            <a:pPr>
              <a:buFont typeface="Wingdings" pitchFamily="2" charset="2"/>
              <a:buChar char="l"/>
            </a:pPr>
            <a:r>
              <a:rPr lang="zh-TW" altLang="en-US" sz="1800" b="1" dirty="0">
                <a:solidFill>
                  <a:srgbClr val="C00000"/>
                </a:solidFill>
                <a:effectLst>
                  <a:outerShdw blurRad="38100" dist="38100" dir="2700000" algn="tl">
                    <a:srgbClr val="000000">
                      <a:alpha val="43137"/>
                    </a:srgbClr>
                  </a:outerShdw>
                </a:effectLst>
              </a:rPr>
              <a:t>爭點</a:t>
            </a:r>
            <a:r>
              <a:rPr lang="zh-TW" altLang="en-US" sz="1800" b="1" dirty="0" smtClean="0">
                <a:solidFill>
                  <a:srgbClr val="C00000"/>
                </a:solidFill>
                <a:effectLst>
                  <a:outerShdw blurRad="38100" dist="38100" dir="2700000" algn="tl">
                    <a:srgbClr val="000000">
                      <a:alpha val="43137"/>
                    </a:srgbClr>
                  </a:outerShdw>
                </a:effectLst>
              </a:rPr>
              <a:t>：</a:t>
            </a:r>
            <a:r>
              <a:rPr lang="zh-TW" altLang="en-US" sz="1800" dirty="0" smtClean="0"/>
              <a:t>   </a:t>
            </a:r>
            <a:r>
              <a:rPr lang="zh-TW" altLang="zh-TW" sz="1800" dirty="0"/>
              <a:t>（</a:t>
            </a:r>
            <a:r>
              <a:rPr lang="en-US" altLang="zh-TW" sz="1800" dirty="0"/>
              <a:t>1</a:t>
            </a:r>
            <a:r>
              <a:rPr lang="zh-TW" altLang="zh-TW" sz="1800" dirty="0"/>
              <a:t>）「赤壁之戰」壁畫的著作權歸屬何人？</a:t>
            </a:r>
          </a:p>
          <a:p>
            <a:pPr marL="0" indent="0">
              <a:buNone/>
            </a:pPr>
            <a:r>
              <a:rPr lang="zh-TW" altLang="en-US" sz="1800" dirty="0"/>
              <a:t>   </a:t>
            </a:r>
            <a:r>
              <a:rPr lang="zh-TW" altLang="en-US" sz="1800" dirty="0" smtClean="0"/>
              <a:t>                 </a:t>
            </a:r>
            <a:r>
              <a:rPr lang="zh-TW" altLang="zh-TW" sz="1800" dirty="0" smtClean="0"/>
              <a:t>（</a:t>
            </a:r>
            <a:r>
              <a:rPr lang="en-US" altLang="zh-TW" sz="1800" dirty="0"/>
              <a:t>2</a:t>
            </a:r>
            <a:r>
              <a:rPr lang="zh-TW" altLang="zh-TW" sz="1800" dirty="0"/>
              <a:t>）晴川公司拆毀壁畫是否侵害原告的著作權</a:t>
            </a:r>
            <a:r>
              <a:rPr lang="zh-TW" altLang="zh-TW" sz="1800" dirty="0" smtClean="0"/>
              <a:t>？</a:t>
            </a:r>
            <a:r>
              <a:rPr lang="zh-TW" altLang="en-US" sz="1800" dirty="0" smtClean="0"/>
              <a:t> </a:t>
            </a:r>
            <a:r>
              <a:rPr lang="en-US" altLang="zh-TW" sz="1800" dirty="0" smtClean="0">
                <a:solidFill>
                  <a:srgbClr val="003366"/>
                </a:solidFill>
                <a:latin typeface="新細明體"/>
                <a:ea typeface="新細明體"/>
              </a:rPr>
              <a:t>※</a:t>
            </a:r>
            <a:r>
              <a:rPr lang="zh-TW" altLang="en-US" sz="1800" dirty="0" smtClean="0">
                <a:solidFill>
                  <a:srgbClr val="003366"/>
                </a:solidFill>
                <a:latin typeface="新細明體"/>
                <a:ea typeface="新細明體"/>
              </a:rPr>
              <a:t>草案增訂條款處理</a:t>
            </a:r>
            <a:endParaRPr lang="zh-TW" altLang="en-US" sz="1800" dirty="0">
              <a:solidFill>
                <a:srgbClr val="003366"/>
              </a:solidFill>
            </a:endParaRPr>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36</a:t>
            </a:fld>
            <a:endParaRPr lang="en-US" altLang="zh-TW">
              <a:solidFill>
                <a:srgbClr val="8CADAE">
                  <a:shade val="75000"/>
                </a:srgbClr>
              </a:solidFill>
            </a:endParaRPr>
          </a:p>
        </p:txBody>
      </p:sp>
    </p:spTree>
    <p:extLst>
      <p:ext uri="{BB962C8B-B14F-4D97-AF65-F5344CB8AC3E}">
        <p14:creationId xmlns:p14="http://schemas.microsoft.com/office/powerpoint/2010/main" val="17313603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pPr algn="l"/>
            <a:r>
              <a:rPr lang="zh-TW" altLang="en-US" sz="3600" b="1" dirty="0"/>
              <a:t>著作權實務案例 </a:t>
            </a:r>
            <a:r>
              <a:rPr lang="zh-TW" altLang="en-US" sz="3600" b="1" dirty="0" smtClean="0"/>
              <a:t>（</a:t>
            </a:r>
            <a:r>
              <a:rPr lang="en-US" altLang="zh-TW" sz="3600" b="1" dirty="0" smtClean="0"/>
              <a:t>7</a:t>
            </a:r>
            <a:r>
              <a:rPr lang="zh-TW" altLang="en-US" sz="3600" b="1" dirty="0" smtClean="0"/>
              <a:t>）</a:t>
            </a:r>
            <a:r>
              <a:rPr lang="en-US" altLang="zh-TW" sz="3600" b="1" dirty="0" smtClean="0"/>
              <a:t/>
            </a:r>
            <a:br>
              <a:rPr lang="en-US" altLang="zh-TW" sz="3600" b="1" dirty="0" smtClean="0"/>
            </a:br>
            <a:r>
              <a:rPr lang="en-US" altLang="zh-TW" sz="3600" b="1" dirty="0"/>
              <a:t>ISP</a:t>
            </a:r>
            <a:r>
              <a:rPr lang="zh-TW" altLang="zh-TW" sz="3600" b="1" dirty="0"/>
              <a:t>的幫助侵權責任</a:t>
            </a:r>
            <a:endParaRPr lang="zh-TW" altLang="en-US" sz="3600" dirty="0"/>
          </a:p>
        </p:txBody>
      </p:sp>
      <p:sp>
        <p:nvSpPr>
          <p:cNvPr id="3" name="內容版面配置區 2"/>
          <p:cNvSpPr>
            <a:spLocks noGrp="1"/>
          </p:cNvSpPr>
          <p:nvPr>
            <p:ph idx="1"/>
          </p:nvPr>
        </p:nvSpPr>
        <p:spPr>
          <a:xfrm>
            <a:off x="457200" y="1646236"/>
            <a:ext cx="8229600" cy="5023123"/>
          </a:xfrm>
        </p:spPr>
        <p:txBody>
          <a:bodyPr>
            <a:normAutofit fontScale="32500" lnSpcReduction="20000"/>
          </a:bodyPr>
          <a:lstStyle/>
          <a:p>
            <a:pPr>
              <a:spcBef>
                <a:spcPts val="300"/>
              </a:spcBef>
              <a:spcAft>
                <a:spcPts val="300"/>
              </a:spcAft>
            </a:pPr>
            <a:r>
              <a:rPr lang="zh-TW" altLang="en-US" sz="5000" b="1" dirty="0">
                <a:effectLst>
                  <a:outerShdw blurRad="38100" dist="38100" dir="2700000" algn="tl">
                    <a:srgbClr val="000000">
                      <a:alpha val="43137"/>
                    </a:srgbClr>
                  </a:outerShdw>
                </a:effectLst>
              </a:rPr>
              <a:t>原告：</a:t>
            </a:r>
            <a:r>
              <a:rPr lang="zh-TW" altLang="zh-TW" sz="5000" dirty="0"/>
              <a:t>環球公司</a:t>
            </a:r>
            <a:endParaRPr lang="en-US" altLang="zh-TW" sz="5000" dirty="0"/>
          </a:p>
          <a:p>
            <a:pPr>
              <a:spcBef>
                <a:spcPts val="300"/>
              </a:spcBef>
              <a:spcAft>
                <a:spcPts val="300"/>
              </a:spcAft>
            </a:pPr>
            <a:r>
              <a:rPr lang="zh-TW" altLang="en-US" sz="5000" b="1" dirty="0">
                <a:effectLst>
                  <a:outerShdw blurRad="38100" dist="38100" dir="2700000" algn="tl">
                    <a:srgbClr val="000000">
                      <a:alpha val="43137"/>
                    </a:srgbClr>
                  </a:outerShdw>
                </a:effectLst>
              </a:rPr>
              <a:t>被告：</a:t>
            </a:r>
            <a:r>
              <a:rPr lang="zh-TW" altLang="zh-TW" sz="5000" dirty="0"/>
              <a:t>阿里巴巴公司</a:t>
            </a:r>
            <a:r>
              <a:rPr lang="zh-TW" altLang="en-US" sz="5000" dirty="0"/>
              <a:t>（</a:t>
            </a:r>
            <a:r>
              <a:rPr lang="zh-TW" altLang="zh-TW" sz="5000" dirty="0"/>
              <a:t>中國雅虎網站</a:t>
            </a:r>
            <a:r>
              <a:rPr lang="zh-TW" altLang="en-US" sz="5000" dirty="0"/>
              <a:t>）</a:t>
            </a:r>
            <a:endParaRPr lang="en-US" altLang="zh-TW" sz="5000" dirty="0"/>
          </a:p>
          <a:p>
            <a:pPr marL="0" indent="0">
              <a:spcBef>
                <a:spcPts val="300"/>
              </a:spcBef>
              <a:spcAft>
                <a:spcPts val="300"/>
              </a:spcAft>
              <a:buNone/>
            </a:pPr>
            <a:endParaRPr lang="en-US" altLang="zh-TW" sz="5000" dirty="0"/>
          </a:p>
          <a:p>
            <a:pPr>
              <a:spcBef>
                <a:spcPts val="300"/>
              </a:spcBef>
              <a:spcAft>
                <a:spcPts val="300"/>
              </a:spcAft>
            </a:pPr>
            <a:r>
              <a:rPr lang="zh-TW" altLang="en-US" sz="5000" b="1" dirty="0" smtClean="0">
                <a:effectLst>
                  <a:outerShdw blurRad="38100" dist="38100" dir="2700000" algn="tl">
                    <a:srgbClr val="000000">
                      <a:alpha val="43137"/>
                    </a:srgbClr>
                  </a:outerShdw>
                </a:effectLst>
              </a:rPr>
              <a:t>摘要：</a:t>
            </a:r>
            <a:endParaRPr lang="en-US" altLang="zh-TW" sz="5000" b="1" dirty="0">
              <a:effectLst>
                <a:outerShdw blurRad="38100" dist="38100" dir="2700000" algn="tl">
                  <a:srgbClr val="000000">
                    <a:alpha val="43137"/>
                  </a:srgbClr>
                </a:outerShdw>
              </a:effectLst>
            </a:endParaRPr>
          </a:p>
          <a:p>
            <a:pPr marL="0" indent="0">
              <a:lnSpc>
                <a:spcPct val="120000"/>
              </a:lnSpc>
              <a:spcBef>
                <a:spcPts val="300"/>
              </a:spcBef>
              <a:spcAft>
                <a:spcPts val="300"/>
              </a:spcAft>
              <a:buNone/>
            </a:pPr>
            <a:r>
              <a:rPr lang="zh-TW" altLang="en-US" sz="5000" dirty="0"/>
              <a:t>        被告</a:t>
            </a:r>
            <a:r>
              <a:rPr lang="zh-TW" altLang="zh-TW" sz="5000" dirty="0"/>
              <a:t>旗下之中國雅虎網站提供</a:t>
            </a:r>
            <a:r>
              <a:rPr lang="zh-TW" altLang="en-US" sz="5000" dirty="0"/>
              <a:t>搜索</a:t>
            </a:r>
            <a:r>
              <a:rPr lang="zh-TW" altLang="zh-TW" sz="5000" dirty="0"/>
              <a:t>音樂</a:t>
            </a:r>
            <a:r>
              <a:rPr lang="zh-TW" altLang="en-US" sz="5000" dirty="0"/>
              <a:t>功能並</a:t>
            </a:r>
            <a:r>
              <a:rPr lang="zh-TW" altLang="zh-TW" sz="5000" dirty="0"/>
              <a:t>連結至第三方網站</a:t>
            </a:r>
            <a:r>
              <a:rPr lang="zh-TW" altLang="en-US" sz="5000" dirty="0"/>
              <a:t>非法</a:t>
            </a:r>
            <a:r>
              <a:rPr lang="zh-TW" altLang="zh-TW" sz="5000" dirty="0"/>
              <a:t>提供之</a:t>
            </a:r>
            <a:r>
              <a:rPr lang="zh-TW" altLang="en-US" sz="5000" dirty="0"/>
              <a:t>侵權</a:t>
            </a:r>
            <a:r>
              <a:rPr lang="zh-TW" altLang="zh-TW" sz="5000" dirty="0"/>
              <a:t>音樂</a:t>
            </a:r>
            <a:r>
              <a:rPr lang="zh-TW" altLang="en-US" sz="5000" dirty="0"/>
              <a:t>檔案，讓使用者可藉搜索、連結、試聽及下載此儲存於第三方網站之音樂檔案，且在過程所跳出之</a:t>
            </a:r>
            <a:r>
              <a:rPr lang="zh-TW" altLang="zh-TW" sz="5000" dirty="0"/>
              <a:t>試聽和下載頁面對話框內皆有雅虎所設置之廣告資訊。</a:t>
            </a:r>
            <a:endParaRPr lang="en-US" altLang="zh-TW" sz="5000" dirty="0"/>
          </a:p>
          <a:p>
            <a:pPr marL="0" indent="0">
              <a:lnSpc>
                <a:spcPct val="120000"/>
              </a:lnSpc>
              <a:spcBef>
                <a:spcPts val="300"/>
              </a:spcBef>
              <a:spcAft>
                <a:spcPts val="300"/>
              </a:spcAft>
              <a:buNone/>
            </a:pPr>
            <a:r>
              <a:rPr lang="zh-TW" altLang="en-US" sz="5000" dirty="0"/>
              <a:t>        原告發現其</a:t>
            </a:r>
            <a:r>
              <a:rPr lang="en-US" altLang="zh-TW" sz="5000" dirty="0"/>
              <a:t>U2</a:t>
            </a:r>
            <a:r>
              <a:rPr lang="zh-TW" altLang="en-US" sz="5000" dirty="0"/>
              <a:t>錄音專輯遭</a:t>
            </a:r>
            <a:r>
              <a:rPr lang="zh-TW" altLang="zh-TW" sz="5000" dirty="0"/>
              <a:t>透過上述</a:t>
            </a:r>
            <a:r>
              <a:rPr lang="zh-TW" altLang="en-US" sz="5000" dirty="0"/>
              <a:t>方式被</a:t>
            </a:r>
            <a:r>
              <a:rPr lang="zh-TW" altLang="zh-TW" sz="5000" dirty="0"/>
              <a:t>非法下載</a:t>
            </a:r>
            <a:r>
              <a:rPr lang="zh-TW" altLang="en-US" sz="5000" dirty="0"/>
              <a:t>，先透過</a:t>
            </a:r>
            <a:r>
              <a:rPr lang="zh-TW" altLang="zh-TW" sz="5000" dirty="0"/>
              <a:t>國際唱片業協會通知</a:t>
            </a:r>
            <a:r>
              <a:rPr lang="zh-TW" altLang="en-US" sz="5000" dirty="0"/>
              <a:t>被告</a:t>
            </a:r>
            <a:r>
              <a:rPr lang="zh-TW" altLang="zh-TW" sz="5000" dirty="0"/>
              <a:t>侵權連結一事</a:t>
            </a:r>
            <a:r>
              <a:rPr lang="zh-TW" altLang="en-US" sz="5000" dirty="0"/>
              <a:t>，其</a:t>
            </a:r>
            <a:r>
              <a:rPr lang="zh-TW" altLang="zh-TW" sz="5000" dirty="0"/>
              <a:t>後</a:t>
            </a:r>
            <a:r>
              <a:rPr lang="zh-TW" altLang="en-US" sz="5000" dirty="0"/>
              <a:t>原告</a:t>
            </a:r>
            <a:r>
              <a:rPr lang="zh-TW" altLang="zh-TW" sz="5000" dirty="0"/>
              <a:t>又發律師函</a:t>
            </a:r>
            <a:r>
              <a:rPr lang="zh-TW" altLang="en-US" sz="5000" dirty="0"/>
              <a:t>給被告</a:t>
            </a:r>
            <a:r>
              <a:rPr lang="zh-TW" altLang="zh-TW" sz="5000" dirty="0"/>
              <a:t>要求刪除</a:t>
            </a:r>
            <a:r>
              <a:rPr lang="zh-TW" altLang="en-US" sz="5000" dirty="0"/>
              <a:t>所</a:t>
            </a:r>
            <a:r>
              <a:rPr lang="zh-TW" altLang="zh-TW" sz="5000" dirty="0"/>
              <a:t>有演唱者和專輯相關之侵權連結</a:t>
            </a:r>
            <a:r>
              <a:rPr lang="zh-TW" altLang="en-US" sz="5000" dirty="0"/>
              <a:t>，並</a:t>
            </a:r>
            <a:r>
              <a:rPr lang="zh-TW" altLang="zh-TW" sz="5000" dirty="0"/>
              <a:t>附上</a:t>
            </a:r>
            <a:r>
              <a:rPr lang="en-US" altLang="zh-TW" sz="5000" dirty="0"/>
              <a:t>7</a:t>
            </a:r>
            <a:r>
              <a:rPr lang="zh-TW" altLang="zh-TW" sz="5000" dirty="0"/>
              <a:t>個侵權連結作為說明範例。</a:t>
            </a:r>
            <a:r>
              <a:rPr lang="zh-TW" altLang="en-US" sz="5000" dirty="0"/>
              <a:t>但被告</a:t>
            </a:r>
            <a:r>
              <a:rPr lang="zh-TW" altLang="zh-TW" sz="5000" dirty="0"/>
              <a:t>只刪除律師函內所附之</a:t>
            </a:r>
            <a:r>
              <a:rPr lang="en-US" altLang="zh-TW" sz="5000" dirty="0"/>
              <a:t>7</a:t>
            </a:r>
            <a:r>
              <a:rPr lang="zh-TW" altLang="en-US" sz="5000" dirty="0"/>
              <a:t>個</a:t>
            </a:r>
            <a:r>
              <a:rPr lang="zh-TW" altLang="zh-TW" sz="5000" dirty="0"/>
              <a:t>具體侵權連結</a:t>
            </a:r>
            <a:r>
              <a:rPr lang="zh-TW" altLang="en-US" sz="5000" dirty="0"/>
              <a:t>範例</a:t>
            </a:r>
            <a:r>
              <a:rPr lang="zh-TW" altLang="zh-TW" sz="5000" dirty="0"/>
              <a:t>，並未刪除侵權音樂的全部搜索結果。</a:t>
            </a:r>
            <a:r>
              <a:rPr lang="zh-TW" altLang="en-US" sz="5000" dirty="0"/>
              <a:t>原告認被告之</a:t>
            </a:r>
            <a:r>
              <a:rPr lang="zh-TW" altLang="zh-TW" sz="5000" dirty="0"/>
              <a:t>雅虎網站對使用者試聽和下載涉案歌曲的現象有控制權，把其他網站的資源作為自己的資源控制且使用，複製並網路傳播</a:t>
            </a:r>
            <a:r>
              <a:rPr lang="zh-TW" altLang="en-US" sz="5000" dirty="0"/>
              <a:t>原告</a:t>
            </a:r>
            <a:r>
              <a:rPr lang="zh-TW" altLang="zh-TW" sz="5000" dirty="0"/>
              <a:t>享有錄音製作者權的涉案歌曲</a:t>
            </a:r>
            <a:r>
              <a:rPr lang="zh-TW" altLang="en-US" sz="5000" dirty="0"/>
              <a:t>，因此提出民事訴訟</a:t>
            </a:r>
            <a:r>
              <a:rPr lang="zh-TW" altLang="zh-TW" sz="5000" dirty="0" smtClean="0"/>
              <a:t>。</a:t>
            </a:r>
            <a:endParaRPr lang="en-US" altLang="zh-TW" sz="5000" dirty="0" smtClean="0"/>
          </a:p>
          <a:p>
            <a:pPr marL="0" indent="0">
              <a:lnSpc>
                <a:spcPct val="120000"/>
              </a:lnSpc>
              <a:spcBef>
                <a:spcPts val="300"/>
              </a:spcBef>
              <a:spcAft>
                <a:spcPts val="300"/>
              </a:spcAft>
              <a:buNone/>
            </a:pPr>
            <a:endParaRPr lang="zh-TW" altLang="zh-TW" sz="5000" dirty="0"/>
          </a:p>
          <a:p>
            <a:pPr>
              <a:spcBef>
                <a:spcPts val="300"/>
              </a:spcBef>
              <a:spcAft>
                <a:spcPts val="300"/>
              </a:spcAft>
              <a:buFont typeface="Wingdings" pitchFamily="2" charset="2"/>
              <a:buChar char="l"/>
            </a:pPr>
            <a:r>
              <a:rPr lang="zh-TW" altLang="en-US" sz="5000" b="1" dirty="0" smtClean="0">
                <a:effectLst>
                  <a:outerShdw blurRad="38100" dist="38100" dir="2700000" algn="tl">
                    <a:srgbClr val="000000">
                      <a:alpha val="43137"/>
                    </a:srgbClr>
                  </a:outerShdw>
                </a:effectLst>
              </a:rPr>
              <a:t>大陸判決</a:t>
            </a:r>
            <a:r>
              <a:rPr lang="zh-TW" altLang="en-US" sz="5000" b="1" dirty="0">
                <a:effectLst>
                  <a:outerShdw blurRad="38100" dist="38100" dir="2700000" algn="tl">
                    <a:srgbClr val="000000">
                      <a:alpha val="43137"/>
                    </a:srgbClr>
                  </a:outerShdw>
                </a:effectLst>
              </a:rPr>
              <a:t>：</a:t>
            </a:r>
            <a:endParaRPr lang="en-US" altLang="zh-TW" sz="5000" b="1" dirty="0">
              <a:effectLst>
                <a:outerShdw blurRad="38100" dist="38100" dir="2700000" algn="tl">
                  <a:srgbClr val="000000">
                    <a:alpha val="43137"/>
                  </a:srgbClr>
                </a:outerShdw>
              </a:effectLst>
            </a:endParaRPr>
          </a:p>
          <a:p>
            <a:pPr marL="0" lvl="0" indent="0">
              <a:spcBef>
                <a:spcPts val="300"/>
              </a:spcBef>
              <a:spcAft>
                <a:spcPts val="300"/>
              </a:spcAft>
              <a:buNone/>
            </a:pPr>
            <a:r>
              <a:rPr lang="zh-TW" altLang="en-US" sz="5000" dirty="0"/>
              <a:t>  （</a:t>
            </a:r>
            <a:r>
              <a:rPr lang="en-US" altLang="zh-TW" sz="5000" dirty="0"/>
              <a:t>1</a:t>
            </a:r>
            <a:r>
              <a:rPr lang="zh-TW" altLang="en-US" sz="5000" dirty="0"/>
              <a:t>）一審（</a:t>
            </a:r>
            <a:r>
              <a:rPr lang="zh-TW" altLang="zh-TW" sz="5000" dirty="0"/>
              <a:t>北京第二中級人民法院</a:t>
            </a:r>
            <a:r>
              <a:rPr lang="zh-TW" altLang="en-US" sz="5000" dirty="0"/>
              <a:t>）：被告</a:t>
            </a:r>
            <a:r>
              <a:rPr lang="zh-TW" altLang="zh-TW" sz="5000" dirty="0"/>
              <a:t>應刪除</a:t>
            </a:r>
            <a:r>
              <a:rPr lang="zh-TW" altLang="en-US" sz="5000" dirty="0"/>
              <a:t>其</a:t>
            </a:r>
            <a:r>
              <a:rPr lang="zh-TW" altLang="zh-TW" sz="5000" dirty="0"/>
              <a:t>「雅虎音樂搜索」中與</a:t>
            </a:r>
            <a:r>
              <a:rPr lang="zh-TW" altLang="en-US" sz="5000" dirty="0"/>
              <a:t>原告</a:t>
            </a:r>
            <a:r>
              <a:rPr lang="zh-TW" altLang="zh-TW" sz="5000" dirty="0"/>
              <a:t>歌曲有關的搜索連結</a:t>
            </a:r>
            <a:r>
              <a:rPr lang="zh-TW" altLang="en-US" sz="5000" dirty="0"/>
              <a:t>；並應</a:t>
            </a:r>
            <a:r>
              <a:rPr lang="zh-TW" altLang="zh-TW" sz="5000" dirty="0"/>
              <a:t>賠償</a:t>
            </a:r>
            <a:r>
              <a:rPr lang="zh-TW" altLang="en-US" sz="5000" dirty="0"/>
              <a:t>原告</a:t>
            </a:r>
            <a:r>
              <a:rPr lang="zh-TW" altLang="zh-TW" sz="5000" dirty="0"/>
              <a:t>經濟損失</a:t>
            </a:r>
            <a:r>
              <a:rPr lang="en-GB" altLang="zh-TW" sz="5000" dirty="0"/>
              <a:t>3600</a:t>
            </a:r>
            <a:r>
              <a:rPr lang="zh-TW" altLang="zh-TW" sz="5000" dirty="0"/>
              <a:t>元</a:t>
            </a:r>
            <a:r>
              <a:rPr lang="zh-TW" altLang="en-US" sz="5000" dirty="0"/>
              <a:t>及</a:t>
            </a:r>
            <a:r>
              <a:rPr lang="zh-TW" altLang="zh-TW" sz="5000" dirty="0"/>
              <a:t>為訴訟支出的合理費</a:t>
            </a:r>
            <a:r>
              <a:rPr lang="en-GB" altLang="zh-TW" sz="5000" dirty="0"/>
              <a:t>11000</a:t>
            </a:r>
            <a:r>
              <a:rPr lang="zh-TW" altLang="zh-TW" sz="5000" dirty="0"/>
              <a:t>元。</a:t>
            </a:r>
            <a:endParaRPr lang="en-US" altLang="zh-TW" sz="5000" dirty="0"/>
          </a:p>
          <a:p>
            <a:pPr marL="0" lvl="0" indent="0">
              <a:spcBef>
                <a:spcPts val="300"/>
              </a:spcBef>
              <a:spcAft>
                <a:spcPts val="300"/>
              </a:spcAft>
              <a:buNone/>
            </a:pPr>
            <a:r>
              <a:rPr lang="zh-TW" altLang="en-US" sz="5000" dirty="0"/>
              <a:t>  （</a:t>
            </a:r>
            <a:r>
              <a:rPr lang="en-US" altLang="zh-TW" sz="5000" dirty="0"/>
              <a:t>2</a:t>
            </a:r>
            <a:r>
              <a:rPr lang="zh-TW" altLang="en-US" sz="5000" dirty="0"/>
              <a:t>）二審（</a:t>
            </a:r>
            <a:r>
              <a:rPr lang="zh-TW" altLang="zh-TW" sz="5000" dirty="0"/>
              <a:t>北京高級人民法院</a:t>
            </a:r>
            <a:r>
              <a:rPr lang="zh-TW" altLang="en-US" sz="5000" dirty="0"/>
              <a:t>）：</a:t>
            </a:r>
            <a:r>
              <a:rPr lang="zh-TW" altLang="zh-TW" sz="5000" dirty="0"/>
              <a:t>駁回上訴，維持原判</a:t>
            </a:r>
            <a:r>
              <a:rPr lang="zh-TW" altLang="en-US" sz="5000" dirty="0"/>
              <a:t>。</a:t>
            </a:r>
            <a:endParaRPr lang="zh-TW" altLang="zh-TW" sz="5000" dirty="0"/>
          </a:p>
          <a:p>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37</a:t>
            </a:fld>
            <a:endParaRPr lang="en-US" altLang="zh-TW">
              <a:solidFill>
                <a:srgbClr val="8CADAE">
                  <a:shade val="75000"/>
                </a:srgbClr>
              </a:solidFill>
            </a:endParaRPr>
          </a:p>
        </p:txBody>
      </p:sp>
    </p:spTree>
    <p:extLst>
      <p:ext uri="{BB962C8B-B14F-4D97-AF65-F5344CB8AC3E}">
        <p14:creationId xmlns:p14="http://schemas.microsoft.com/office/powerpoint/2010/main" val="10807841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b="1" dirty="0"/>
              <a:t>中國大陸著作權判決</a:t>
            </a:r>
            <a:r>
              <a:rPr lang="zh-TW" altLang="en-US" b="1" dirty="0" smtClean="0"/>
              <a:t>之現象</a:t>
            </a:r>
            <a:endParaRPr lang="zh-TW" altLang="en-US" dirty="0"/>
          </a:p>
        </p:txBody>
      </p:sp>
      <p:sp>
        <p:nvSpPr>
          <p:cNvPr id="3" name="內容版面配置區 2"/>
          <p:cNvSpPr>
            <a:spLocks noGrp="1"/>
          </p:cNvSpPr>
          <p:nvPr>
            <p:ph idx="1"/>
          </p:nvPr>
        </p:nvSpPr>
        <p:spPr/>
        <p:txBody>
          <a:bodyPr/>
          <a:lstStyle/>
          <a:p>
            <a:r>
              <a:rPr lang="zh-TW" altLang="en-US" dirty="0"/>
              <a:t>刑事</a:t>
            </a:r>
            <a:r>
              <a:rPr lang="zh-TW" altLang="en-US" dirty="0" smtClean="0"/>
              <a:t>門檻高。</a:t>
            </a:r>
            <a:endParaRPr lang="en-US" altLang="zh-TW" dirty="0" smtClean="0"/>
          </a:p>
          <a:p>
            <a:endParaRPr lang="en-US" altLang="zh-TW" dirty="0"/>
          </a:p>
          <a:p>
            <a:r>
              <a:rPr lang="zh-TW" altLang="en-US" dirty="0"/>
              <a:t>行政查處標準不一</a:t>
            </a:r>
            <a:r>
              <a:rPr lang="zh-TW" altLang="en-US" dirty="0" smtClean="0"/>
              <a:t>。</a:t>
            </a:r>
            <a:endParaRPr lang="en-US" altLang="zh-TW" dirty="0" smtClean="0"/>
          </a:p>
          <a:p>
            <a:endParaRPr lang="en-US" altLang="zh-TW" dirty="0"/>
          </a:p>
          <a:p>
            <a:r>
              <a:rPr lang="zh-TW" altLang="en-US" dirty="0" smtClean="0"/>
              <a:t>民事一般損害賠償金額不高，計算基礎亦多無詳述。但可請求</a:t>
            </a:r>
            <a:r>
              <a:rPr lang="zh-TW" altLang="en-US" dirty="0"/>
              <a:t>訴訟支出之合理費用</a:t>
            </a:r>
            <a:r>
              <a:rPr lang="zh-TW" altLang="en-US" dirty="0" smtClean="0"/>
              <a:t>。</a:t>
            </a:r>
            <a:endParaRPr lang="en-US" altLang="zh-TW" dirty="0" smtClean="0"/>
          </a:p>
          <a:p>
            <a:endParaRPr lang="en-US" altLang="zh-TW" dirty="0"/>
          </a:p>
          <a:p>
            <a:r>
              <a:rPr lang="zh-TW" altLang="en-US" dirty="0" smtClean="0"/>
              <a:t>搜</a:t>
            </a:r>
            <a:r>
              <a:rPr lang="zh-TW" altLang="en-US" dirty="0"/>
              <a:t>証程序須嚴謹</a:t>
            </a:r>
            <a:r>
              <a:rPr lang="zh-TW" altLang="en-US" dirty="0" smtClean="0"/>
              <a:t>，可善用公證制度。非法</a:t>
            </a:r>
            <a:r>
              <a:rPr lang="zh-TW" altLang="en-US" dirty="0"/>
              <a:t>証據可能不採用。</a:t>
            </a:r>
            <a:endParaRPr lang="en-US" altLang="zh-TW" dirty="0"/>
          </a:p>
          <a:p>
            <a:endParaRPr lang="zh-TW" altLang="en-US" dirty="0"/>
          </a:p>
          <a:p>
            <a:endParaRPr lang="zh-TW" altLang="en-US" dirty="0"/>
          </a:p>
        </p:txBody>
      </p:sp>
      <p:sp>
        <p:nvSpPr>
          <p:cNvPr id="4" name="投影片編號版面配置區 3"/>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38</a:t>
            </a:fld>
            <a:endParaRPr lang="en-US" altLang="zh-TW">
              <a:solidFill>
                <a:srgbClr val="8CADAE">
                  <a:shade val="75000"/>
                </a:srgbClr>
              </a:solidFill>
            </a:endParaRPr>
          </a:p>
        </p:txBody>
      </p:sp>
    </p:spTree>
    <p:extLst>
      <p:ext uri="{BB962C8B-B14F-4D97-AF65-F5344CB8AC3E}">
        <p14:creationId xmlns:p14="http://schemas.microsoft.com/office/powerpoint/2010/main" val="36097222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7" name="Rectangle 5"/>
          <p:cNvSpPr>
            <a:spLocks noGrp="1" noChangeArrowheads="1"/>
          </p:cNvSpPr>
          <p:nvPr>
            <p:ph type="ctrTitle"/>
          </p:nvPr>
        </p:nvSpPr>
        <p:spPr>
          <a:xfrm>
            <a:off x="107504" y="2541456"/>
            <a:ext cx="7992888" cy="2100476"/>
          </a:xfrm>
          <a:extLst/>
        </p:spPr>
        <p:txBody>
          <a:bodyPr>
            <a:normAutofit/>
          </a:bodyPr>
          <a:lstStyle/>
          <a:p>
            <a:pPr eaLnBrk="1" fontAlgn="auto" hangingPunct="1">
              <a:spcAft>
                <a:spcPts val="0"/>
              </a:spcAft>
              <a:defRPr/>
            </a:pPr>
            <a:r>
              <a:rPr altLang="zh-TW" dirty="0"/>
              <a:t>  </a:t>
            </a:r>
            <a:r>
              <a:rPr lang="zh-TW" altLang="en-US" dirty="0" smtClean="0"/>
              <a:t>謝謝聆聽       </a:t>
            </a:r>
            <a:r>
              <a:rPr lang="zh-TW" altLang="en-US" dirty="0"/>
              <a:t>敬請指教</a:t>
            </a:r>
          </a:p>
        </p:txBody>
      </p:sp>
      <p:sp>
        <p:nvSpPr>
          <p:cNvPr id="40963" name="Rectangle 3"/>
          <p:cNvSpPr>
            <a:spLocks noGrp="1" noChangeArrowheads="1"/>
          </p:cNvSpPr>
          <p:nvPr>
            <p:ph type="subTitle" idx="1"/>
          </p:nvPr>
        </p:nvSpPr>
        <p:spPr>
          <a:xfrm>
            <a:off x="0" y="2492375"/>
            <a:ext cx="8460432" cy="3312889"/>
          </a:xfrm>
        </p:spPr>
        <p:txBody>
          <a:bodyPr>
            <a:normAutofit/>
          </a:bodyPr>
          <a:lstStyle/>
          <a:p>
            <a:pPr eaLnBrk="1" hangingPunct="1">
              <a:lnSpc>
                <a:spcPct val="80000"/>
              </a:lnSpc>
            </a:pPr>
            <a:endParaRPr lang="en-US" altLang="zh-TW" sz="2800" dirty="0" smtClean="0"/>
          </a:p>
          <a:p>
            <a:pPr eaLnBrk="1" hangingPunct="1">
              <a:lnSpc>
                <a:spcPct val="80000"/>
              </a:lnSpc>
            </a:pPr>
            <a:endParaRPr lang="en-US" altLang="zh-TW" sz="2800" dirty="0" smtClean="0"/>
          </a:p>
          <a:p>
            <a:pPr eaLnBrk="1" hangingPunct="1">
              <a:lnSpc>
                <a:spcPct val="80000"/>
              </a:lnSpc>
            </a:pPr>
            <a:endParaRPr lang="en-US" altLang="zh-TW" sz="2800" dirty="0" smtClean="0"/>
          </a:p>
          <a:p>
            <a:pPr eaLnBrk="1" hangingPunct="1">
              <a:lnSpc>
                <a:spcPct val="80000"/>
              </a:lnSpc>
            </a:pPr>
            <a:r>
              <a:rPr lang="zh-TW" altLang="en-US" sz="2800" dirty="0" smtClean="0"/>
              <a:t>   </a:t>
            </a:r>
            <a:r>
              <a:rPr lang="en-US" altLang="zh-TW" sz="2800" dirty="0" smtClean="0"/>
              <a:t>    </a:t>
            </a:r>
          </a:p>
        </p:txBody>
      </p:sp>
      <p:sp>
        <p:nvSpPr>
          <p:cNvPr id="2" name="投影片編號版面配置區 1"/>
          <p:cNvSpPr>
            <a:spLocks noGrp="1"/>
          </p:cNvSpPr>
          <p:nvPr>
            <p:ph type="sldNum" sz="quarter" idx="11"/>
          </p:nvPr>
        </p:nvSpPr>
        <p:spPr/>
        <p:txBody>
          <a:bodyPr/>
          <a:lstStyle/>
          <a:p>
            <a:pPr>
              <a:defRPr/>
            </a:pPr>
            <a:fld id="{E1BB0781-3C3A-4143-8E84-23312B134D14}" type="slidenum">
              <a:rPr lang="en-US" altLang="zh-TW" smtClean="0">
                <a:solidFill>
                  <a:srgbClr val="8CADAE">
                    <a:shade val="75000"/>
                  </a:srgbClr>
                </a:solidFill>
              </a:rPr>
              <a:pPr>
                <a:defRPr/>
              </a:pPr>
              <a:t>39</a:t>
            </a:fld>
            <a:endParaRPr lang="en-US" altLang="zh-TW">
              <a:solidFill>
                <a:srgbClr val="8CADAE">
                  <a:shade val="75000"/>
                </a:srgbClr>
              </a:solidFill>
            </a:endParaRPr>
          </a:p>
        </p:txBody>
      </p:sp>
    </p:spTree>
    <p:extLst>
      <p:ext uri="{BB962C8B-B14F-4D97-AF65-F5344CB8AC3E}">
        <p14:creationId xmlns:p14="http://schemas.microsoft.com/office/powerpoint/2010/main" val="1703867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fontAlgn="auto">
              <a:spcAft>
                <a:spcPts val="0"/>
              </a:spcAft>
              <a:defRPr/>
            </a:pPr>
            <a:r>
              <a:rPr lang="zh-TW" altLang="en-US" dirty="0" smtClean="0">
                <a:solidFill>
                  <a:schemeClr val="tx1"/>
                </a:solidFill>
              </a:rPr>
              <a:t>著作權法的整體架構</a:t>
            </a:r>
          </a:p>
        </p:txBody>
      </p:sp>
      <p:sp>
        <p:nvSpPr>
          <p:cNvPr id="5123" name="Rectangle 3"/>
          <p:cNvSpPr>
            <a:spLocks noGrp="1" noChangeArrowheads="1"/>
          </p:cNvSpPr>
          <p:nvPr>
            <p:ph idx="1"/>
          </p:nvPr>
        </p:nvSpPr>
        <p:spPr>
          <a:xfrm>
            <a:off x="539552" y="1556792"/>
            <a:ext cx="8496944" cy="4724400"/>
          </a:xfrm>
        </p:spPr>
        <p:txBody>
          <a:bodyPr rtlCol="0">
            <a:normAutofit/>
          </a:bodyPr>
          <a:lstStyle/>
          <a:p>
            <a:pPr fontAlgn="auto">
              <a:lnSpc>
                <a:spcPct val="90000"/>
              </a:lnSpc>
              <a:spcAft>
                <a:spcPts val="0"/>
              </a:spcAft>
              <a:buFont typeface="Cambria"/>
              <a:buChar char="+"/>
              <a:defRPr/>
            </a:pPr>
            <a:endParaRPr lang="en-US" altLang="zh-TW" sz="2600" dirty="0" smtClean="0"/>
          </a:p>
          <a:p>
            <a:pPr marL="0" indent="0" fontAlgn="auto">
              <a:lnSpc>
                <a:spcPct val="90000"/>
              </a:lnSpc>
              <a:spcAft>
                <a:spcPts val="0"/>
              </a:spcAft>
              <a:buFont typeface="Cambria"/>
              <a:buNone/>
              <a:defRPr/>
            </a:pPr>
            <a:r>
              <a:rPr lang="zh-TW" altLang="en-US" sz="2800" b="1" dirty="0" smtClean="0"/>
              <a:t>一、著作權之主體  </a:t>
            </a:r>
            <a:r>
              <a:rPr lang="en-US" altLang="zh-TW" sz="2600" dirty="0" smtClean="0"/>
              <a:t>– </a:t>
            </a:r>
            <a:r>
              <a:rPr lang="zh-TW" altLang="en-US" sz="2400" dirty="0" smtClean="0"/>
              <a:t>誰是著作人（作者）、著作權人？</a:t>
            </a:r>
          </a:p>
          <a:p>
            <a:pPr fontAlgn="auto">
              <a:lnSpc>
                <a:spcPct val="90000"/>
              </a:lnSpc>
              <a:spcAft>
                <a:spcPts val="0"/>
              </a:spcAft>
              <a:buFont typeface="Cambria"/>
              <a:buChar char="+"/>
              <a:defRPr/>
            </a:pPr>
            <a:endParaRPr lang="zh-TW" altLang="en-US" sz="2600" dirty="0" smtClean="0"/>
          </a:p>
          <a:p>
            <a:pPr marL="0" indent="0" fontAlgn="auto">
              <a:lnSpc>
                <a:spcPct val="90000"/>
              </a:lnSpc>
              <a:spcAft>
                <a:spcPts val="0"/>
              </a:spcAft>
              <a:buFont typeface="Cambria"/>
              <a:buNone/>
              <a:defRPr/>
            </a:pPr>
            <a:r>
              <a:rPr lang="zh-TW" altLang="en-US" sz="2800" b="1" dirty="0" smtClean="0"/>
              <a:t>二、著作權之客體  </a:t>
            </a:r>
            <a:r>
              <a:rPr lang="en-US" altLang="zh-TW" sz="2600" dirty="0" smtClean="0"/>
              <a:t>– </a:t>
            </a:r>
            <a:r>
              <a:rPr lang="zh-TW" altLang="en-US" sz="2400" dirty="0" smtClean="0"/>
              <a:t>哪些著作（作品）受到保護？</a:t>
            </a:r>
          </a:p>
          <a:p>
            <a:pPr marL="0" indent="0" fontAlgn="auto">
              <a:lnSpc>
                <a:spcPct val="90000"/>
              </a:lnSpc>
              <a:spcAft>
                <a:spcPts val="0"/>
              </a:spcAft>
              <a:buNone/>
              <a:defRPr/>
            </a:pPr>
            <a:r>
              <a:rPr lang="zh-TW" altLang="en-US" sz="2600" dirty="0"/>
              <a:t> </a:t>
            </a:r>
            <a:r>
              <a:rPr lang="zh-TW" altLang="en-US" sz="2600" dirty="0" smtClean="0"/>
              <a:t>                                    </a:t>
            </a:r>
            <a:r>
              <a:rPr lang="en-US" altLang="zh-TW" sz="2000" b="1" dirty="0" smtClean="0">
                <a:solidFill>
                  <a:srgbClr val="003366"/>
                </a:solidFill>
                <a:latin typeface="+mj-ea"/>
                <a:ea typeface="+mj-ea"/>
              </a:rPr>
              <a:t>※</a:t>
            </a:r>
            <a:r>
              <a:rPr lang="zh-TW" altLang="en-US" sz="2000" b="1" dirty="0" smtClean="0">
                <a:solidFill>
                  <a:srgbClr val="003366"/>
                </a:solidFill>
                <a:latin typeface="+mj-ea"/>
                <a:ea typeface="+mj-ea"/>
              </a:rPr>
              <a:t> 著作權 </a:t>
            </a:r>
            <a:r>
              <a:rPr lang="en-US" altLang="zh-TW" sz="2000" b="1" dirty="0" smtClean="0">
                <a:solidFill>
                  <a:srgbClr val="003366"/>
                </a:solidFill>
                <a:latin typeface="+mj-ea"/>
                <a:ea typeface="+mj-ea"/>
              </a:rPr>
              <a:t>VS.</a:t>
            </a:r>
            <a:r>
              <a:rPr lang="zh-TW" altLang="en-US" sz="2000" b="1" dirty="0" smtClean="0">
                <a:solidFill>
                  <a:srgbClr val="003366"/>
                </a:solidFill>
                <a:latin typeface="+mj-ea"/>
                <a:ea typeface="+mj-ea"/>
              </a:rPr>
              <a:t> 鄰接權（大陸）</a:t>
            </a:r>
          </a:p>
          <a:p>
            <a:pPr marL="0" indent="0" fontAlgn="auto">
              <a:lnSpc>
                <a:spcPct val="90000"/>
              </a:lnSpc>
              <a:spcAft>
                <a:spcPts val="0"/>
              </a:spcAft>
              <a:buFont typeface="Cambria"/>
              <a:buNone/>
              <a:defRPr/>
            </a:pPr>
            <a:endParaRPr lang="en-US" altLang="zh-TW" sz="2800" b="1" dirty="0" smtClean="0"/>
          </a:p>
          <a:p>
            <a:pPr marL="0" indent="0" fontAlgn="auto">
              <a:lnSpc>
                <a:spcPct val="90000"/>
              </a:lnSpc>
              <a:spcAft>
                <a:spcPts val="0"/>
              </a:spcAft>
              <a:buFont typeface="Cambria"/>
              <a:buNone/>
              <a:defRPr/>
            </a:pPr>
            <a:r>
              <a:rPr lang="zh-TW" altLang="en-US" sz="2800" b="1" dirty="0" smtClean="0"/>
              <a:t>三、著作權之內容  </a:t>
            </a:r>
            <a:r>
              <a:rPr lang="en-US" altLang="zh-TW" sz="2600" dirty="0" smtClean="0"/>
              <a:t>– </a:t>
            </a:r>
            <a:r>
              <a:rPr lang="zh-TW" altLang="en-US" sz="2400" dirty="0" smtClean="0"/>
              <a:t>享有哪些權利？ </a:t>
            </a:r>
          </a:p>
          <a:p>
            <a:pPr fontAlgn="auto">
              <a:lnSpc>
                <a:spcPct val="90000"/>
              </a:lnSpc>
              <a:spcAft>
                <a:spcPts val="0"/>
              </a:spcAft>
              <a:buFont typeface="Cambria"/>
              <a:buChar char="+"/>
              <a:defRPr/>
            </a:pPr>
            <a:endParaRPr lang="zh-TW" altLang="en-US" sz="2000" dirty="0" smtClean="0"/>
          </a:p>
          <a:p>
            <a:pPr marL="0" indent="0" fontAlgn="auto">
              <a:lnSpc>
                <a:spcPct val="90000"/>
              </a:lnSpc>
              <a:spcAft>
                <a:spcPts val="0"/>
              </a:spcAft>
              <a:buFont typeface="Cambria"/>
              <a:buNone/>
              <a:defRPr/>
            </a:pPr>
            <a:r>
              <a:rPr lang="zh-TW" altLang="en-US" sz="2800" b="1" dirty="0" smtClean="0"/>
              <a:t>四、著作權之限制</a:t>
            </a:r>
            <a:r>
              <a:rPr lang="zh-TW" altLang="en-US" sz="2800" dirty="0" smtClean="0"/>
              <a:t>  </a:t>
            </a:r>
            <a:r>
              <a:rPr lang="en-US" altLang="zh-TW" sz="2600" dirty="0" smtClean="0"/>
              <a:t>– </a:t>
            </a:r>
            <a:r>
              <a:rPr lang="zh-TW" altLang="en-US" sz="2400" dirty="0" smtClean="0"/>
              <a:t>著作權受到哪些限制？</a:t>
            </a:r>
            <a:endParaRPr lang="en-US" altLang="zh-TW" sz="2400" dirty="0" smtClean="0"/>
          </a:p>
          <a:p>
            <a:pPr marL="0" indent="0" fontAlgn="auto">
              <a:lnSpc>
                <a:spcPct val="90000"/>
              </a:lnSpc>
              <a:spcAft>
                <a:spcPts val="0"/>
              </a:spcAft>
              <a:buFont typeface="Cambria"/>
              <a:buNone/>
              <a:defRPr/>
            </a:pPr>
            <a:r>
              <a:rPr lang="en-US" altLang="zh-TW" sz="2400" b="1" dirty="0">
                <a:solidFill>
                  <a:srgbClr val="003366"/>
                </a:solidFill>
                <a:latin typeface="+mj-ea"/>
                <a:ea typeface="+mj-ea"/>
              </a:rPr>
              <a:t> </a:t>
            </a:r>
            <a:r>
              <a:rPr lang="en-US" altLang="zh-TW" sz="2400" b="1" dirty="0" smtClean="0">
                <a:solidFill>
                  <a:srgbClr val="003366"/>
                </a:solidFill>
                <a:latin typeface="+mj-ea"/>
                <a:ea typeface="+mj-ea"/>
              </a:rPr>
              <a:t>                                 </a:t>
            </a:r>
            <a:r>
              <a:rPr lang="zh-TW" altLang="en-US" sz="2000" b="1" dirty="0" smtClean="0">
                <a:solidFill>
                  <a:srgbClr val="003366"/>
                </a:solidFill>
                <a:latin typeface="+mj-ea"/>
                <a:ea typeface="+mj-ea"/>
              </a:rPr>
              <a:t>             </a:t>
            </a:r>
            <a:r>
              <a:rPr lang="en-US" altLang="zh-TW" sz="2000" b="1" dirty="0" smtClean="0">
                <a:solidFill>
                  <a:srgbClr val="003366"/>
                </a:solidFill>
                <a:latin typeface="+mj-ea"/>
                <a:ea typeface="+mj-ea"/>
              </a:rPr>
              <a:t>※ </a:t>
            </a:r>
            <a:r>
              <a:rPr lang="zh-TW" altLang="en-US" sz="2000" b="1" dirty="0" smtClean="0">
                <a:solidFill>
                  <a:srgbClr val="003366"/>
                </a:solidFill>
                <a:latin typeface="+mj-ea"/>
                <a:ea typeface="+mj-ea"/>
              </a:rPr>
              <a:t>保護期間及事務限制（</a:t>
            </a:r>
            <a:r>
              <a:rPr lang="en-US" altLang="zh-TW" sz="2000" b="1" dirty="0" smtClean="0">
                <a:solidFill>
                  <a:srgbClr val="003366"/>
                </a:solidFill>
                <a:latin typeface="+mj-ea"/>
                <a:ea typeface="+mj-ea"/>
              </a:rPr>
              <a:t>eg.</a:t>
            </a:r>
            <a:r>
              <a:rPr lang="zh-TW" altLang="en-US" sz="2000" b="1" dirty="0" smtClean="0">
                <a:solidFill>
                  <a:srgbClr val="003366"/>
                </a:solidFill>
                <a:latin typeface="+mj-ea"/>
                <a:ea typeface="+mj-ea"/>
              </a:rPr>
              <a:t>合理使用）</a:t>
            </a:r>
            <a:endParaRPr lang="en-US" altLang="zh-TW" sz="2000" b="1" dirty="0" smtClean="0">
              <a:solidFill>
                <a:srgbClr val="003366"/>
              </a:solidFill>
              <a:latin typeface="+mj-ea"/>
              <a:ea typeface="+mj-ea"/>
            </a:endParaRPr>
          </a:p>
          <a:p>
            <a:pPr marL="0" indent="0" fontAlgn="auto">
              <a:lnSpc>
                <a:spcPct val="90000"/>
              </a:lnSpc>
              <a:spcAft>
                <a:spcPts val="0"/>
              </a:spcAft>
              <a:buFont typeface="Cambria"/>
              <a:buNone/>
              <a:defRPr/>
            </a:pPr>
            <a:r>
              <a:rPr lang="zh-TW" altLang="en-US" sz="2000" dirty="0" smtClean="0"/>
              <a:t> </a:t>
            </a:r>
          </a:p>
          <a:p>
            <a:pPr marL="0" indent="0" fontAlgn="auto">
              <a:lnSpc>
                <a:spcPct val="90000"/>
              </a:lnSpc>
              <a:spcAft>
                <a:spcPts val="0"/>
              </a:spcAft>
              <a:buFont typeface="Cambria"/>
              <a:buNone/>
              <a:defRPr/>
            </a:pPr>
            <a:r>
              <a:rPr lang="zh-TW" altLang="en-US" sz="2800" b="1" dirty="0" smtClean="0"/>
              <a:t>五、侵害之責任  </a:t>
            </a:r>
            <a:r>
              <a:rPr lang="en-US" altLang="zh-TW" sz="2600" dirty="0" smtClean="0"/>
              <a:t>–  </a:t>
            </a:r>
            <a:r>
              <a:rPr lang="zh-TW" altLang="en-US" sz="2400" dirty="0" smtClean="0"/>
              <a:t>侵害著作權時應負哪些法律責任？</a:t>
            </a:r>
            <a:endParaRPr lang="en-US" altLang="zh-TW" sz="2400" dirty="0" smtClean="0"/>
          </a:p>
          <a:p>
            <a:pPr marL="0" indent="0" fontAlgn="auto">
              <a:lnSpc>
                <a:spcPct val="90000"/>
              </a:lnSpc>
              <a:spcAft>
                <a:spcPts val="0"/>
              </a:spcAft>
              <a:buFont typeface="Cambria"/>
              <a:buNone/>
              <a:defRPr/>
            </a:pPr>
            <a:r>
              <a:rPr lang="zh-TW" altLang="en-US" sz="2400" dirty="0"/>
              <a:t> </a:t>
            </a:r>
            <a:r>
              <a:rPr lang="zh-TW" altLang="en-US" sz="2400" dirty="0" smtClean="0"/>
              <a:t>                                       </a:t>
            </a:r>
            <a:r>
              <a:rPr lang="en-US" altLang="zh-TW" sz="2000" b="1" dirty="0" smtClean="0">
                <a:solidFill>
                  <a:srgbClr val="003366"/>
                </a:solidFill>
                <a:latin typeface="+mj-ea"/>
                <a:ea typeface="+mj-ea"/>
              </a:rPr>
              <a:t>※</a:t>
            </a:r>
            <a:r>
              <a:rPr lang="zh-TW" altLang="en-US" sz="2000" b="1" dirty="0" smtClean="0">
                <a:solidFill>
                  <a:srgbClr val="003366"/>
                </a:solidFill>
                <a:latin typeface="+mj-ea"/>
                <a:ea typeface="+mj-ea"/>
              </a:rPr>
              <a:t>民事、刑事、行政責任（大陸）</a:t>
            </a:r>
            <a:endParaRPr lang="zh-TW" altLang="en-US" sz="2000" dirty="0" smtClean="0">
              <a:solidFill>
                <a:srgbClr val="003366"/>
              </a:solidFill>
              <a:latin typeface="+mj-ea"/>
              <a:ea typeface="+mj-ea"/>
            </a:endParaRPr>
          </a:p>
          <a:p>
            <a:pPr fontAlgn="auto">
              <a:spcAft>
                <a:spcPts val="0"/>
              </a:spcAft>
              <a:buFont typeface="Cambria"/>
              <a:buChar char="+"/>
              <a:defRPr/>
            </a:pPr>
            <a:endParaRPr lang="en-US" altLang="zh-TW" sz="2000" dirty="0" smtClean="0"/>
          </a:p>
        </p:txBody>
      </p:sp>
      <p:sp>
        <p:nvSpPr>
          <p:cNvPr id="2" name="投影片編號版面配置區 1"/>
          <p:cNvSpPr>
            <a:spLocks noGrp="1"/>
          </p:cNvSpPr>
          <p:nvPr>
            <p:ph type="sldNum" sz="quarter" idx="12"/>
          </p:nvPr>
        </p:nvSpPr>
        <p:spPr/>
        <p:txBody>
          <a:bodyPr/>
          <a:lstStyle/>
          <a:p>
            <a:pPr>
              <a:defRPr/>
            </a:pPr>
            <a:fld id="{1B986A26-8D60-4BE5-B6E0-96D7C8941529}" type="slidenum">
              <a:rPr lang="en-US" altLang="zh-TW" smtClean="0">
                <a:solidFill>
                  <a:srgbClr val="8CADAE">
                    <a:shade val="75000"/>
                  </a:srgbClr>
                </a:solidFill>
              </a:rPr>
              <a:pPr>
                <a:defRPr/>
              </a:pPr>
              <a:t>4</a:t>
            </a:fld>
            <a:endParaRPr lang="en-US" altLang="zh-TW">
              <a:solidFill>
                <a:srgbClr val="8CADAE">
                  <a:shade val="75000"/>
                </a:srgbClr>
              </a:solidFill>
            </a:endParaRPr>
          </a:p>
        </p:txBody>
      </p:sp>
    </p:spTree>
    <p:extLst>
      <p:ext uri="{BB962C8B-B14F-4D97-AF65-F5344CB8AC3E}">
        <p14:creationId xmlns:p14="http://schemas.microsoft.com/office/powerpoint/2010/main" val="2897773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smtClean="0"/>
              <a:t>著作權之主體（</a:t>
            </a:r>
            <a:r>
              <a:rPr lang="en-US" altLang="zh-TW" dirty="0" smtClean="0"/>
              <a:t>1</a:t>
            </a:r>
            <a:r>
              <a:rPr lang="zh-TW" altLang="en-US" dirty="0" smtClean="0"/>
              <a:t>）</a:t>
            </a:r>
            <a:endParaRPr lang="zh-TW" altLang="en-US" dirty="0"/>
          </a:p>
        </p:txBody>
      </p:sp>
      <p:sp>
        <p:nvSpPr>
          <p:cNvPr id="3" name="文字版面配置區 2"/>
          <p:cNvSpPr>
            <a:spLocks noGrp="1"/>
          </p:cNvSpPr>
          <p:nvPr>
            <p:ph type="body" idx="1"/>
          </p:nvPr>
        </p:nvSpPr>
        <p:spPr/>
        <p:txBody>
          <a:bodyPr/>
          <a:lstStyle/>
          <a:p>
            <a:r>
              <a:rPr lang="zh-TW" altLang="en-US" sz="2800" dirty="0" smtClean="0"/>
              <a:t>臺灣 </a:t>
            </a:r>
            <a:r>
              <a:rPr lang="en-US" altLang="zh-TW" sz="2800" dirty="0" smtClean="0"/>
              <a:t>—</a:t>
            </a:r>
            <a:r>
              <a:rPr lang="zh-TW" altLang="en-US" sz="2800" dirty="0" smtClean="0"/>
              <a:t> 著作人</a:t>
            </a:r>
            <a:endParaRPr lang="zh-TW" altLang="en-US" sz="2800" dirty="0"/>
          </a:p>
        </p:txBody>
      </p:sp>
      <p:sp>
        <p:nvSpPr>
          <p:cNvPr id="4" name="文字版面配置區 3"/>
          <p:cNvSpPr>
            <a:spLocks noGrp="1"/>
          </p:cNvSpPr>
          <p:nvPr>
            <p:ph type="body" sz="half" idx="3"/>
          </p:nvPr>
        </p:nvSpPr>
        <p:spPr/>
        <p:txBody>
          <a:bodyPr/>
          <a:lstStyle/>
          <a:p>
            <a:r>
              <a:rPr lang="zh-TW" altLang="en-US" sz="2800" dirty="0" smtClean="0"/>
              <a:t>大陸 </a:t>
            </a:r>
            <a:r>
              <a:rPr lang="en-US" altLang="zh-TW" sz="2800" dirty="0" smtClean="0"/>
              <a:t>—</a:t>
            </a:r>
            <a:r>
              <a:rPr lang="zh-TW" altLang="en-US" sz="2800" dirty="0" smtClean="0"/>
              <a:t> 作者</a:t>
            </a:r>
            <a:endParaRPr lang="zh-TW" altLang="en-US" sz="2800" dirty="0"/>
          </a:p>
        </p:txBody>
      </p:sp>
      <p:sp>
        <p:nvSpPr>
          <p:cNvPr id="5" name="內容版面配置區 4"/>
          <p:cNvSpPr>
            <a:spLocks noGrp="1"/>
          </p:cNvSpPr>
          <p:nvPr>
            <p:ph sz="quarter" idx="2"/>
          </p:nvPr>
        </p:nvSpPr>
        <p:spPr/>
        <p:txBody>
          <a:bodyPr>
            <a:normAutofit/>
          </a:bodyPr>
          <a:lstStyle/>
          <a:p>
            <a:pPr marL="420624" indent="-384048">
              <a:buNone/>
              <a:defRPr/>
            </a:pPr>
            <a:r>
              <a:rPr lang="zh-TW" altLang="en-US" sz="2400" dirty="0" smtClean="0"/>
              <a:t> </a:t>
            </a:r>
            <a:endParaRPr lang="en-US" altLang="zh-TW" sz="2400" dirty="0" smtClean="0"/>
          </a:p>
          <a:p>
            <a:pPr marL="420624" indent="-384048">
              <a:buNone/>
              <a:defRPr/>
            </a:pPr>
            <a:r>
              <a:rPr lang="zh-TW" altLang="en-US" sz="2400" dirty="0" smtClean="0">
                <a:latin typeface="新細明體"/>
                <a:ea typeface="新細明體"/>
              </a:rPr>
              <a:t>● </a:t>
            </a:r>
            <a:r>
              <a:rPr lang="zh-TW" altLang="en-US" sz="2400" dirty="0" smtClean="0"/>
              <a:t>原則</a:t>
            </a:r>
            <a:r>
              <a:rPr lang="zh-TW" altLang="en-US" sz="2400" dirty="0"/>
              <a:t>：創作著作之人    （ </a:t>
            </a:r>
            <a:r>
              <a:rPr lang="en-US" altLang="zh-TW" sz="2400" dirty="0"/>
              <a:t>§ 3I(2)(3)</a:t>
            </a:r>
            <a:r>
              <a:rPr lang="zh-TW" altLang="en-US" sz="2400" dirty="0" smtClean="0"/>
              <a:t>）</a:t>
            </a:r>
            <a:endParaRPr lang="en-US" altLang="zh-TW" sz="2400" dirty="0" smtClean="0"/>
          </a:p>
          <a:p>
            <a:pPr marL="420624" indent="-384048">
              <a:buNone/>
              <a:defRPr/>
            </a:pPr>
            <a:endParaRPr lang="zh-TW" altLang="en-US" sz="2400" dirty="0" smtClean="0"/>
          </a:p>
          <a:p>
            <a:pPr marL="36576" indent="0">
              <a:buNone/>
              <a:defRPr/>
            </a:pPr>
            <a:r>
              <a:rPr lang="zh-TW" altLang="en-US" sz="2400" dirty="0" smtClean="0">
                <a:latin typeface="新細明體"/>
                <a:ea typeface="新細明體"/>
              </a:rPr>
              <a:t>● </a:t>
            </a:r>
            <a:r>
              <a:rPr lang="zh-TW" altLang="en-US" sz="2400" dirty="0" smtClean="0"/>
              <a:t>例外</a:t>
            </a:r>
            <a:r>
              <a:rPr lang="zh-TW" altLang="en-US" sz="2400" dirty="0"/>
              <a:t>：</a:t>
            </a:r>
            <a:r>
              <a:rPr lang="zh-TW" altLang="en-US" sz="2400" u="sng" dirty="0"/>
              <a:t>雇主 </a:t>
            </a:r>
            <a:r>
              <a:rPr lang="zh-TW" altLang="en-US" sz="2400" dirty="0"/>
              <a:t>（</a:t>
            </a:r>
            <a:r>
              <a:rPr lang="en-US" altLang="zh-TW" sz="2400" dirty="0"/>
              <a:t>§ 11</a:t>
            </a:r>
            <a:r>
              <a:rPr lang="zh-TW" altLang="en-US" sz="2400" dirty="0" smtClean="0"/>
              <a:t>）、</a:t>
            </a:r>
            <a:endParaRPr lang="en-US" altLang="zh-TW" sz="2400" dirty="0" smtClean="0"/>
          </a:p>
          <a:p>
            <a:pPr marL="36576" indent="0">
              <a:buNone/>
              <a:defRPr/>
            </a:pPr>
            <a:r>
              <a:rPr lang="zh-TW" altLang="en-US" sz="2400" dirty="0"/>
              <a:t> </a:t>
            </a:r>
            <a:r>
              <a:rPr lang="zh-TW" altLang="en-US" sz="2400" dirty="0" smtClean="0"/>
              <a:t>               </a:t>
            </a:r>
            <a:r>
              <a:rPr lang="zh-TW" altLang="en-US" sz="2400" u="sng" dirty="0" smtClean="0"/>
              <a:t>出資人</a:t>
            </a:r>
            <a:r>
              <a:rPr lang="zh-TW" altLang="en-US" sz="2400" dirty="0"/>
              <a:t>（</a:t>
            </a:r>
            <a:r>
              <a:rPr lang="en-US" altLang="zh-TW" sz="2400" dirty="0"/>
              <a:t>§ 12</a:t>
            </a:r>
            <a:r>
              <a:rPr lang="zh-TW" altLang="en-US" sz="2400" dirty="0" smtClean="0"/>
              <a:t>）</a:t>
            </a:r>
            <a:endParaRPr lang="en-US" altLang="zh-TW" sz="2400" dirty="0" smtClean="0"/>
          </a:p>
          <a:p>
            <a:pPr marL="36576" indent="0">
              <a:buNone/>
              <a:defRPr/>
            </a:pPr>
            <a:r>
              <a:rPr lang="zh-TW" altLang="en-US" sz="2400" dirty="0"/>
              <a:t> </a:t>
            </a:r>
            <a:r>
              <a:rPr lang="zh-TW" altLang="en-US" sz="2400" dirty="0" smtClean="0"/>
              <a:t>    </a:t>
            </a:r>
            <a:r>
              <a:rPr lang="zh-TW" altLang="en-US" sz="2400" dirty="0"/>
              <a:t> </a:t>
            </a:r>
            <a:r>
              <a:rPr lang="zh-TW" altLang="en-US" sz="2400" dirty="0" smtClean="0"/>
              <a:t>          可透過</a:t>
            </a:r>
            <a:r>
              <a:rPr lang="zh-TW" altLang="en-US" sz="2400" dirty="0"/>
              <a:t>契約</a:t>
            </a:r>
            <a:r>
              <a:rPr lang="zh-TW" altLang="en-US" sz="2400" dirty="0" smtClean="0"/>
              <a:t>約定成</a:t>
            </a:r>
            <a:endParaRPr lang="en-US" altLang="zh-TW" sz="2400" dirty="0" smtClean="0"/>
          </a:p>
          <a:p>
            <a:pPr marL="36576" indent="0">
              <a:buNone/>
              <a:defRPr/>
            </a:pPr>
            <a:r>
              <a:rPr lang="zh-TW" altLang="en-US" sz="2400" dirty="0"/>
              <a:t> </a:t>
            </a:r>
            <a:r>
              <a:rPr lang="zh-TW" altLang="en-US" sz="2400" dirty="0" smtClean="0"/>
              <a:t>               為著作人</a:t>
            </a:r>
            <a:endParaRPr lang="zh-TW" altLang="en-US" sz="2400" dirty="0"/>
          </a:p>
          <a:p>
            <a:pPr marL="420624" indent="-384048">
              <a:defRPr/>
            </a:pPr>
            <a:endParaRPr lang="zh-TW" altLang="en-US" sz="2400" dirty="0"/>
          </a:p>
          <a:p>
            <a:endParaRPr lang="zh-TW" altLang="en-US" dirty="0"/>
          </a:p>
        </p:txBody>
      </p:sp>
      <p:sp>
        <p:nvSpPr>
          <p:cNvPr id="6" name="內容版面配置區 5"/>
          <p:cNvSpPr>
            <a:spLocks noGrp="1"/>
          </p:cNvSpPr>
          <p:nvPr>
            <p:ph sz="quarter" idx="4"/>
          </p:nvPr>
        </p:nvSpPr>
        <p:spPr/>
        <p:txBody>
          <a:bodyPr>
            <a:normAutofit lnSpcReduction="10000"/>
          </a:bodyPr>
          <a:lstStyle/>
          <a:p>
            <a:pPr marL="36512" indent="0" fontAlgn="auto">
              <a:spcAft>
                <a:spcPts val="0"/>
              </a:spcAft>
              <a:buFont typeface="Cambria"/>
              <a:buNone/>
              <a:defRPr/>
            </a:pPr>
            <a:r>
              <a:rPr lang="en-US" altLang="zh-TW" sz="2400" dirty="0" smtClean="0"/>
              <a:t>   </a:t>
            </a:r>
          </a:p>
          <a:p>
            <a:pPr marL="36512" indent="0" fontAlgn="auto">
              <a:spcAft>
                <a:spcPts val="0"/>
              </a:spcAft>
              <a:buFont typeface="Cambria"/>
              <a:buNone/>
              <a:defRPr/>
            </a:pPr>
            <a:r>
              <a:rPr lang="zh-TW" altLang="en-US" sz="2400" dirty="0" smtClean="0">
                <a:latin typeface="新細明體"/>
                <a:ea typeface="新細明體"/>
              </a:rPr>
              <a:t>● </a:t>
            </a:r>
            <a:r>
              <a:rPr lang="zh-TW" altLang="en-US" sz="2400" dirty="0" smtClean="0"/>
              <a:t>作者</a:t>
            </a:r>
            <a:r>
              <a:rPr lang="zh-TW" altLang="en-US" sz="2400" dirty="0"/>
              <a:t>：</a:t>
            </a:r>
            <a:r>
              <a:rPr lang="zh-TW" altLang="zh-TW" sz="2400" dirty="0"/>
              <a:t>創作作品的</a:t>
            </a:r>
            <a:r>
              <a:rPr lang="zh-TW" altLang="zh-TW" sz="2400" u="sng" dirty="0"/>
              <a:t>公民</a:t>
            </a:r>
            <a:r>
              <a:rPr lang="zh-TW" altLang="en-US" sz="2400" dirty="0"/>
              <a:t>  </a:t>
            </a:r>
            <a:r>
              <a:rPr lang="zh-TW" altLang="en-US" sz="2400" dirty="0" smtClean="0"/>
              <a:t> </a:t>
            </a:r>
            <a:endParaRPr lang="en-US" altLang="zh-TW" sz="2400" dirty="0" smtClean="0"/>
          </a:p>
          <a:p>
            <a:pPr marL="36512" indent="0" fontAlgn="auto">
              <a:spcAft>
                <a:spcPts val="0"/>
              </a:spcAft>
              <a:buFont typeface="Cambria"/>
              <a:buNone/>
              <a:defRPr/>
            </a:pPr>
            <a:r>
              <a:rPr lang="zh-TW" altLang="en-US" sz="2400" dirty="0"/>
              <a:t> </a:t>
            </a:r>
            <a:r>
              <a:rPr lang="zh-TW" altLang="en-US" sz="2400" dirty="0" smtClean="0"/>
              <a:t>                 </a:t>
            </a:r>
            <a:r>
              <a:rPr lang="en-US" altLang="zh-TW" sz="2400" dirty="0" smtClean="0"/>
              <a:t>(§</a:t>
            </a:r>
            <a:r>
              <a:rPr lang="en-US" altLang="zh-TW" sz="2400" dirty="0"/>
              <a:t>11</a:t>
            </a:r>
            <a:r>
              <a:rPr lang="en-US" altLang="zh-TW" sz="2400" b="1" dirty="0"/>
              <a:t>Ⅱ)</a:t>
            </a:r>
            <a:endParaRPr lang="en-US" altLang="zh-TW" sz="2400" dirty="0"/>
          </a:p>
          <a:p>
            <a:pPr marL="36512" indent="0" fontAlgn="auto">
              <a:spcAft>
                <a:spcPts val="0"/>
              </a:spcAft>
              <a:buNone/>
              <a:defRPr/>
            </a:pPr>
            <a:endParaRPr lang="en-US" altLang="zh-TW" sz="2400" dirty="0"/>
          </a:p>
          <a:p>
            <a:pPr marL="36512" indent="0" fontAlgn="auto">
              <a:spcAft>
                <a:spcPts val="0"/>
              </a:spcAft>
              <a:buNone/>
              <a:defRPr/>
            </a:pPr>
            <a:endParaRPr lang="en-US" altLang="zh-TW" sz="2400" dirty="0" smtClean="0">
              <a:latin typeface="新細明體"/>
              <a:ea typeface="新細明體"/>
            </a:endParaRPr>
          </a:p>
          <a:p>
            <a:pPr marL="36512" indent="0" fontAlgn="auto">
              <a:spcAft>
                <a:spcPts val="0"/>
              </a:spcAft>
              <a:buNone/>
              <a:defRPr/>
            </a:pPr>
            <a:r>
              <a:rPr lang="en-US" altLang="zh-TW" sz="2400" dirty="0" smtClean="0">
                <a:latin typeface="新細明體"/>
                <a:ea typeface="新細明體"/>
              </a:rPr>
              <a:t>●</a:t>
            </a:r>
            <a:r>
              <a:rPr lang="zh-TW" altLang="en-US" sz="2400" dirty="0" smtClean="0"/>
              <a:t> </a:t>
            </a:r>
            <a:r>
              <a:rPr lang="zh-TW" altLang="en-US" sz="2400" b="1" u="sng" dirty="0" smtClean="0"/>
              <a:t>視為</a:t>
            </a:r>
            <a:r>
              <a:rPr lang="zh-TW" altLang="en-US" sz="2400" b="1" u="sng" dirty="0"/>
              <a:t>作者</a:t>
            </a:r>
            <a:r>
              <a:rPr lang="zh-TW" altLang="en-US" sz="2400" dirty="0"/>
              <a:t>：</a:t>
            </a:r>
            <a:r>
              <a:rPr lang="zh-TW" altLang="zh-TW" sz="2400" dirty="0"/>
              <a:t>由法人或者其他組織</a:t>
            </a:r>
            <a:r>
              <a:rPr lang="zh-TW" altLang="zh-TW" sz="2400" u="sng" dirty="0"/>
              <a:t>主持</a:t>
            </a:r>
            <a:r>
              <a:rPr lang="zh-TW" altLang="zh-TW" sz="2400" dirty="0"/>
              <a:t>，代表法人</a:t>
            </a:r>
            <a:r>
              <a:rPr lang="zh-TW" altLang="zh-TW" sz="2400" dirty="0" smtClean="0"/>
              <a:t>或者</a:t>
            </a:r>
            <a:r>
              <a:rPr lang="zh-TW" altLang="zh-TW" sz="2400" dirty="0"/>
              <a:t>其他組織</a:t>
            </a:r>
            <a:r>
              <a:rPr lang="zh-TW" altLang="zh-TW" sz="2400" u="sng" dirty="0"/>
              <a:t>意志</a:t>
            </a:r>
            <a:r>
              <a:rPr lang="zh-TW" altLang="zh-TW" sz="2400" dirty="0"/>
              <a:t>創作，並由法人或者</a:t>
            </a:r>
            <a:r>
              <a:rPr lang="zh-TW" altLang="zh-TW" sz="2400" dirty="0" smtClean="0"/>
              <a:t>其他</a:t>
            </a:r>
            <a:r>
              <a:rPr lang="zh-TW" altLang="zh-TW" sz="2400" dirty="0"/>
              <a:t>組織</a:t>
            </a:r>
            <a:r>
              <a:rPr lang="zh-TW" altLang="zh-TW" sz="2400" u="sng" dirty="0"/>
              <a:t>承擔責任</a:t>
            </a:r>
            <a:r>
              <a:rPr lang="zh-TW" altLang="zh-TW" sz="2400" dirty="0"/>
              <a:t>的作品，</a:t>
            </a:r>
            <a:r>
              <a:rPr lang="zh-TW" altLang="zh-TW" sz="2400" b="1" u="sng" dirty="0"/>
              <a:t>法人</a:t>
            </a:r>
            <a:r>
              <a:rPr lang="zh-TW" altLang="zh-TW" sz="2400" dirty="0"/>
              <a:t>或者</a:t>
            </a:r>
            <a:r>
              <a:rPr lang="zh-TW" altLang="zh-TW" sz="2400" b="1" u="sng" dirty="0" smtClean="0">
                <a:solidFill>
                  <a:srgbClr val="CC00CC"/>
                </a:solidFill>
              </a:rPr>
              <a:t>其他組織</a:t>
            </a:r>
            <a:r>
              <a:rPr lang="zh-TW" altLang="zh-TW" sz="2400" dirty="0"/>
              <a:t>視為作者</a:t>
            </a:r>
            <a:r>
              <a:rPr lang="en-US" altLang="zh-TW" sz="2400" dirty="0"/>
              <a:t> (§11</a:t>
            </a:r>
            <a:r>
              <a:rPr lang="en-US" altLang="zh-TW" sz="2400" b="1" dirty="0"/>
              <a:t>Ⅲ)</a:t>
            </a:r>
          </a:p>
          <a:p>
            <a:endParaRPr lang="zh-TW" altLang="en-US" dirty="0"/>
          </a:p>
        </p:txBody>
      </p:sp>
      <p:cxnSp>
        <p:nvCxnSpPr>
          <p:cNvPr id="8" name="直線單箭頭接點 7"/>
          <p:cNvCxnSpPr/>
          <p:nvPr/>
        </p:nvCxnSpPr>
        <p:spPr>
          <a:xfrm>
            <a:off x="1043608" y="4797152"/>
            <a:ext cx="576064" cy="0"/>
          </a:xfrm>
          <a:prstGeom prst="straightConnector1">
            <a:avLst/>
          </a:prstGeom>
          <a:ln>
            <a:solidFill>
              <a:srgbClr val="003366"/>
            </a:solidFill>
            <a:tailEnd type="arrow"/>
          </a:ln>
        </p:spPr>
        <p:style>
          <a:lnRef idx="1">
            <a:schemeClr val="accent1"/>
          </a:lnRef>
          <a:fillRef idx="0">
            <a:schemeClr val="accent1"/>
          </a:fillRef>
          <a:effectRef idx="0">
            <a:schemeClr val="accent1"/>
          </a:effectRef>
          <a:fontRef idx="minor">
            <a:schemeClr val="tx1"/>
          </a:fontRef>
        </p:style>
      </p:cxn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5</a:t>
            </a:fld>
            <a:endParaRPr lang="en-US" altLang="zh-TW">
              <a:solidFill>
                <a:srgbClr val="8CADAE">
                  <a:shade val="75000"/>
                </a:srgbClr>
              </a:solidFill>
            </a:endParaRPr>
          </a:p>
        </p:txBody>
      </p:sp>
    </p:spTree>
    <p:extLst>
      <p:ext uri="{BB962C8B-B14F-4D97-AF65-F5344CB8AC3E}">
        <p14:creationId xmlns:p14="http://schemas.microsoft.com/office/powerpoint/2010/main" val="705487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a:t>著作權之主體</a:t>
            </a:r>
            <a:r>
              <a:rPr lang="zh-TW" altLang="en-US" dirty="0" smtClean="0"/>
              <a:t>（</a:t>
            </a:r>
            <a:r>
              <a:rPr lang="en-US" altLang="zh-TW" dirty="0" smtClean="0"/>
              <a:t>2</a:t>
            </a:r>
            <a:r>
              <a:rPr lang="zh-TW" altLang="en-US" dirty="0" smtClean="0"/>
              <a:t>）</a:t>
            </a:r>
            <a:endParaRPr lang="zh-TW" altLang="en-US" dirty="0"/>
          </a:p>
        </p:txBody>
      </p:sp>
      <p:sp>
        <p:nvSpPr>
          <p:cNvPr id="3" name="文字版面配置區 2"/>
          <p:cNvSpPr>
            <a:spLocks noGrp="1"/>
          </p:cNvSpPr>
          <p:nvPr>
            <p:ph type="body" idx="1"/>
          </p:nvPr>
        </p:nvSpPr>
        <p:spPr/>
        <p:txBody>
          <a:bodyPr/>
          <a:lstStyle/>
          <a:p>
            <a:r>
              <a:rPr lang="zh-TW" altLang="en-US" sz="2800" dirty="0" smtClean="0"/>
              <a:t>臺灣 </a:t>
            </a:r>
            <a:r>
              <a:rPr lang="en-US" altLang="zh-TW" sz="2800" dirty="0" smtClean="0"/>
              <a:t>—</a:t>
            </a:r>
            <a:r>
              <a:rPr lang="zh-TW" altLang="en-US" sz="2800" dirty="0" smtClean="0"/>
              <a:t> 著作財產權人</a:t>
            </a:r>
            <a:endParaRPr lang="zh-TW" altLang="en-US" sz="2800" dirty="0"/>
          </a:p>
        </p:txBody>
      </p:sp>
      <p:sp>
        <p:nvSpPr>
          <p:cNvPr id="4" name="文字版面配置區 3"/>
          <p:cNvSpPr>
            <a:spLocks noGrp="1"/>
          </p:cNvSpPr>
          <p:nvPr>
            <p:ph type="body" sz="half" idx="3"/>
          </p:nvPr>
        </p:nvSpPr>
        <p:spPr/>
        <p:txBody>
          <a:bodyPr/>
          <a:lstStyle/>
          <a:p>
            <a:r>
              <a:rPr lang="zh-TW" altLang="en-US" sz="2800" dirty="0" smtClean="0"/>
              <a:t>大陸 </a:t>
            </a:r>
            <a:r>
              <a:rPr lang="en-US" altLang="zh-TW" sz="2800" dirty="0"/>
              <a:t>—</a:t>
            </a:r>
            <a:r>
              <a:rPr lang="zh-TW" altLang="en-US" sz="2800" dirty="0"/>
              <a:t> </a:t>
            </a:r>
            <a:r>
              <a:rPr lang="zh-TW" altLang="en-US" sz="2800" dirty="0" smtClean="0"/>
              <a:t>著作權人</a:t>
            </a:r>
            <a:endParaRPr lang="zh-TW" altLang="en-US" sz="2800" dirty="0"/>
          </a:p>
        </p:txBody>
      </p:sp>
      <p:sp>
        <p:nvSpPr>
          <p:cNvPr id="5" name="內容版面配置區 4"/>
          <p:cNvSpPr>
            <a:spLocks noGrp="1"/>
          </p:cNvSpPr>
          <p:nvPr>
            <p:ph sz="quarter" idx="2"/>
          </p:nvPr>
        </p:nvSpPr>
        <p:spPr/>
        <p:txBody>
          <a:bodyPr/>
          <a:lstStyle/>
          <a:p>
            <a:pPr marL="0" indent="0">
              <a:buNone/>
            </a:pPr>
            <a:endParaRPr lang="en-US" altLang="zh-TW" dirty="0" smtClean="0">
              <a:latin typeface="新細明體"/>
              <a:ea typeface="新細明體"/>
            </a:endParaRPr>
          </a:p>
          <a:p>
            <a:pPr marL="0" indent="0">
              <a:buNone/>
            </a:pPr>
            <a:r>
              <a:rPr lang="zh-TW" altLang="en-US" dirty="0" smtClean="0">
                <a:latin typeface="新細明體"/>
                <a:ea typeface="新細明體"/>
              </a:rPr>
              <a:t>●</a:t>
            </a:r>
            <a:r>
              <a:rPr lang="zh-TW" altLang="en-US" dirty="0" smtClean="0"/>
              <a:t> </a:t>
            </a:r>
            <a:r>
              <a:rPr lang="zh-TW" altLang="en-US" dirty="0"/>
              <a:t>原則：著作人   </a:t>
            </a:r>
            <a:endParaRPr lang="en-US" altLang="zh-TW" dirty="0" smtClean="0"/>
          </a:p>
          <a:p>
            <a:pPr marL="0" indent="0">
              <a:buNone/>
            </a:pPr>
            <a:r>
              <a:rPr lang="zh-TW" altLang="en-US" dirty="0"/>
              <a:t> </a:t>
            </a:r>
            <a:r>
              <a:rPr lang="zh-TW" altLang="en-US" dirty="0" smtClean="0"/>
              <a:t>              （</a:t>
            </a:r>
            <a:r>
              <a:rPr lang="en-US" altLang="zh-TW" dirty="0" smtClean="0"/>
              <a:t>§ </a:t>
            </a:r>
            <a:r>
              <a:rPr lang="en-US" altLang="zh-TW" dirty="0"/>
              <a:t>10</a:t>
            </a:r>
            <a:r>
              <a:rPr lang="zh-TW" altLang="en-US" dirty="0"/>
              <a:t>、 </a:t>
            </a:r>
            <a:r>
              <a:rPr lang="en-US" altLang="zh-TW" dirty="0"/>
              <a:t>§ 3I (3)</a:t>
            </a:r>
            <a:r>
              <a:rPr lang="zh-TW" altLang="en-US" dirty="0" smtClean="0"/>
              <a:t>）</a:t>
            </a:r>
          </a:p>
          <a:p>
            <a:pPr marL="0" indent="0">
              <a:buNone/>
            </a:pPr>
            <a:endParaRPr lang="en-US" altLang="zh-TW" dirty="0" smtClean="0">
              <a:latin typeface="新細明體"/>
              <a:ea typeface="新細明體"/>
            </a:endParaRPr>
          </a:p>
          <a:p>
            <a:pPr marL="0" indent="0">
              <a:buNone/>
            </a:pPr>
            <a:r>
              <a:rPr lang="zh-TW" altLang="en-US" dirty="0" smtClean="0">
                <a:latin typeface="新細明體"/>
                <a:ea typeface="新細明體"/>
              </a:rPr>
              <a:t>●</a:t>
            </a:r>
            <a:r>
              <a:rPr lang="zh-TW" altLang="en-US" dirty="0" smtClean="0"/>
              <a:t> </a:t>
            </a:r>
            <a:r>
              <a:rPr lang="zh-TW" altLang="en-US" dirty="0"/>
              <a:t>例外：雇主（</a:t>
            </a:r>
            <a:r>
              <a:rPr lang="en-US" altLang="zh-TW" dirty="0"/>
              <a:t>§ 11</a:t>
            </a:r>
            <a:r>
              <a:rPr lang="zh-TW" altLang="en-US" dirty="0" smtClean="0"/>
              <a:t>）、</a:t>
            </a:r>
            <a:endParaRPr lang="en-US" altLang="zh-TW" dirty="0" smtClean="0"/>
          </a:p>
          <a:p>
            <a:pPr marL="0" indent="0">
              <a:buNone/>
            </a:pPr>
            <a:r>
              <a:rPr lang="zh-TW" altLang="en-US" dirty="0"/>
              <a:t> </a:t>
            </a:r>
            <a:r>
              <a:rPr lang="zh-TW" altLang="en-US" dirty="0" smtClean="0"/>
              <a:t>                出資</a:t>
            </a:r>
            <a:r>
              <a:rPr lang="zh-TW" altLang="en-US" dirty="0"/>
              <a:t>人（</a:t>
            </a:r>
            <a:r>
              <a:rPr lang="en-US" altLang="zh-TW" dirty="0"/>
              <a:t>§ </a:t>
            </a:r>
            <a:r>
              <a:rPr lang="en-US" altLang="zh-TW" dirty="0" smtClean="0"/>
              <a:t>12</a:t>
            </a:r>
            <a:r>
              <a:rPr lang="zh-TW" altLang="en-US" dirty="0" smtClean="0"/>
              <a:t>契約）、</a:t>
            </a:r>
            <a:endParaRPr lang="en-US" altLang="zh-TW" dirty="0" smtClean="0"/>
          </a:p>
          <a:p>
            <a:pPr marL="0" indent="0">
              <a:buNone/>
            </a:pPr>
            <a:r>
              <a:rPr lang="zh-TW" altLang="en-US" dirty="0"/>
              <a:t> </a:t>
            </a:r>
            <a:r>
              <a:rPr lang="zh-TW" altLang="en-US" dirty="0" smtClean="0"/>
              <a:t>                轉讓</a:t>
            </a:r>
            <a:r>
              <a:rPr lang="zh-TW" altLang="en-US" dirty="0"/>
              <a:t>（</a:t>
            </a:r>
            <a:r>
              <a:rPr lang="en-US" altLang="zh-TW" dirty="0"/>
              <a:t>§ 36</a:t>
            </a:r>
            <a:r>
              <a:rPr lang="zh-TW" altLang="en-US" dirty="0" smtClean="0"/>
              <a:t>）、</a:t>
            </a:r>
            <a:endParaRPr lang="en-US" altLang="zh-TW" dirty="0" smtClean="0"/>
          </a:p>
          <a:p>
            <a:pPr marL="0" indent="0">
              <a:buNone/>
            </a:pPr>
            <a:r>
              <a:rPr lang="zh-TW" altLang="en-US" dirty="0"/>
              <a:t> </a:t>
            </a:r>
            <a:r>
              <a:rPr lang="zh-TW" altLang="en-US" dirty="0" smtClean="0"/>
              <a:t>                繼承</a:t>
            </a:r>
            <a:endParaRPr lang="zh-TW" altLang="en-US" dirty="0"/>
          </a:p>
          <a:p>
            <a:endParaRPr lang="zh-TW" altLang="en-US" dirty="0"/>
          </a:p>
        </p:txBody>
      </p:sp>
      <p:sp>
        <p:nvSpPr>
          <p:cNvPr id="6" name="內容版面配置區 5"/>
          <p:cNvSpPr>
            <a:spLocks noGrp="1"/>
          </p:cNvSpPr>
          <p:nvPr>
            <p:ph sz="quarter" idx="4"/>
          </p:nvPr>
        </p:nvSpPr>
        <p:spPr>
          <a:xfrm>
            <a:off x="4645025" y="2362200"/>
            <a:ext cx="4247455" cy="3941763"/>
          </a:xfrm>
        </p:spPr>
        <p:txBody>
          <a:bodyPr>
            <a:normAutofit fontScale="92500" lnSpcReduction="10000"/>
          </a:bodyPr>
          <a:lstStyle/>
          <a:p>
            <a:pPr marL="36512" indent="0" fontAlgn="auto">
              <a:spcAft>
                <a:spcPts val="0"/>
              </a:spcAft>
              <a:buFont typeface="Cambria"/>
              <a:buNone/>
              <a:defRPr/>
            </a:pPr>
            <a:endParaRPr lang="en-US" altLang="zh-TW" dirty="0" smtClean="0">
              <a:latin typeface="新細明體"/>
              <a:ea typeface="新細明體"/>
            </a:endParaRPr>
          </a:p>
          <a:p>
            <a:pPr marL="36512" indent="0" fontAlgn="auto">
              <a:spcAft>
                <a:spcPts val="0"/>
              </a:spcAft>
              <a:buFont typeface="Cambria"/>
              <a:buNone/>
              <a:defRPr/>
            </a:pPr>
            <a:r>
              <a:rPr lang="zh-TW" altLang="en-US" dirty="0" smtClean="0">
                <a:latin typeface="新細明體"/>
                <a:ea typeface="新細明體"/>
              </a:rPr>
              <a:t>●</a:t>
            </a:r>
            <a:r>
              <a:rPr lang="zh-TW" altLang="en-US" dirty="0" smtClean="0"/>
              <a:t>原則</a:t>
            </a:r>
            <a:r>
              <a:rPr lang="zh-TW" altLang="en-US" dirty="0"/>
              <a:t>：著作權屬於作者（</a:t>
            </a:r>
            <a:r>
              <a:rPr lang="en-US" altLang="zh-TW" dirty="0"/>
              <a:t>§ 11</a:t>
            </a:r>
            <a:r>
              <a:rPr lang="en-US" altLang="zh-TW" b="1" dirty="0"/>
              <a:t>Ⅰ</a:t>
            </a:r>
            <a:r>
              <a:rPr lang="zh-TW" altLang="en-US" dirty="0"/>
              <a:t>）</a:t>
            </a:r>
            <a:endParaRPr lang="en-US" altLang="zh-TW" dirty="0"/>
          </a:p>
          <a:p>
            <a:pPr marL="36512" indent="0" fontAlgn="auto">
              <a:spcAft>
                <a:spcPts val="0"/>
              </a:spcAft>
              <a:buNone/>
              <a:defRPr/>
            </a:pPr>
            <a:r>
              <a:rPr lang="zh-TW" altLang="en-US" dirty="0"/>
              <a:t>      </a:t>
            </a:r>
            <a:endParaRPr lang="en-US" altLang="zh-TW" dirty="0"/>
          </a:p>
          <a:p>
            <a:pPr marL="36512" indent="0" fontAlgn="auto">
              <a:spcAft>
                <a:spcPts val="0"/>
              </a:spcAft>
              <a:buNone/>
              <a:defRPr/>
            </a:pPr>
            <a:r>
              <a:rPr lang="zh-TW" altLang="en-US" dirty="0" smtClean="0">
                <a:latin typeface="新細明體"/>
                <a:ea typeface="新細明體"/>
              </a:rPr>
              <a:t>●</a:t>
            </a:r>
            <a:r>
              <a:rPr lang="zh-TW" altLang="en-US" dirty="0" smtClean="0"/>
              <a:t>例外：當法律</a:t>
            </a:r>
            <a:r>
              <a:rPr lang="zh-TW" altLang="en-US" dirty="0"/>
              <a:t>有特別規定時：</a:t>
            </a:r>
            <a:endParaRPr lang="en-US" altLang="zh-TW" dirty="0"/>
          </a:p>
          <a:p>
            <a:pPr marL="36512" indent="0" fontAlgn="auto">
              <a:spcAft>
                <a:spcPts val="0"/>
              </a:spcAft>
              <a:buNone/>
              <a:defRPr/>
            </a:pPr>
            <a:r>
              <a:rPr lang="zh-TW" altLang="en-US" dirty="0"/>
              <a:t>        </a:t>
            </a:r>
            <a:r>
              <a:rPr lang="zh-TW" altLang="en-US" dirty="0" smtClean="0"/>
              <a:t> </a:t>
            </a:r>
            <a:r>
              <a:rPr lang="en-US" altLang="zh-TW" dirty="0"/>
              <a:t>1.</a:t>
            </a:r>
            <a:r>
              <a:rPr lang="zh-TW" altLang="en-US" dirty="0"/>
              <a:t> 職務作品  </a:t>
            </a:r>
            <a:r>
              <a:rPr lang="en-US" altLang="zh-TW" dirty="0"/>
              <a:t>(§16</a:t>
            </a:r>
            <a:r>
              <a:rPr lang="en-US" altLang="zh-TW" b="1" dirty="0"/>
              <a:t>Ⅱ)</a:t>
            </a:r>
            <a:endParaRPr lang="en-US" altLang="zh-TW" dirty="0"/>
          </a:p>
          <a:p>
            <a:pPr marL="36512" indent="0" fontAlgn="auto">
              <a:spcAft>
                <a:spcPts val="0"/>
              </a:spcAft>
              <a:buFont typeface="Cambria"/>
              <a:buNone/>
              <a:defRPr/>
            </a:pPr>
            <a:r>
              <a:rPr lang="zh-TW" altLang="en-US" dirty="0"/>
              <a:t>        </a:t>
            </a:r>
            <a:r>
              <a:rPr lang="zh-TW" altLang="en-US" dirty="0" smtClean="0"/>
              <a:t> </a:t>
            </a:r>
            <a:r>
              <a:rPr lang="en-US" altLang="zh-TW" dirty="0"/>
              <a:t>2.</a:t>
            </a:r>
            <a:r>
              <a:rPr lang="zh-TW" altLang="en-US" dirty="0"/>
              <a:t> 委託作品（</a:t>
            </a:r>
            <a:r>
              <a:rPr lang="en-US" altLang="zh-TW" dirty="0"/>
              <a:t>§ 17</a:t>
            </a:r>
            <a:r>
              <a:rPr lang="zh-TW" altLang="en-US" dirty="0"/>
              <a:t>）</a:t>
            </a:r>
            <a:endParaRPr lang="en-US" altLang="zh-TW" dirty="0"/>
          </a:p>
          <a:p>
            <a:pPr marL="36512" indent="0" fontAlgn="auto">
              <a:spcAft>
                <a:spcPts val="0"/>
              </a:spcAft>
              <a:buNone/>
              <a:defRPr/>
            </a:pPr>
            <a:r>
              <a:rPr lang="zh-TW" altLang="en-US" dirty="0"/>
              <a:t>        </a:t>
            </a:r>
            <a:r>
              <a:rPr lang="zh-TW" altLang="en-US" dirty="0" smtClean="0"/>
              <a:t> </a:t>
            </a:r>
            <a:r>
              <a:rPr lang="en-US" altLang="zh-TW" dirty="0"/>
              <a:t>3.</a:t>
            </a:r>
            <a:r>
              <a:rPr lang="zh-TW" altLang="en-US" dirty="0"/>
              <a:t> </a:t>
            </a:r>
            <a:r>
              <a:rPr lang="zh-TW" altLang="en-US" dirty="0" smtClean="0">
                <a:solidFill>
                  <a:srgbClr val="CC00CC"/>
                </a:solidFill>
              </a:rPr>
              <a:t>電影</a:t>
            </a:r>
            <a:r>
              <a:rPr lang="zh-TW" altLang="en-US" dirty="0">
                <a:solidFill>
                  <a:srgbClr val="CC00CC"/>
                </a:solidFill>
              </a:rPr>
              <a:t>作品</a:t>
            </a:r>
            <a:r>
              <a:rPr lang="zh-TW" altLang="en-US" dirty="0"/>
              <a:t>（</a:t>
            </a:r>
            <a:r>
              <a:rPr lang="en-US" altLang="zh-TW" dirty="0"/>
              <a:t>§ 15</a:t>
            </a:r>
            <a:r>
              <a:rPr lang="zh-TW" altLang="en-US" dirty="0"/>
              <a:t>）</a:t>
            </a:r>
            <a:endParaRPr lang="en-US" altLang="zh-TW" dirty="0"/>
          </a:p>
          <a:p>
            <a:pPr marL="36512" indent="0" fontAlgn="auto">
              <a:spcAft>
                <a:spcPts val="0"/>
              </a:spcAft>
              <a:buNone/>
              <a:defRPr/>
            </a:pPr>
            <a:r>
              <a:rPr lang="zh-TW" altLang="en-US" dirty="0"/>
              <a:t>        </a:t>
            </a:r>
            <a:r>
              <a:rPr lang="zh-TW" altLang="en-US" dirty="0" smtClean="0"/>
              <a:t> </a:t>
            </a:r>
            <a:r>
              <a:rPr lang="en-US" altLang="zh-TW" dirty="0" smtClean="0"/>
              <a:t>4.</a:t>
            </a:r>
            <a:r>
              <a:rPr lang="zh-TW" altLang="en-US" dirty="0" smtClean="0"/>
              <a:t> </a:t>
            </a:r>
            <a:r>
              <a:rPr lang="zh-TW" altLang="en-US" dirty="0">
                <a:solidFill>
                  <a:srgbClr val="CC00CC"/>
                </a:solidFill>
              </a:rPr>
              <a:t>美術作品</a:t>
            </a:r>
            <a:r>
              <a:rPr lang="zh-TW" altLang="en-US" dirty="0"/>
              <a:t>（展覽權 </a:t>
            </a:r>
            <a:r>
              <a:rPr lang="en-US" altLang="zh-TW" dirty="0"/>
              <a:t>§ 18</a:t>
            </a:r>
            <a:r>
              <a:rPr lang="zh-TW" altLang="en-US" dirty="0"/>
              <a:t>）</a:t>
            </a:r>
            <a:endParaRPr lang="en-US" altLang="zh-TW" dirty="0"/>
          </a:p>
          <a:p>
            <a:pPr marL="36512" indent="0" fontAlgn="auto">
              <a:spcAft>
                <a:spcPts val="0"/>
              </a:spcAft>
              <a:buNone/>
              <a:defRPr/>
            </a:pPr>
            <a:r>
              <a:rPr lang="zh-TW" altLang="en-US" dirty="0"/>
              <a:t>        </a:t>
            </a:r>
            <a:r>
              <a:rPr lang="zh-TW" altLang="en-US" dirty="0" smtClean="0"/>
              <a:t> </a:t>
            </a:r>
            <a:r>
              <a:rPr lang="en-US" altLang="zh-TW" dirty="0" smtClean="0"/>
              <a:t>5.</a:t>
            </a:r>
            <a:r>
              <a:rPr lang="zh-TW" altLang="en-US" dirty="0" smtClean="0"/>
              <a:t> </a:t>
            </a:r>
            <a:r>
              <a:rPr lang="zh-TW" altLang="en-US" dirty="0"/>
              <a:t>轉讓  </a:t>
            </a:r>
            <a:r>
              <a:rPr lang="en-US" altLang="zh-TW" dirty="0"/>
              <a:t>(§10</a:t>
            </a:r>
            <a:r>
              <a:rPr lang="zh-TW" altLang="zh-TW" dirty="0"/>
              <a:t>Ⅲ</a:t>
            </a:r>
            <a:r>
              <a:rPr lang="en-US" altLang="zh-TW" dirty="0"/>
              <a:t>)</a:t>
            </a:r>
          </a:p>
          <a:p>
            <a:pPr marL="36512" indent="0" fontAlgn="auto">
              <a:spcAft>
                <a:spcPts val="0"/>
              </a:spcAft>
              <a:buNone/>
              <a:defRPr/>
            </a:pPr>
            <a:r>
              <a:rPr lang="zh-TW" altLang="en-US" dirty="0"/>
              <a:t>        </a:t>
            </a:r>
            <a:r>
              <a:rPr lang="zh-TW" altLang="en-US" dirty="0" smtClean="0"/>
              <a:t> </a:t>
            </a:r>
            <a:r>
              <a:rPr lang="en-US" altLang="zh-TW" dirty="0" smtClean="0"/>
              <a:t>6.</a:t>
            </a:r>
            <a:r>
              <a:rPr lang="zh-TW" altLang="en-US" dirty="0" smtClean="0"/>
              <a:t> </a:t>
            </a:r>
            <a:r>
              <a:rPr lang="zh-TW" altLang="en-US" dirty="0"/>
              <a:t>公民繼承  </a:t>
            </a:r>
            <a:r>
              <a:rPr lang="en-US" altLang="zh-TW" dirty="0"/>
              <a:t>(§19</a:t>
            </a:r>
            <a:r>
              <a:rPr lang="zh-TW" altLang="zh-TW" dirty="0"/>
              <a:t>Ⅰ</a:t>
            </a:r>
            <a:r>
              <a:rPr lang="zh-TW" altLang="en-US" dirty="0"/>
              <a:t>、繼承法</a:t>
            </a:r>
            <a:r>
              <a:rPr lang="en-US" altLang="zh-TW" dirty="0"/>
              <a:t>)</a:t>
            </a:r>
            <a:r>
              <a:rPr lang="zh-TW" altLang="en-US" dirty="0" smtClean="0"/>
              <a:t>、</a:t>
            </a:r>
            <a:endParaRPr lang="en-US" altLang="zh-TW" dirty="0" smtClean="0"/>
          </a:p>
          <a:p>
            <a:pPr marL="36512" indent="0" fontAlgn="auto">
              <a:spcAft>
                <a:spcPts val="0"/>
              </a:spcAft>
              <a:buNone/>
              <a:defRPr/>
            </a:pPr>
            <a:r>
              <a:rPr lang="zh-TW" altLang="en-US" dirty="0"/>
              <a:t> </a:t>
            </a:r>
            <a:r>
              <a:rPr lang="zh-TW" altLang="en-US" dirty="0" smtClean="0"/>
              <a:t>            法人</a:t>
            </a:r>
            <a:r>
              <a:rPr lang="zh-TW" altLang="en-US" dirty="0"/>
              <a:t>或組織之承受 </a:t>
            </a:r>
            <a:r>
              <a:rPr lang="en-US" altLang="zh-TW" dirty="0"/>
              <a:t>(§19</a:t>
            </a:r>
            <a:r>
              <a:rPr lang="zh-CN" altLang="zh-TW" dirty="0"/>
              <a:t>Ⅱ</a:t>
            </a:r>
            <a:r>
              <a:rPr lang="en-US" altLang="zh-TW" dirty="0"/>
              <a:t>)</a:t>
            </a:r>
          </a:p>
          <a:p>
            <a:pPr marL="36512" indent="0" fontAlgn="auto">
              <a:spcAft>
                <a:spcPts val="0"/>
              </a:spcAft>
              <a:buNone/>
              <a:defRPr/>
            </a:pPr>
            <a:r>
              <a:rPr lang="zh-TW" altLang="en-US" dirty="0"/>
              <a:t>        </a:t>
            </a:r>
            <a:r>
              <a:rPr lang="zh-TW" altLang="en-US" dirty="0" smtClean="0"/>
              <a:t> </a:t>
            </a:r>
            <a:r>
              <a:rPr lang="en-US" altLang="zh-TW" dirty="0" smtClean="0"/>
              <a:t>7.</a:t>
            </a:r>
            <a:r>
              <a:rPr lang="zh-TW" altLang="en-US" dirty="0" smtClean="0"/>
              <a:t> </a:t>
            </a:r>
            <a:r>
              <a:rPr lang="zh-TW" altLang="en-US" dirty="0">
                <a:solidFill>
                  <a:srgbClr val="CC00CC"/>
                </a:solidFill>
              </a:rPr>
              <a:t>國家</a:t>
            </a:r>
            <a:r>
              <a:rPr lang="zh-TW" altLang="en-US" dirty="0"/>
              <a:t> （繼承法 </a:t>
            </a:r>
            <a:r>
              <a:rPr lang="en-US" altLang="zh-TW" dirty="0"/>
              <a:t>§32</a:t>
            </a:r>
            <a:r>
              <a:rPr lang="zh-TW" altLang="en-US" dirty="0"/>
              <a:t>、</a:t>
            </a:r>
            <a:r>
              <a:rPr lang="en-US" altLang="zh-TW" dirty="0"/>
              <a:t>§19</a:t>
            </a:r>
            <a:r>
              <a:rPr lang="zh-CN" altLang="zh-TW" dirty="0"/>
              <a:t>Ⅱ</a:t>
            </a:r>
            <a:r>
              <a:rPr lang="en-US" altLang="zh-TW" dirty="0"/>
              <a:t>)</a:t>
            </a:r>
          </a:p>
          <a:p>
            <a:pPr marL="36512" indent="0" fontAlgn="auto">
              <a:spcAft>
                <a:spcPts val="0"/>
              </a:spcAft>
              <a:buNone/>
              <a:defRPr/>
            </a:pPr>
            <a:r>
              <a:rPr lang="zh-TW" altLang="en-US" dirty="0"/>
              <a:t>       </a:t>
            </a:r>
            <a:r>
              <a:rPr lang="zh-TW" altLang="en-US" dirty="0" smtClean="0"/>
              <a:t>  </a:t>
            </a:r>
            <a:r>
              <a:rPr lang="en-US" altLang="zh-TW" dirty="0" smtClean="0"/>
              <a:t>8.</a:t>
            </a:r>
            <a:r>
              <a:rPr lang="zh-TW" altLang="en-US" dirty="0" smtClean="0"/>
              <a:t> </a:t>
            </a:r>
            <a:r>
              <a:rPr lang="zh-TW" altLang="en-US" dirty="0"/>
              <a:t>作者身份不明（實</a:t>
            </a:r>
            <a:r>
              <a:rPr lang="en-US" altLang="zh-TW" dirty="0"/>
              <a:t>§13</a:t>
            </a:r>
            <a:r>
              <a:rPr lang="zh-TW" altLang="en-US" dirty="0"/>
              <a:t>）</a:t>
            </a:r>
            <a:endParaRPr lang="en-US" altLang="zh-TW" dirty="0"/>
          </a:p>
          <a:p>
            <a:endParaRPr lang="zh-TW" altLang="en-US"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6</a:t>
            </a:fld>
            <a:endParaRPr lang="en-US" altLang="zh-TW">
              <a:solidFill>
                <a:srgbClr val="8CADAE">
                  <a:shade val="75000"/>
                </a:srgbClr>
              </a:solidFill>
            </a:endParaRPr>
          </a:p>
        </p:txBody>
      </p:sp>
    </p:spTree>
    <p:extLst>
      <p:ext uri="{BB962C8B-B14F-4D97-AF65-F5344CB8AC3E}">
        <p14:creationId xmlns:p14="http://schemas.microsoft.com/office/powerpoint/2010/main" val="1565139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sz="4800" dirty="0" smtClean="0">
                <a:solidFill>
                  <a:schemeClr val="tx1"/>
                </a:solidFill>
              </a:rPr>
              <a:t>著作權取得及登記</a:t>
            </a:r>
            <a:endParaRPr lang="zh-TW" altLang="en-US" dirty="0"/>
          </a:p>
        </p:txBody>
      </p:sp>
      <p:sp>
        <p:nvSpPr>
          <p:cNvPr id="4" name="文字版面配置區 3"/>
          <p:cNvSpPr>
            <a:spLocks noGrp="1"/>
          </p:cNvSpPr>
          <p:nvPr>
            <p:ph type="body" idx="1"/>
          </p:nvPr>
        </p:nvSpPr>
        <p:spPr/>
        <p:txBody>
          <a:bodyPr/>
          <a:lstStyle/>
          <a:p>
            <a:r>
              <a:rPr lang="zh-TW" altLang="en-US" sz="2800" dirty="0" smtClean="0"/>
              <a:t>臺灣</a:t>
            </a:r>
            <a:endParaRPr lang="zh-TW" altLang="en-US" sz="2800" dirty="0"/>
          </a:p>
        </p:txBody>
      </p:sp>
      <p:sp>
        <p:nvSpPr>
          <p:cNvPr id="5" name="文字版面配置區 4"/>
          <p:cNvSpPr>
            <a:spLocks noGrp="1"/>
          </p:cNvSpPr>
          <p:nvPr>
            <p:ph type="body" sz="half" idx="3"/>
          </p:nvPr>
        </p:nvSpPr>
        <p:spPr/>
        <p:txBody>
          <a:bodyPr/>
          <a:lstStyle/>
          <a:p>
            <a:r>
              <a:rPr lang="zh-TW" altLang="en-US" sz="2800" dirty="0" smtClean="0"/>
              <a:t>大陸</a:t>
            </a:r>
            <a:endParaRPr lang="zh-TW" altLang="en-US" sz="2800" dirty="0"/>
          </a:p>
        </p:txBody>
      </p:sp>
      <p:sp>
        <p:nvSpPr>
          <p:cNvPr id="3" name="內容版面配置區 2"/>
          <p:cNvSpPr>
            <a:spLocks noGrp="1"/>
          </p:cNvSpPr>
          <p:nvPr>
            <p:ph sz="quarter" idx="2"/>
          </p:nvPr>
        </p:nvSpPr>
        <p:spPr/>
        <p:txBody>
          <a:bodyPr>
            <a:normAutofit/>
          </a:bodyPr>
          <a:lstStyle/>
          <a:p>
            <a:pPr marL="419100" indent="-382588">
              <a:buNone/>
            </a:pPr>
            <a:r>
              <a:rPr lang="zh-TW" altLang="en-US" sz="1600" dirty="0" smtClean="0">
                <a:latin typeface="新細明體"/>
                <a:ea typeface="新細明體"/>
              </a:rPr>
              <a:t>● </a:t>
            </a:r>
            <a:r>
              <a:rPr lang="zh-TW" altLang="en-US" sz="2000" u="sng" dirty="0" smtClean="0"/>
              <a:t>創作</a:t>
            </a:r>
            <a:r>
              <a:rPr lang="zh-TW" altLang="en-US" sz="2000" u="sng" dirty="0"/>
              <a:t>保護主義</a:t>
            </a:r>
            <a:r>
              <a:rPr lang="zh-TW" altLang="en-US" sz="2000" dirty="0"/>
              <a:t>（</a:t>
            </a:r>
            <a:r>
              <a:rPr lang="en-US" altLang="zh-TW" sz="2000" dirty="0"/>
              <a:t>§10</a:t>
            </a:r>
            <a:r>
              <a:rPr lang="zh-TW" altLang="en-US" sz="2000" dirty="0" smtClean="0"/>
              <a:t>）</a:t>
            </a:r>
            <a:endParaRPr lang="en-US" altLang="zh-TW" sz="2000" dirty="0" smtClean="0"/>
          </a:p>
          <a:p>
            <a:pPr marL="419100" indent="-382588">
              <a:buNone/>
            </a:pPr>
            <a:r>
              <a:rPr lang="zh-TW" altLang="en-US" sz="2000" dirty="0" smtClean="0"/>
              <a:t>   現無著作權登記制度</a:t>
            </a:r>
            <a:endParaRPr lang="en-US" altLang="zh-TW" sz="2000" dirty="0" smtClean="0"/>
          </a:p>
          <a:p>
            <a:pPr marL="419100" indent="-382588">
              <a:buNone/>
            </a:pPr>
            <a:endParaRPr lang="en-US" altLang="zh-TW" sz="1600" dirty="0"/>
          </a:p>
          <a:p>
            <a:pPr marL="419100" indent="-382588">
              <a:buNone/>
            </a:pPr>
            <a:endParaRPr lang="en-US" altLang="zh-TW" sz="1600" dirty="0"/>
          </a:p>
          <a:p>
            <a:pPr marL="419100" indent="-382588">
              <a:buNone/>
            </a:pPr>
            <a:endParaRPr lang="en-US" altLang="zh-TW" sz="1600" dirty="0" smtClean="0"/>
          </a:p>
          <a:p>
            <a:pPr marL="419100" indent="-382588" algn="just">
              <a:buNone/>
            </a:pPr>
            <a:r>
              <a:rPr lang="zh-TW" altLang="en-US" sz="1600" dirty="0" smtClean="0"/>
              <a:t>一、</a:t>
            </a:r>
            <a:r>
              <a:rPr lang="en-US" altLang="zh-TW" sz="1600" dirty="0" smtClean="0"/>
              <a:t>74.7.12</a:t>
            </a:r>
            <a:r>
              <a:rPr lang="zh-TW" altLang="en-US" sz="1600" dirty="0" smtClean="0"/>
              <a:t>之</a:t>
            </a:r>
            <a:r>
              <a:rPr lang="zh-TW" altLang="en-US" sz="1600" dirty="0"/>
              <a:t>著作權法改採</a:t>
            </a:r>
            <a:r>
              <a:rPr lang="zh-TW" altLang="en-US" sz="1600" dirty="0" smtClean="0"/>
              <a:t>創作主義</a:t>
            </a:r>
            <a:endParaRPr lang="en-US" altLang="zh-TW" sz="1600" dirty="0" smtClean="0"/>
          </a:p>
          <a:p>
            <a:pPr marL="419100" indent="-382588" algn="just">
              <a:buNone/>
            </a:pPr>
            <a:r>
              <a:rPr lang="zh-TW" altLang="en-US" sz="1600" dirty="0"/>
              <a:t> </a:t>
            </a:r>
            <a:r>
              <a:rPr lang="zh-TW" altLang="en-US" sz="1600" dirty="0" smtClean="0"/>
              <a:t>       → 但仍</a:t>
            </a:r>
            <a:r>
              <a:rPr lang="zh-TW" altLang="en-US" sz="1600" dirty="0"/>
              <a:t>有著作權註册</a:t>
            </a:r>
            <a:r>
              <a:rPr lang="zh-TW" altLang="en-US" sz="1600" dirty="0" smtClean="0"/>
              <a:t>制度</a:t>
            </a:r>
            <a:endParaRPr lang="en-US" altLang="zh-TW" sz="1600" dirty="0" smtClean="0"/>
          </a:p>
          <a:p>
            <a:pPr marL="419100" indent="-382588" algn="just">
              <a:buNone/>
            </a:pPr>
            <a:endParaRPr lang="zh-TW" altLang="en-US" sz="1600" dirty="0"/>
          </a:p>
          <a:p>
            <a:pPr marL="419100" indent="-382588">
              <a:buNone/>
            </a:pPr>
            <a:r>
              <a:rPr lang="zh-TW" altLang="en-US" sz="1600" dirty="0" smtClean="0"/>
              <a:t>二、 </a:t>
            </a:r>
            <a:r>
              <a:rPr lang="en-US" altLang="zh-TW" sz="1600" dirty="0" smtClean="0"/>
              <a:t>81.6.12</a:t>
            </a:r>
            <a:r>
              <a:rPr lang="zh-TW" altLang="en-US" sz="1600" dirty="0" smtClean="0"/>
              <a:t> → 改</a:t>
            </a:r>
            <a:r>
              <a:rPr lang="zh-TW" altLang="en-US" sz="1600" dirty="0"/>
              <a:t>為著作權登記</a:t>
            </a:r>
            <a:r>
              <a:rPr lang="zh-TW" altLang="en-US" sz="1600" dirty="0" smtClean="0"/>
              <a:t>制度</a:t>
            </a:r>
            <a:endParaRPr lang="en-US" altLang="zh-TW" sz="1600" dirty="0" smtClean="0"/>
          </a:p>
          <a:p>
            <a:pPr marL="419100" indent="-382588">
              <a:buNone/>
            </a:pPr>
            <a:r>
              <a:rPr lang="zh-TW" altLang="en-US" sz="1600" dirty="0"/>
              <a:t>	</a:t>
            </a:r>
          </a:p>
          <a:p>
            <a:pPr marL="419100" indent="-382588">
              <a:buNone/>
            </a:pPr>
            <a:r>
              <a:rPr lang="zh-TW" altLang="en-US" sz="1600" dirty="0" smtClean="0"/>
              <a:t>三、</a:t>
            </a:r>
            <a:r>
              <a:rPr lang="en-US" altLang="zh-TW" sz="1600" dirty="0" smtClean="0"/>
              <a:t> 87.1.23</a:t>
            </a:r>
            <a:r>
              <a:rPr lang="zh-TW" altLang="en-US" sz="1600" dirty="0" smtClean="0"/>
              <a:t> → 全面</a:t>
            </a:r>
            <a:r>
              <a:rPr lang="zh-TW" altLang="en-US" sz="1600" dirty="0"/>
              <a:t>廢除著作權登記制度</a:t>
            </a:r>
          </a:p>
          <a:p>
            <a:pPr marL="419100" indent="-382588">
              <a:buNone/>
            </a:pPr>
            <a:endParaRPr lang="en-US" altLang="zh-TW" sz="1600" dirty="0" smtClean="0"/>
          </a:p>
          <a:p>
            <a:pPr marL="0" indent="0">
              <a:buNone/>
            </a:pPr>
            <a:endParaRPr lang="zh-TW" altLang="en-US" dirty="0"/>
          </a:p>
        </p:txBody>
      </p:sp>
      <p:sp>
        <p:nvSpPr>
          <p:cNvPr id="6" name="內容版面配置區 5"/>
          <p:cNvSpPr>
            <a:spLocks noGrp="1"/>
          </p:cNvSpPr>
          <p:nvPr>
            <p:ph sz="quarter" idx="4"/>
          </p:nvPr>
        </p:nvSpPr>
        <p:spPr>
          <a:xfrm>
            <a:off x="4645025" y="2362200"/>
            <a:ext cx="4041775" cy="4595192"/>
          </a:xfrm>
        </p:spPr>
        <p:txBody>
          <a:bodyPr>
            <a:noAutofit/>
          </a:bodyPr>
          <a:lstStyle/>
          <a:p>
            <a:pPr marL="419100" indent="-382588">
              <a:buNone/>
            </a:pPr>
            <a:r>
              <a:rPr lang="zh-TW" altLang="en-US" sz="2000" dirty="0" smtClean="0">
                <a:latin typeface="新細明體"/>
                <a:ea typeface="新細明體"/>
              </a:rPr>
              <a:t>● </a:t>
            </a:r>
            <a:r>
              <a:rPr lang="zh-TW" altLang="en-US" sz="2000" u="sng" dirty="0" smtClean="0"/>
              <a:t>創作</a:t>
            </a:r>
            <a:r>
              <a:rPr lang="zh-TW" altLang="en-US" sz="2000" u="sng" dirty="0"/>
              <a:t>保護</a:t>
            </a:r>
            <a:r>
              <a:rPr lang="zh-TW" altLang="en-US" sz="2000" u="sng" dirty="0" smtClean="0"/>
              <a:t>主義</a:t>
            </a:r>
            <a:endParaRPr lang="en-US" altLang="zh-TW" sz="2000" u="sng" dirty="0" smtClean="0"/>
          </a:p>
          <a:p>
            <a:pPr marL="419100" indent="-382588">
              <a:buNone/>
            </a:pPr>
            <a:r>
              <a:rPr lang="zh-TW" altLang="en-US" sz="2000" dirty="0"/>
              <a:t> </a:t>
            </a:r>
            <a:r>
              <a:rPr lang="zh-TW" altLang="en-US" sz="2000" dirty="0" smtClean="0"/>
              <a:t>    但採</a:t>
            </a:r>
            <a:r>
              <a:rPr lang="zh-TW" altLang="en-US" sz="2000" u="sng" dirty="0" smtClean="0">
                <a:solidFill>
                  <a:srgbClr val="CC00CC"/>
                </a:solidFill>
              </a:rPr>
              <a:t>自願登記</a:t>
            </a:r>
            <a:r>
              <a:rPr lang="zh-TW" altLang="en-US" sz="2000" dirty="0" smtClean="0"/>
              <a:t>制度</a:t>
            </a:r>
            <a:endParaRPr lang="en-US" altLang="zh-TW" sz="2000" dirty="0" smtClean="0"/>
          </a:p>
          <a:p>
            <a:pPr marL="419100" indent="-382588">
              <a:buNone/>
            </a:pPr>
            <a:endParaRPr lang="en-US" altLang="zh-TW" sz="1600" dirty="0"/>
          </a:p>
          <a:p>
            <a:pPr marL="36512" indent="0">
              <a:buNone/>
            </a:pPr>
            <a:r>
              <a:rPr lang="zh-TW" altLang="en-US" sz="1600" dirty="0" smtClean="0"/>
              <a:t>一、</a:t>
            </a:r>
            <a:r>
              <a:rPr lang="zh-TW" altLang="en-US" sz="1600" b="1" dirty="0" smtClean="0"/>
              <a:t>一般</a:t>
            </a:r>
            <a:r>
              <a:rPr lang="zh-TW" altLang="en-US" sz="1600" b="1" dirty="0"/>
              <a:t>作品</a:t>
            </a:r>
            <a:endParaRPr lang="en-US" altLang="zh-TW" sz="1600" b="1" dirty="0"/>
          </a:p>
          <a:p>
            <a:pPr marL="36512" indent="0">
              <a:buNone/>
            </a:pPr>
            <a:r>
              <a:rPr lang="zh-TW" altLang="en-US" sz="1600" dirty="0"/>
              <a:t>   </a:t>
            </a:r>
            <a:r>
              <a:rPr lang="zh-TW" altLang="en-US" sz="1600" dirty="0" smtClean="0"/>
              <a:t> </a:t>
            </a:r>
            <a:r>
              <a:rPr lang="en-US" altLang="zh-TW" sz="1600" dirty="0" smtClean="0"/>
              <a:t>1.</a:t>
            </a:r>
            <a:r>
              <a:rPr lang="zh-TW" altLang="en-US" sz="1600" dirty="0" smtClean="0"/>
              <a:t> </a:t>
            </a:r>
            <a:r>
              <a:rPr lang="zh-TW" altLang="en-US" sz="1600" dirty="0"/>
              <a:t>依據：</a:t>
            </a:r>
            <a:r>
              <a:rPr lang="en-US" altLang="zh-TW" sz="1600" dirty="0"/>
              <a:t>《 </a:t>
            </a:r>
            <a:r>
              <a:rPr lang="zh-TW" altLang="en-US" sz="1600" dirty="0"/>
              <a:t>作品自願登記試行辦法 </a:t>
            </a:r>
            <a:r>
              <a:rPr lang="en-US" altLang="zh-TW" sz="1600" dirty="0" smtClean="0"/>
              <a:t>》</a:t>
            </a:r>
            <a:r>
              <a:rPr lang="zh-TW" altLang="en-US" sz="1600" dirty="0" smtClean="0"/>
              <a:t> </a:t>
            </a:r>
            <a:endParaRPr lang="en-US" altLang="zh-TW" sz="1600" dirty="0" smtClean="0"/>
          </a:p>
          <a:p>
            <a:pPr marL="419100" indent="-382588">
              <a:buNone/>
            </a:pPr>
            <a:r>
              <a:rPr lang="zh-TW" altLang="en-US" sz="1600" dirty="0" smtClean="0"/>
              <a:t>    </a:t>
            </a:r>
            <a:r>
              <a:rPr lang="en-US" altLang="zh-TW" sz="1600" dirty="0" smtClean="0"/>
              <a:t>2.</a:t>
            </a:r>
            <a:r>
              <a:rPr lang="zh-TW" altLang="en-US" sz="1600" dirty="0" smtClean="0"/>
              <a:t> 為</a:t>
            </a:r>
            <a:r>
              <a:rPr lang="zh-TW" altLang="en-US" sz="1600" dirty="0"/>
              <a:t>解決著作權糾紛提供</a:t>
            </a:r>
            <a:r>
              <a:rPr lang="zh-TW" altLang="en-US" sz="1600" u="sng" dirty="0"/>
              <a:t>初步證據</a:t>
            </a:r>
          </a:p>
          <a:p>
            <a:pPr marL="419100" indent="-382588">
              <a:buNone/>
            </a:pPr>
            <a:r>
              <a:rPr lang="zh-TW" altLang="en-US" sz="1600" dirty="0" smtClean="0">
                <a:latin typeface="新細明體"/>
                <a:ea typeface="新細明體"/>
              </a:rPr>
              <a:t>        </a:t>
            </a:r>
            <a:r>
              <a:rPr lang="en-US" altLang="zh-TW" sz="1600" dirty="0" smtClean="0">
                <a:latin typeface="新細明體"/>
                <a:ea typeface="新細明體"/>
              </a:rPr>
              <a:t>※</a:t>
            </a:r>
            <a:r>
              <a:rPr lang="zh-TW" altLang="en-US" sz="1600" dirty="0" smtClean="0"/>
              <a:t>國家</a:t>
            </a:r>
            <a:r>
              <a:rPr lang="zh-TW" altLang="en-US" sz="1600" dirty="0"/>
              <a:t>版權局：負責外國、臺灣、</a:t>
            </a:r>
            <a:r>
              <a:rPr lang="zh-TW" altLang="en-US" sz="1600" dirty="0" smtClean="0"/>
              <a:t>香</a:t>
            </a:r>
            <a:endParaRPr lang="en-US" altLang="zh-TW" sz="1600" dirty="0" smtClean="0"/>
          </a:p>
          <a:p>
            <a:pPr marL="419100" indent="-382588">
              <a:buNone/>
            </a:pPr>
            <a:r>
              <a:rPr lang="zh-TW" altLang="en-US" sz="1600" dirty="0" smtClean="0"/>
              <a:t>            港和</a:t>
            </a:r>
            <a:r>
              <a:rPr lang="zh-TW" altLang="en-US" sz="1600" dirty="0"/>
              <a:t>澳門地區作品登記 </a:t>
            </a:r>
          </a:p>
          <a:p>
            <a:pPr marL="36512" indent="0">
              <a:buNone/>
            </a:pPr>
            <a:r>
              <a:rPr lang="zh-TW" altLang="en-US" sz="1600" dirty="0" smtClean="0"/>
              <a:t>二、</a:t>
            </a:r>
            <a:r>
              <a:rPr lang="zh-TW" altLang="en-US" sz="1600" b="1" dirty="0" smtClean="0"/>
              <a:t>計算機</a:t>
            </a:r>
            <a:r>
              <a:rPr lang="zh-TW" altLang="en-US" sz="1600" b="1" dirty="0"/>
              <a:t>軟件  </a:t>
            </a:r>
          </a:p>
          <a:p>
            <a:pPr marL="419100" indent="-382588">
              <a:buNone/>
            </a:pPr>
            <a:r>
              <a:rPr lang="zh-TW" altLang="en-US" sz="1600" dirty="0"/>
              <a:t>     </a:t>
            </a:r>
            <a:r>
              <a:rPr lang="en-US" altLang="zh-TW" sz="1600" dirty="0" smtClean="0"/>
              <a:t>1.</a:t>
            </a:r>
            <a:r>
              <a:rPr lang="zh-TW" altLang="en-US" sz="1600" dirty="0" smtClean="0"/>
              <a:t> </a:t>
            </a:r>
            <a:r>
              <a:rPr lang="zh-TW" altLang="en-US" sz="1600" dirty="0"/>
              <a:t>依據：</a:t>
            </a:r>
            <a:r>
              <a:rPr lang="en-US" altLang="zh-TW" sz="1600" dirty="0"/>
              <a:t>《</a:t>
            </a:r>
            <a:r>
              <a:rPr lang="zh-TW" altLang="en-US" sz="1600" dirty="0"/>
              <a:t>計算機軟件保護條例</a:t>
            </a:r>
            <a:r>
              <a:rPr lang="en-US" altLang="zh-TW" sz="1600" dirty="0" smtClean="0"/>
              <a:t>》</a:t>
            </a:r>
          </a:p>
          <a:p>
            <a:pPr marL="419100" indent="-382588">
              <a:buNone/>
            </a:pPr>
            <a:r>
              <a:rPr lang="zh-TW" altLang="en-US" sz="1600" dirty="0" smtClean="0"/>
              <a:t>                     </a:t>
            </a:r>
            <a:r>
              <a:rPr lang="en-US" altLang="zh-TW" sz="1600" dirty="0" smtClean="0"/>
              <a:t>《</a:t>
            </a:r>
            <a:r>
              <a:rPr lang="zh-TW" altLang="en-US" sz="1600" dirty="0"/>
              <a:t>計算機軟件著作權登記辦法</a:t>
            </a:r>
            <a:r>
              <a:rPr lang="en-US" altLang="zh-TW" sz="1600" dirty="0" smtClean="0"/>
              <a:t>》</a:t>
            </a:r>
          </a:p>
          <a:p>
            <a:pPr marL="419100" indent="-382588">
              <a:buNone/>
            </a:pPr>
            <a:r>
              <a:rPr lang="zh-TW" altLang="en-US" sz="1600" dirty="0" smtClean="0"/>
              <a:t>     </a:t>
            </a:r>
            <a:r>
              <a:rPr lang="en-US" altLang="zh-TW" sz="1600" dirty="0" smtClean="0"/>
              <a:t>2.</a:t>
            </a:r>
            <a:r>
              <a:rPr lang="zh-TW" altLang="en-US" sz="1600" dirty="0" smtClean="0"/>
              <a:t>登記</a:t>
            </a:r>
            <a:r>
              <a:rPr lang="zh-TW" altLang="en-US" sz="1600" dirty="0"/>
              <a:t>事項的</a:t>
            </a:r>
            <a:r>
              <a:rPr lang="zh-TW" altLang="en-US" sz="1600" u="sng" dirty="0"/>
              <a:t>初步證明</a:t>
            </a:r>
          </a:p>
          <a:p>
            <a:pPr marL="419100" indent="-382588">
              <a:buNone/>
            </a:pPr>
            <a:r>
              <a:rPr lang="zh-TW" altLang="en-US" sz="1600" dirty="0"/>
              <a:t>     </a:t>
            </a:r>
            <a:r>
              <a:rPr lang="en-US" altLang="zh-TW" sz="1600" dirty="0" smtClean="0"/>
              <a:t>3.</a:t>
            </a:r>
            <a:r>
              <a:rPr lang="zh-TW" altLang="en-US" sz="1600" dirty="0" smtClean="0"/>
              <a:t>國家</a:t>
            </a:r>
            <a:r>
              <a:rPr lang="zh-TW" altLang="en-US" sz="1600" dirty="0"/>
              <a:t>版權局主管，由中國版權保護中心為軟件登記機構</a:t>
            </a:r>
            <a:r>
              <a:rPr lang="zh-TW" altLang="en-US" sz="1600" dirty="0" smtClean="0"/>
              <a:t>。</a:t>
            </a:r>
            <a:endParaRPr lang="en-US" altLang="zh-TW" sz="1600" dirty="0" smtClean="0"/>
          </a:p>
          <a:p>
            <a:pPr marL="419100" indent="-382588">
              <a:buNone/>
            </a:pPr>
            <a:r>
              <a:rPr lang="zh-TW" altLang="en-US" sz="1600" dirty="0" smtClean="0"/>
              <a:t>三、</a:t>
            </a:r>
            <a:r>
              <a:rPr lang="en-US" altLang="zh-TW" sz="1600" dirty="0" smtClean="0"/>
              <a:t>《</a:t>
            </a:r>
            <a:r>
              <a:rPr lang="zh-TW" altLang="en-US" sz="1600" dirty="0" smtClean="0"/>
              <a:t> </a:t>
            </a:r>
            <a:r>
              <a:rPr lang="zh-TW" altLang="en-US" sz="1600" dirty="0"/>
              <a:t>關於進一步規範作品登記程序等有關工作的通知</a:t>
            </a:r>
            <a:r>
              <a:rPr lang="en-US" altLang="zh-TW" sz="1600" dirty="0"/>
              <a:t>》</a:t>
            </a:r>
            <a:r>
              <a:rPr lang="zh-TW" altLang="en-US" sz="1600" dirty="0"/>
              <a:t>（國家版權局</a:t>
            </a:r>
            <a:r>
              <a:rPr lang="en-US" altLang="zh-TW" sz="1600" dirty="0" smtClean="0"/>
              <a:t>2011</a:t>
            </a:r>
            <a:r>
              <a:rPr lang="zh-TW" altLang="en-US" sz="1600" dirty="0" smtClean="0"/>
              <a:t>公布</a:t>
            </a:r>
            <a:r>
              <a:rPr lang="zh-TW" altLang="en-US" sz="1600" dirty="0"/>
              <a:t>）</a:t>
            </a:r>
          </a:p>
          <a:p>
            <a:endParaRPr lang="zh-TW" altLang="en-US" sz="1600"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7</a:t>
            </a:fld>
            <a:endParaRPr lang="en-US" altLang="zh-TW">
              <a:solidFill>
                <a:srgbClr val="8CADAE">
                  <a:shade val="75000"/>
                </a:srgbClr>
              </a:solidFill>
            </a:endParaRPr>
          </a:p>
        </p:txBody>
      </p:sp>
    </p:spTree>
    <p:extLst>
      <p:ext uri="{BB962C8B-B14F-4D97-AF65-F5344CB8AC3E}">
        <p14:creationId xmlns:p14="http://schemas.microsoft.com/office/powerpoint/2010/main" val="695468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51948"/>
            <a:ext cx="8229600" cy="1376852"/>
          </a:xfrm>
        </p:spPr>
        <p:txBody>
          <a:bodyPr>
            <a:normAutofit/>
          </a:bodyPr>
          <a:lstStyle/>
          <a:p>
            <a:pPr algn="ctr"/>
            <a:r>
              <a:rPr lang="zh-TW" altLang="en-US" sz="4100" dirty="0"/>
              <a:t>著作權客體（</a:t>
            </a:r>
            <a:r>
              <a:rPr lang="en-US" altLang="zh-TW" sz="4100" dirty="0"/>
              <a:t>1</a:t>
            </a:r>
            <a:r>
              <a:rPr lang="zh-TW" altLang="en-US" sz="4100" dirty="0" smtClean="0"/>
              <a:t>）</a:t>
            </a:r>
            <a:r>
              <a:rPr lang="en-US" altLang="zh-TW" sz="4100" dirty="0" smtClean="0"/>
              <a:t/>
            </a:r>
            <a:br>
              <a:rPr lang="en-US" altLang="zh-TW" sz="4100" dirty="0" smtClean="0"/>
            </a:br>
            <a:r>
              <a:rPr lang="zh-TW" altLang="en-US" sz="3200" dirty="0" smtClean="0"/>
              <a:t>受保護之一般要件</a:t>
            </a:r>
            <a:endParaRPr lang="zh-TW" altLang="en-US" sz="3200" dirty="0">
              <a:solidFill>
                <a:srgbClr val="C00000"/>
              </a:solidFill>
            </a:endParaRPr>
          </a:p>
        </p:txBody>
      </p:sp>
      <p:sp>
        <p:nvSpPr>
          <p:cNvPr id="3" name="文字版面配置區 2"/>
          <p:cNvSpPr>
            <a:spLocks noGrp="1"/>
          </p:cNvSpPr>
          <p:nvPr>
            <p:ph type="body" idx="1"/>
          </p:nvPr>
        </p:nvSpPr>
        <p:spPr/>
        <p:txBody>
          <a:bodyPr/>
          <a:lstStyle/>
          <a:p>
            <a:r>
              <a:rPr lang="zh-TW" altLang="en-US" dirty="0" smtClean="0"/>
              <a:t>台灣</a:t>
            </a:r>
            <a:endParaRPr lang="zh-TW" altLang="en-US" dirty="0"/>
          </a:p>
        </p:txBody>
      </p:sp>
      <p:sp>
        <p:nvSpPr>
          <p:cNvPr id="4" name="文字版面配置區 3"/>
          <p:cNvSpPr>
            <a:spLocks noGrp="1"/>
          </p:cNvSpPr>
          <p:nvPr>
            <p:ph type="body" sz="half" idx="3"/>
          </p:nvPr>
        </p:nvSpPr>
        <p:spPr/>
        <p:txBody>
          <a:bodyPr/>
          <a:lstStyle/>
          <a:p>
            <a:r>
              <a:rPr lang="zh-TW" altLang="en-US" dirty="0" smtClean="0"/>
              <a:t>大陸</a:t>
            </a:r>
            <a:endParaRPr lang="zh-TW" altLang="en-US" dirty="0"/>
          </a:p>
        </p:txBody>
      </p:sp>
      <p:sp>
        <p:nvSpPr>
          <p:cNvPr id="5" name="內容版面配置區 4"/>
          <p:cNvSpPr>
            <a:spLocks noGrp="1"/>
          </p:cNvSpPr>
          <p:nvPr>
            <p:ph sz="quarter" idx="2"/>
          </p:nvPr>
        </p:nvSpPr>
        <p:spPr/>
        <p:txBody>
          <a:bodyPr>
            <a:normAutofit/>
          </a:bodyPr>
          <a:lstStyle/>
          <a:p>
            <a:pPr marL="0" indent="0">
              <a:buNone/>
            </a:pPr>
            <a:r>
              <a:rPr lang="zh-TW" altLang="en-US" dirty="0" smtClean="0"/>
              <a:t>一般要件：</a:t>
            </a:r>
            <a:endParaRPr lang="en-US" altLang="zh-TW" dirty="0" smtClean="0"/>
          </a:p>
          <a:p>
            <a:pPr marL="0" indent="0">
              <a:buNone/>
            </a:pPr>
            <a:endParaRPr lang="en-US" altLang="zh-TW" dirty="0" smtClean="0"/>
          </a:p>
          <a:p>
            <a:pPr marL="0" indent="0">
              <a:buNone/>
            </a:pPr>
            <a:r>
              <a:rPr lang="zh-TW" altLang="en-US" sz="1800" dirty="0" smtClean="0"/>
              <a:t>（一）需</a:t>
            </a:r>
            <a:r>
              <a:rPr lang="zh-TW" altLang="en-US" sz="1800" dirty="0"/>
              <a:t>具原創性 </a:t>
            </a:r>
            <a:endParaRPr lang="en-US" altLang="zh-TW" sz="1800" dirty="0" smtClean="0"/>
          </a:p>
          <a:p>
            <a:pPr marL="0" indent="0">
              <a:buNone/>
            </a:pPr>
            <a:r>
              <a:rPr lang="zh-TW" altLang="en-US" sz="1800" dirty="0"/>
              <a:t> </a:t>
            </a:r>
            <a:r>
              <a:rPr lang="zh-TW" altLang="en-US" sz="1800" dirty="0" smtClean="0"/>
              <a:t>             </a:t>
            </a:r>
            <a:r>
              <a:rPr lang="en-US" altLang="zh-TW" sz="1800" dirty="0" smtClean="0"/>
              <a:t>— </a:t>
            </a:r>
            <a:r>
              <a:rPr lang="zh-TW" altLang="en-US" sz="1800" dirty="0"/>
              <a:t>獨立創作及</a:t>
            </a:r>
            <a:r>
              <a:rPr lang="zh-TW" altLang="en-US" sz="1800" u="sng" dirty="0"/>
              <a:t>最低創作性</a:t>
            </a:r>
            <a:r>
              <a:rPr lang="zh-TW" altLang="en-US" sz="1800" dirty="0"/>
              <a:t> </a:t>
            </a:r>
          </a:p>
          <a:p>
            <a:endParaRPr lang="zh-TW" altLang="en-US" sz="1800" dirty="0"/>
          </a:p>
          <a:p>
            <a:pPr marL="0" indent="0">
              <a:buNone/>
            </a:pPr>
            <a:r>
              <a:rPr lang="zh-TW" altLang="en-US" sz="1800" dirty="0" smtClean="0"/>
              <a:t>（二）</a:t>
            </a:r>
            <a:r>
              <a:rPr lang="en-US" altLang="zh-TW" sz="1800" dirty="0" smtClean="0"/>
              <a:t> </a:t>
            </a:r>
            <a:r>
              <a:rPr lang="zh-TW" altLang="en-US" sz="1800" dirty="0"/>
              <a:t>具有客觀的一定形式 </a:t>
            </a:r>
            <a:endParaRPr lang="en-US" altLang="zh-TW" sz="1800" dirty="0" smtClean="0"/>
          </a:p>
          <a:p>
            <a:pPr marL="0" indent="0">
              <a:buNone/>
            </a:pPr>
            <a:r>
              <a:rPr lang="zh-TW" altLang="en-US" sz="1800" dirty="0"/>
              <a:t> </a:t>
            </a:r>
            <a:r>
              <a:rPr lang="zh-TW" altLang="en-US" sz="1800" dirty="0" smtClean="0"/>
              <a:t>                        （</a:t>
            </a:r>
            <a:r>
              <a:rPr lang="en-US" altLang="zh-TW" sz="1800" dirty="0" smtClean="0"/>
              <a:t>§</a:t>
            </a:r>
            <a:r>
              <a:rPr lang="en-US" altLang="zh-TW" sz="1800" dirty="0"/>
              <a:t>10</a:t>
            </a:r>
            <a:r>
              <a:rPr lang="zh-TW" altLang="en-US" sz="1800" dirty="0"/>
              <a:t>之</a:t>
            </a:r>
            <a:r>
              <a:rPr lang="en-US" altLang="zh-TW" sz="1800" dirty="0"/>
              <a:t>1</a:t>
            </a:r>
            <a:r>
              <a:rPr lang="zh-TW" altLang="en-US" sz="1800" dirty="0"/>
              <a:t>） </a:t>
            </a:r>
          </a:p>
          <a:p>
            <a:endParaRPr lang="zh-TW" altLang="en-US" sz="1800" dirty="0"/>
          </a:p>
          <a:p>
            <a:pPr marL="0" indent="0">
              <a:buNone/>
            </a:pPr>
            <a:r>
              <a:rPr lang="zh-TW" altLang="en-US" sz="1800" dirty="0" smtClean="0"/>
              <a:t>（三）屬於</a:t>
            </a:r>
            <a:r>
              <a:rPr lang="zh-TW" altLang="en-US" sz="1800" dirty="0"/>
              <a:t>文學、科學、藝術或</a:t>
            </a:r>
            <a:r>
              <a:rPr lang="zh-TW" altLang="en-US" sz="1800" dirty="0" smtClean="0"/>
              <a:t>其他</a:t>
            </a:r>
            <a:endParaRPr lang="en-US" altLang="zh-TW" sz="1800" dirty="0" smtClean="0"/>
          </a:p>
          <a:p>
            <a:pPr marL="0" indent="0">
              <a:buNone/>
            </a:pPr>
            <a:r>
              <a:rPr lang="zh-TW" altLang="en-US" sz="1800" dirty="0"/>
              <a:t> </a:t>
            </a:r>
            <a:r>
              <a:rPr lang="zh-TW" altLang="en-US" sz="1800" dirty="0" smtClean="0"/>
              <a:t>           學術</a:t>
            </a:r>
            <a:r>
              <a:rPr lang="zh-TW" altLang="en-US" sz="1800" dirty="0"/>
              <a:t>範圍之創作（ </a:t>
            </a:r>
            <a:r>
              <a:rPr lang="en-US" altLang="zh-TW" sz="1800" dirty="0"/>
              <a:t>§ 3I(1)</a:t>
            </a:r>
            <a:r>
              <a:rPr lang="zh-TW" altLang="en-US" sz="1800" dirty="0"/>
              <a:t>）</a:t>
            </a:r>
          </a:p>
          <a:p>
            <a:endParaRPr lang="zh-TW" altLang="en-US" sz="1800" dirty="0"/>
          </a:p>
          <a:p>
            <a:pPr marL="0" indent="0">
              <a:buNone/>
            </a:pPr>
            <a:r>
              <a:rPr lang="zh-TW" altLang="en-US" sz="1800" dirty="0" smtClean="0"/>
              <a:t>（四）</a:t>
            </a:r>
            <a:r>
              <a:rPr lang="zh-TW" altLang="en-US" sz="1800" u="sng" dirty="0" smtClean="0"/>
              <a:t>非法定不保護者</a:t>
            </a:r>
            <a:r>
              <a:rPr lang="zh-TW" altLang="en-US" sz="1800" dirty="0" smtClean="0"/>
              <a:t>（ </a:t>
            </a:r>
            <a:r>
              <a:rPr lang="en-US" altLang="zh-TW" sz="1800" dirty="0"/>
              <a:t>§ 9</a:t>
            </a:r>
            <a:r>
              <a:rPr lang="zh-TW" altLang="en-US" sz="1800" dirty="0"/>
              <a:t>）</a:t>
            </a:r>
          </a:p>
        </p:txBody>
      </p:sp>
      <p:sp>
        <p:nvSpPr>
          <p:cNvPr id="6" name="內容版面配置區 5"/>
          <p:cNvSpPr>
            <a:spLocks noGrp="1"/>
          </p:cNvSpPr>
          <p:nvPr>
            <p:ph sz="quarter" idx="4"/>
          </p:nvPr>
        </p:nvSpPr>
        <p:spPr>
          <a:xfrm>
            <a:off x="4645025" y="2362200"/>
            <a:ext cx="4319463" cy="4379168"/>
          </a:xfrm>
        </p:spPr>
        <p:txBody>
          <a:bodyPr>
            <a:noAutofit/>
          </a:bodyPr>
          <a:lstStyle/>
          <a:p>
            <a:pPr marL="609600" lvl="1" indent="-609600">
              <a:lnSpc>
                <a:spcPct val="80000"/>
              </a:lnSpc>
              <a:spcBef>
                <a:spcPts val="600"/>
              </a:spcBef>
              <a:buNone/>
              <a:defRPr/>
            </a:pPr>
            <a:r>
              <a:rPr lang="zh-TW" altLang="en-US" sz="1600" dirty="0">
                <a:latin typeface="+mj-ea"/>
              </a:rPr>
              <a:t>著 </a:t>
            </a:r>
            <a:r>
              <a:rPr lang="en-US" altLang="zh-TW" sz="1600" dirty="0">
                <a:latin typeface="+mj-ea"/>
              </a:rPr>
              <a:t>§ 3</a:t>
            </a:r>
            <a:r>
              <a:rPr lang="zh-TW" altLang="en-US" sz="1600" dirty="0">
                <a:latin typeface="+mj-ea"/>
              </a:rPr>
              <a:t>：</a:t>
            </a:r>
            <a:r>
              <a:rPr lang="zh-TW" altLang="zh-TW" sz="1600" dirty="0">
                <a:latin typeface="+mj-ea"/>
              </a:rPr>
              <a:t>作品，包括以下列形式創作的文學、藝術和自然科學、社會科學、工程技術等</a:t>
            </a:r>
            <a:r>
              <a:rPr lang="zh-TW" altLang="zh-TW" sz="1600" dirty="0" smtClean="0">
                <a:latin typeface="+mj-ea"/>
              </a:rPr>
              <a:t>作品</a:t>
            </a:r>
            <a:r>
              <a:rPr lang="en-US" altLang="zh-TW" sz="1600" dirty="0" smtClean="0">
                <a:latin typeface="+mj-ea"/>
              </a:rPr>
              <a:t>……</a:t>
            </a:r>
            <a:endParaRPr lang="en-US" altLang="zh-TW" sz="1600" dirty="0">
              <a:latin typeface="+mj-ea"/>
            </a:endParaRPr>
          </a:p>
          <a:p>
            <a:pPr marL="609600" lvl="1" indent="-609600">
              <a:lnSpc>
                <a:spcPct val="80000"/>
              </a:lnSpc>
              <a:spcBef>
                <a:spcPts val="600"/>
              </a:spcBef>
              <a:buNone/>
              <a:defRPr/>
            </a:pPr>
            <a:r>
              <a:rPr lang="zh-TW" altLang="en-US" sz="1600" dirty="0" smtClean="0">
                <a:latin typeface="+mj-ea"/>
              </a:rPr>
              <a:t>實施 </a:t>
            </a:r>
            <a:r>
              <a:rPr lang="en-US" altLang="zh-TW" sz="1600" dirty="0">
                <a:latin typeface="+mj-ea"/>
              </a:rPr>
              <a:t>§</a:t>
            </a:r>
            <a:r>
              <a:rPr lang="zh-TW" altLang="en-US" sz="1600" dirty="0">
                <a:latin typeface="+mj-ea"/>
              </a:rPr>
              <a:t> </a:t>
            </a:r>
            <a:r>
              <a:rPr lang="en-US" altLang="zh-TW" sz="1600" dirty="0">
                <a:latin typeface="+mj-ea"/>
              </a:rPr>
              <a:t>2</a:t>
            </a:r>
            <a:r>
              <a:rPr lang="zh-TW" altLang="en-US" sz="1600" dirty="0">
                <a:latin typeface="+mj-ea"/>
              </a:rPr>
              <a:t>：</a:t>
            </a:r>
            <a:r>
              <a:rPr lang="zh-TW" altLang="zh-TW" sz="1600" dirty="0">
                <a:latin typeface="+mj-ea"/>
              </a:rPr>
              <a:t>作品，是指文學、藝術和科學領域內具有</a:t>
            </a:r>
            <a:r>
              <a:rPr lang="zh-TW" altLang="zh-TW" sz="1600" dirty="0">
                <a:solidFill>
                  <a:srgbClr val="0070C0"/>
                </a:solidFill>
                <a:latin typeface="+mj-ea"/>
              </a:rPr>
              <a:t>獨創性</a:t>
            </a:r>
            <a:r>
              <a:rPr lang="zh-TW" altLang="zh-TW" sz="1600" dirty="0">
                <a:latin typeface="+mj-ea"/>
              </a:rPr>
              <a:t>並能以某種有形形式複製的</a:t>
            </a:r>
            <a:r>
              <a:rPr lang="zh-TW" altLang="zh-TW" sz="1600" dirty="0">
                <a:solidFill>
                  <a:srgbClr val="0070C0"/>
                </a:solidFill>
                <a:latin typeface="+mj-ea"/>
              </a:rPr>
              <a:t>智力成果</a:t>
            </a:r>
            <a:r>
              <a:rPr lang="zh-TW" altLang="en-US" sz="1600" dirty="0">
                <a:latin typeface="+mj-ea"/>
              </a:rPr>
              <a:t>。</a:t>
            </a:r>
            <a:endParaRPr lang="en-US" altLang="zh-TW" sz="1600" dirty="0">
              <a:latin typeface="+mj-ea"/>
            </a:endParaRPr>
          </a:p>
          <a:p>
            <a:pPr marL="609600" lvl="1" indent="-609600">
              <a:lnSpc>
                <a:spcPct val="80000"/>
              </a:lnSpc>
              <a:spcBef>
                <a:spcPts val="600"/>
              </a:spcBef>
              <a:buNone/>
              <a:defRPr/>
            </a:pPr>
            <a:r>
              <a:rPr lang="zh-TW" altLang="en-US" sz="1600" dirty="0" smtClean="0">
                <a:latin typeface="+mj-ea"/>
              </a:rPr>
              <a:t>實施 </a:t>
            </a:r>
            <a:r>
              <a:rPr lang="en-US" altLang="zh-TW" sz="1600" dirty="0">
                <a:latin typeface="+mj-ea"/>
              </a:rPr>
              <a:t>§</a:t>
            </a:r>
            <a:r>
              <a:rPr lang="zh-TW" altLang="en-US" sz="1600" dirty="0">
                <a:latin typeface="+mj-ea"/>
              </a:rPr>
              <a:t> </a:t>
            </a:r>
            <a:r>
              <a:rPr lang="en-US" altLang="zh-TW" sz="1600" dirty="0">
                <a:latin typeface="+mj-ea"/>
              </a:rPr>
              <a:t>3</a:t>
            </a:r>
            <a:r>
              <a:rPr lang="zh-TW" altLang="en-US" sz="1600" dirty="0">
                <a:latin typeface="+mj-ea"/>
              </a:rPr>
              <a:t>：</a:t>
            </a:r>
            <a:r>
              <a:rPr lang="zh-TW" altLang="zh-TW" sz="1600" dirty="0">
                <a:latin typeface="+mj-ea"/>
              </a:rPr>
              <a:t>創作，是指直接產生文學、藝術和科學作品的智力活動。 </a:t>
            </a:r>
            <a:endParaRPr lang="en-US" altLang="zh-TW" sz="1600" dirty="0">
              <a:latin typeface="+mj-ea"/>
            </a:endParaRPr>
          </a:p>
          <a:p>
            <a:pPr marL="609600" lvl="1" indent="-609600">
              <a:lnSpc>
                <a:spcPct val="80000"/>
              </a:lnSpc>
              <a:spcBef>
                <a:spcPts val="600"/>
              </a:spcBef>
              <a:buNone/>
              <a:defRPr/>
            </a:pPr>
            <a:r>
              <a:rPr lang="en-US" altLang="zh-TW" sz="1600" dirty="0" smtClean="0">
                <a:latin typeface="+mj-ea"/>
              </a:rPr>
              <a:t>-----------------------------------------------</a:t>
            </a:r>
          </a:p>
          <a:p>
            <a:pPr marL="609600" lvl="1" indent="-609600">
              <a:lnSpc>
                <a:spcPct val="80000"/>
              </a:lnSpc>
              <a:spcBef>
                <a:spcPts val="600"/>
              </a:spcBef>
              <a:buNone/>
              <a:defRPr/>
            </a:pPr>
            <a:r>
              <a:rPr lang="zh-TW" altLang="en-US" sz="1600" dirty="0" smtClean="0">
                <a:latin typeface="新細明體"/>
              </a:rPr>
              <a:t>→ </a:t>
            </a:r>
            <a:r>
              <a:rPr lang="zh-TW" altLang="en-US" sz="1600" b="1" dirty="0">
                <a:latin typeface="新細明體"/>
              </a:rPr>
              <a:t>一般要件</a:t>
            </a:r>
            <a:r>
              <a:rPr lang="zh-TW" altLang="en-US" sz="1600" dirty="0" smtClean="0">
                <a:latin typeface="新細明體"/>
              </a:rPr>
              <a:t>：</a:t>
            </a:r>
            <a:endParaRPr lang="en-US" altLang="zh-TW" sz="1600" dirty="0" smtClean="0">
              <a:latin typeface="新細明體"/>
            </a:endParaRPr>
          </a:p>
          <a:p>
            <a:pPr marL="609600" lvl="1" indent="-609600">
              <a:lnSpc>
                <a:spcPct val="80000"/>
              </a:lnSpc>
              <a:spcBef>
                <a:spcPts val="600"/>
              </a:spcBef>
              <a:buNone/>
              <a:defRPr/>
            </a:pPr>
            <a:r>
              <a:rPr lang="zh-TW" altLang="en-US" sz="1600" dirty="0" smtClean="0"/>
              <a:t>（</a:t>
            </a:r>
            <a:r>
              <a:rPr lang="zh-TW" altLang="en-US" sz="1600" dirty="0"/>
              <a:t>一）需具獨創性 </a:t>
            </a:r>
            <a:r>
              <a:rPr lang="zh-TW" altLang="en-US" sz="1600" dirty="0" smtClean="0"/>
              <a:t>：</a:t>
            </a:r>
            <a:endParaRPr lang="en-US" altLang="zh-TW" sz="1600" dirty="0" smtClean="0"/>
          </a:p>
          <a:p>
            <a:pPr marL="712788" lvl="1" indent="-533400" fontAlgn="ctr">
              <a:lnSpc>
                <a:spcPct val="80000"/>
              </a:lnSpc>
              <a:spcBef>
                <a:spcPts val="600"/>
              </a:spcBef>
              <a:spcAft>
                <a:spcPct val="10000"/>
              </a:spcAft>
              <a:buNone/>
              <a:defRPr/>
            </a:pPr>
            <a:r>
              <a:rPr lang="zh-TW" altLang="en-US" sz="1600" dirty="0" smtClean="0"/>
              <a:t>    </a:t>
            </a:r>
            <a:r>
              <a:rPr lang="en-US" altLang="zh-TW" sz="1600" dirty="0" smtClean="0"/>
              <a:t>1</a:t>
            </a:r>
            <a:r>
              <a:rPr lang="en-US" altLang="zh-TW" sz="1600" dirty="0"/>
              <a:t>.</a:t>
            </a:r>
            <a:r>
              <a:rPr lang="zh-TW" altLang="en-US" sz="1600" dirty="0"/>
              <a:t> 獨立創作（非抄襲</a:t>
            </a:r>
            <a:r>
              <a:rPr lang="zh-TW" altLang="en-US" sz="1600" dirty="0" smtClean="0"/>
              <a:t>）</a:t>
            </a:r>
            <a:endParaRPr lang="en-US" altLang="zh-TW" sz="1600" dirty="0" smtClean="0"/>
          </a:p>
          <a:p>
            <a:pPr marL="712788" lvl="1" indent="-533400" fontAlgn="ctr">
              <a:lnSpc>
                <a:spcPct val="80000"/>
              </a:lnSpc>
              <a:spcBef>
                <a:spcPts val="600"/>
              </a:spcBef>
              <a:spcAft>
                <a:spcPct val="10000"/>
              </a:spcAft>
              <a:buNone/>
              <a:defRPr/>
            </a:pPr>
            <a:r>
              <a:rPr lang="zh-TW" altLang="en-US" sz="1600" dirty="0" smtClean="0"/>
              <a:t>    </a:t>
            </a:r>
            <a:r>
              <a:rPr lang="en-US" altLang="zh-TW" sz="1600" dirty="0"/>
              <a:t>2.</a:t>
            </a:r>
            <a:r>
              <a:rPr lang="zh-TW" altLang="en-US" sz="1600" dirty="0"/>
              <a:t> 一定之作品高度（足夠之</a:t>
            </a:r>
            <a:r>
              <a:rPr lang="zh-TW" altLang="en-US" sz="1600" u="sng" dirty="0"/>
              <a:t>智力創作活動</a:t>
            </a:r>
            <a:r>
              <a:rPr lang="zh-TW" altLang="en-US" sz="1600" dirty="0" smtClean="0"/>
              <a:t>）</a:t>
            </a:r>
            <a:endParaRPr lang="en-US" altLang="zh-TW" sz="1600" dirty="0"/>
          </a:p>
          <a:p>
            <a:pPr marL="712788" lvl="1" indent="-712788" fontAlgn="ctr">
              <a:lnSpc>
                <a:spcPct val="80000"/>
              </a:lnSpc>
              <a:spcBef>
                <a:spcPts val="600"/>
              </a:spcBef>
              <a:spcAft>
                <a:spcPct val="10000"/>
              </a:spcAft>
              <a:buNone/>
              <a:defRPr/>
            </a:pPr>
            <a:r>
              <a:rPr lang="zh-TW" altLang="en-US" sz="1600" dirty="0" smtClean="0"/>
              <a:t>（二</a:t>
            </a:r>
            <a:r>
              <a:rPr lang="zh-TW" altLang="en-US" sz="1600" dirty="0"/>
              <a:t>）</a:t>
            </a:r>
            <a:r>
              <a:rPr lang="zh-TW" altLang="en-US" sz="1600" dirty="0">
                <a:latin typeface="+mn-ea"/>
              </a:rPr>
              <a:t>具有一定客觀的表現形式、</a:t>
            </a:r>
            <a:r>
              <a:rPr lang="zh-TW" altLang="en-US" sz="1600" dirty="0" smtClean="0">
                <a:latin typeface="+mn-ea"/>
              </a:rPr>
              <a:t>具可</a:t>
            </a:r>
            <a:r>
              <a:rPr lang="zh-TW" altLang="en-US" sz="1600" dirty="0">
                <a:latin typeface="+mn-ea"/>
              </a:rPr>
              <a:t>複製性</a:t>
            </a:r>
            <a:endParaRPr lang="en-US" altLang="zh-TW" sz="1600" dirty="0">
              <a:latin typeface="+mn-ea"/>
            </a:endParaRPr>
          </a:p>
          <a:p>
            <a:pPr marL="712788" lvl="1" indent="-712788" fontAlgn="ctr">
              <a:lnSpc>
                <a:spcPct val="80000"/>
              </a:lnSpc>
              <a:spcBef>
                <a:spcPts val="600"/>
              </a:spcBef>
              <a:spcAft>
                <a:spcPct val="10000"/>
              </a:spcAft>
              <a:buNone/>
              <a:defRPr/>
            </a:pPr>
            <a:r>
              <a:rPr lang="zh-TW" altLang="en-US" sz="1600" dirty="0">
                <a:latin typeface="+mn-ea"/>
              </a:rPr>
              <a:t>（三）屬於</a:t>
            </a:r>
            <a:r>
              <a:rPr lang="zh-TW" altLang="zh-TW" sz="1600" dirty="0">
                <a:latin typeface="+mn-ea"/>
              </a:rPr>
              <a:t>文學、藝術和科學領域內</a:t>
            </a:r>
            <a:r>
              <a:rPr lang="zh-TW" altLang="en-US" sz="1600" dirty="0">
                <a:latin typeface="+mn-ea"/>
              </a:rPr>
              <a:t>之創作       </a:t>
            </a:r>
            <a:endParaRPr lang="en-US" altLang="zh-TW" sz="1600" dirty="0">
              <a:latin typeface="+mn-ea"/>
            </a:endParaRPr>
          </a:p>
          <a:p>
            <a:pPr marL="712788" lvl="1" indent="-712788" fontAlgn="ctr">
              <a:lnSpc>
                <a:spcPct val="80000"/>
              </a:lnSpc>
              <a:spcBef>
                <a:spcPts val="600"/>
              </a:spcBef>
              <a:spcAft>
                <a:spcPct val="10000"/>
              </a:spcAft>
              <a:buNone/>
              <a:defRPr/>
            </a:pPr>
            <a:r>
              <a:rPr lang="zh-TW" altLang="en-US" sz="1600" dirty="0">
                <a:latin typeface="+mn-ea"/>
              </a:rPr>
              <a:t>（四）</a:t>
            </a:r>
            <a:r>
              <a:rPr lang="zh-TW" altLang="en-US" sz="1600" u="sng" dirty="0">
                <a:latin typeface="+mn-ea"/>
              </a:rPr>
              <a:t>非法定不保護者</a:t>
            </a:r>
            <a:r>
              <a:rPr lang="zh-TW" altLang="en-US" sz="1600" dirty="0">
                <a:latin typeface="+mj-ea"/>
              </a:rPr>
              <a:t>（</a:t>
            </a:r>
            <a:r>
              <a:rPr lang="en-US" altLang="zh-TW" sz="1600" dirty="0">
                <a:latin typeface="+mj-ea"/>
              </a:rPr>
              <a:t>§ 5</a:t>
            </a:r>
            <a:r>
              <a:rPr lang="zh-TW" altLang="en-US" sz="1600" dirty="0">
                <a:latin typeface="+mj-ea"/>
              </a:rPr>
              <a:t>）</a:t>
            </a:r>
          </a:p>
          <a:p>
            <a:pPr>
              <a:spcBef>
                <a:spcPts val="600"/>
              </a:spcBef>
            </a:pPr>
            <a:endParaRPr lang="zh-TW" altLang="en-US" sz="1600"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8</a:t>
            </a:fld>
            <a:endParaRPr lang="en-US" altLang="zh-TW">
              <a:solidFill>
                <a:srgbClr val="8CADAE">
                  <a:shade val="75000"/>
                </a:srgbClr>
              </a:solidFill>
            </a:endParaRPr>
          </a:p>
        </p:txBody>
      </p:sp>
    </p:spTree>
    <p:extLst>
      <p:ext uri="{BB962C8B-B14F-4D97-AF65-F5344CB8AC3E}">
        <p14:creationId xmlns:p14="http://schemas.microsoft.com/office/powerpoint/2010/main" val="216135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pPr algn="ctr"/>
            <a:r>
              <a:rPr lang="zh-TW" altLang="en-US" dirty="0" smtClean="0"/>
              <a:t> 著作權客體（</a:t>
            </a:r>
            <a:r>
              <a:rPr lang="en-US" altLang="zh-TW" dirty="0" smtClean="0"/>
              <a:t>2</a:t>
            </a:r>
            <a:r>
              <a:rPr lang="zh-TW" altLang="en-US" dirty="0" smtClean="0"/>
              <a:t>）</a:t>
            </a:r>
            <a:r>
              <a:rPr lang="en-US" altLang="zh-TW" dirty="0" smtClean="0"/>
              <a:t/>
            </a:r>
            <a:br>
              <a:rPr lang="en-US" altLang="zh-TW" dirty="0" smtClean="0"/>
            </a:br>
            <a:r>
              <a:rPr lang="zh-TW" altLang="en-US" sz="3600" dirty="0"/>
              <a:t>法定不保護之標的</a:t>
            </a:r>
          </a:p>
        </p:txBody>
      </p:sp>
      <p:sp>
        <p:nvSpPr>
          <p:cNvPr id="3" name="文字版面配置區 2"/>
          <p:cNvSpPr>
            <a:spLocks noGrp="1"/>
          </p:cNvSpPr>
          <p:nvPr>
            <p:ph type="body" idx="1"/>
          </p:nvPr>
        </p:nvSpPr>
        <p:spPr/>
        <p:txBody>
          <a:bodyPr/>
          <a:lstStyle/>
          <a:p>
            <a:pPr marL="91440" lvl="1" indent="0">
              <a:spcBef>
                <a:spcPts val="0"/>
              </a:spcBef>
              <a:buClr>
                <a:schemeClr val="accent1"/>
              </a:buClr>
              <a:buSzPct val="70000"/>
            </a:pPr>
            <a:r>
              <a:rPr lang="zh-TW" altLang="en-US" sz="2400" dirty="0" smtClean="0"/>
              <a:t>臺灣 </a:t>
            </a:r>
            <a:r>
              <a:rPr lang="en-US" altLang="zh-TW" sz="2400" dirty="0" smtClean="0"/>
              <a:t>--</a:t>
            </a:r>
            <a:r>
              <a:rPr lang="zh-TW" altLang="en-US" sz="2400" dirty="0" smtClean="0"/>
              <a:t> </a:t>
            </a:r>
            <a:r>
              <a:rPr lang="en-US" altLang="zh-TW" sz="2400" dirty="0"/>
              <a:t>§ </a:t>
            </a:r>
            <a:r>
              <a:rPr lang="en-US" altLang="zh-TW" sz="2400" dirty="0" smtClean="0"/>
              <a:t>9</a:t>
            </a:r>
            <a:endParaRPr lang="zh-TW" altLang="en-US" sz="2400" dirty="0"/>
          </a:p>
        </p:txBody>
      </p:sp>
      <p:sp>
        <p:nvSpPr>
          <p:cNvPr id="4" name="文字版面配置區 3"/>
          <p:cNvSpPr>
            <a:spLocks noGrp="1"/>
          </p:cNvSpPr>
          <p:nvPr>
            <p:ph type="body" sz="half" idx="3"/>
          </p:nvPr>
        </p:nvSpPr>
        <p:spPr/>
        <p:txBody>
          <a:bodyPr/>
          <a:lstStyle/>
          <a:p>
            <a:r>
              <a:rPr lang="zh-TW" altLang="en-US" sz="2400" b="1" dirty="0" smtClean="0"/>
              <a:t>大陸</a:t>
            </a:r>
            <a:r>
              <a:rPr lang="en-US" altLang="zh-TW" sz="2400" b="1" dirty="0" smtClean="0"/>
              <a:t> -- § 5</a:t>
            </a:r>
            <a:endParaRPr lang="zh-TW" altLang="en-US" sz="2400" b="1" dirty="0"/>
          </a:p>
        </p:txBody>
      </p:sp>
      <p:sp>
        <p:nvSpPr>
          <p:cNvPr id="5" name="內容版面配置區 4"/>
          <p:cNvSpPr>
            <a:spLocks noGrp="1"/>
          </p:cNvSpPr>
          <p:nvPr>
            <p:ph sz="quarter" idx="2"/>
          </p:nvPr>
        </p:nvSpPr>
        <p:spPr/>
        <p:txBody>
          <a:bodyPr/>
          <a:lstStyle/>
          <a:p>
            <a:pPr marL="712788" lvl="1" indent="-533400" fontAlgn="ctr">
              <a:lnSpc>
                <a:spcPct val="80000"/>
              </a:lnSpc>
              <a:spcAft>
                <a:spcPct val="10000"/>
              </a:spcAft>
              <a:buNone/>
            </a:pPr>
            <a:endParaRPr lang="en-US" altLang="zh-TW" dirty="0" smtClean="0"/>
          </a:p>
          <a:p>
            <a:pPr marL="712788" lvl="1" indent="-533400" fontAlgn="ctr">
              <a:lnSpc>
                <a:spcPct val="80000"/>
              </a:lnSpc>
              <a:spcAft>
                <a:spcPct val="10000"/>
              </a:spcAft>
              <a:buNone/>
            </a:pPr>
            <a:r>
              <a:rPr lang="zh-TW" altLang="en-US" dirty="0" smtClean="0"/>
              <a:t>下列各款不得為著作權之標的：</a:t>
            </a:r>
            <a:endParaRPr lang="en-US" altLang="zh-TW" dirty="0" smtClean="0"/>
          </a:p>
          <a:p>
            <a:pPr marL="712788" lvl="1" indent="-533400" fontAlgn="ctr">
              <a:lnSpc>
                <a:spcPct val="80000"/>
              </a:lnSpc>
              <a:spcAft>
                <a:spcPct val="10000"/>
              </a:spcAft>
              <a:buNone/>
            </a:pPr>
            <a:endParaRPr lang="en-US" altLang="zh-TW" dirty="0" smtClean="0"/>
          </a:p>
          <a:p>
            <a:pPr marL="712788" lvl="1" indent="-533400" fontAlgn="ctr">
              <a:lnSpc>
                <a:spcPct val="80000"/>
              </a:lnSpc>
              <a:spcAft>
                <a:spcPct val="10000"/>
              </a:spcAft>
              <a:buNone/>
            </a:pPr>
            <a:r>
              <a:rPr lang="zh-TW" altLang="en-US" dirty="0" smtClean="0"/>
              <a:t>一、憲法</a:t>
            </a:r>
            <a:r>
              <a:rPr lang="zh-TW" altLang="en-US" dirty="0"/>
              <a:t>、法律、命令或公文</a:t>
            </a:r>
            <a:r>
              <a:rPr lang="zh-TW" altLang="en-US" dirty="0" smtClean="0"/>
              <a:t>。</a:t>
            </a:r>
            <a:endParaRPr lang="en-US" altLang="zh-TW" dirty="0" smtClean="0"/>
          </a:p>
          <a:p>
            <a:pPr marL="712788" lvl="1" indent="-533400" fontAlgn="ctr">
              <a:lnSpc>
                <a:spcPct val="80000"/>
              </a:lnSpc>
              <a:spcAft>
                <a:spcPct val="10000"/>
              </a:spcAft>
              <a:buNone/>
            </a:pPr>
            <a:r>
              <a:rPr lang="zh-TW" altLang="en-US" dirty="0"/>
              <a:t>二</a:t>
            </a:r>
            <a:r>
              <a:rPr lang="zh-TW" altLang="en-US" dirty="0" smtClean="0"/>
              <a:t>、中央</a:t>
            </a:r>
            <a:r>
              <a:rPr lang="zh-TW" altLang="en-US" dirty="0"/>
              <a:t>或地方機關就前款著作作成之翻譯物或編輯物。</a:t>
            </a:r>
          </a:p>
          <a:p>
            <a:pPr marL="712788" lvl="1" indent="-533400" fontAlgn="ctr">
              <a:lnSpc>
                <a:spcPct val="80000"/>
              </a:lnSpc>
              <a:spcAft>
                <a:spcPct val="10000"/>
              </a:spcAft>
              <a:buNone/>
            </a:pPr>
            <a:r>
              <a:rPr lang="zh-TW" altLang="en-US" dirty="0" smtClean="0"/>
              <a:t>三、標語</a:t>
            </a:r>
            <a:r>
              <a:rPr lang="zh-TW" altLang="en-US" dirty="0"/>
              <a:t>及通用之符號、名詞、公式、數表、表格、簿册或時曆。 </a:t>
            </a:r>
          </a:p>
          <a:p>
            <a:pPr marL="712788" lvl="1" indent="-533400" fontAlgn="ctr">
              <a:lnSpc>
                <a:spcPct val="80000"/>
              </a:lnSpc>
              <a:spcAft>
                <a:spcPct val="10000"/>
              </a:spcAft>
              <a:buNone/>
            </a:pPr>
            <a:r>
              <a:rPr lang="zh-TW" altLang="en-US" dirty="0" smtClean="0"/>
              <a:t>四、單純</a:t>
            </a:r>
            <a:r>
              <a:rPr lang="zh-TW" altLang="en-US" dirty="0"/>
              <a:t>為傳達事實之新聞報導所作成之語文著作。</a:t>
            </a:r>
          </a:p>
          <a:p>
            <a:pPr marL="712788" lvl="1" indent="-533400" fontAlgn="ctr">
              <a:lnSpc>
                <a:spcPct val="80000"/>
              </a:lnSpc>
              <a:spcAft>
                <a:spcPct val="10000"/>
              </a:spcAft>
              <a:buNone/>
            </a:pPr>
            <a:r>
              <a:rPr lang="zh-TW" altLang="en-US" dirty="0" smtClean="0">
                <a:solidFill>
                  <a:srgbClr val="003366"/>
                </a:solidFill>
              </a:rPr>
              <a:t>五、依法</a:t>
            </a:r>
            <a:r>
              <a:rPr lang="zh-TW" altLang="en-US" dirty="0">
                <a:solidFill>
                  <a:srgbClr val="003366"/>
                </a:solidFill>
              </a:rPr>
              <a:t>令舉行之各類考試試題及其備用試題。</a:t>
            </a:r>
          </a:p>
          <a:p>
            <a:endParaRPr lang="zh-TW" altLang="en-US" dirty="0"/>
          </a:p>
        </p:txBody>
      </p:sp>
      <p:sp>
        <p:nvSpPr>
          <p:cNvPr id="6" name="內容版面配置區 5"/>
          <p:cNvSpPr>
            <a:spLocks noGrp="1"/>
          </p:cNvSpPr>
          <p:nvPr>
            <p:ph sz="quarter" idx="4"/>
          </p:nvPr>
        </p:nvSpPr>
        <p:spPr/>
        <p:txBody>
          <a:bodyPr/>
          <a:lstStyle/>
          <a:p>
            <a:pPr marL="712788" lvl="1" indent="-533400" fontAlgn="ctr">
              <a:lnSpc>
                <a:spcPct val="80000"/>
              </a:lnSpc>
              <a:spcAft>
                <a:spcPct val="10000"/>
              </a:spcAft>
              <a:buNone/>
              <a:defRPr/>
            </a:pPr>
            <a:endParaRPr lang="en-US" altLang="zh-TW" dirty="0" smtClean="0">
              <a:latin typeface="+mn-ea"/>
            </a:endParaRPr>
          </a:p>
          <a:p>
            <a:pPr marL="712788" lvl="1" indent="-533400" fontAlgn="ctr">
              <a:lnSpc>
                <a:spcPct val="80000"/>
              </a:lnSpc>
              <a:spcAft>
                <a:spcPct val="10000"/>
              </a:spcAft>
              <a:buNone/>
              <a:defRPr/>
            </a:pPr>
            <a:r>
              <a:rPr lang="zh-TW" altLang="en-US" dirty="0" smtClean="0">
                <a:latin typeface="+mn-ea"/>
              </a:rPr>
              <a:t>本</a:t>
            </a:r>
            <a:r>
              <a:rPr lang="zh-TW" altLang="en-US" dirty="0">
                <a:latin typeface="+mn-ea"/>
              </a:rPr>
              <a:t>法不適</a:t>
            </a:r>
            <a:r>
              <a:rPr lang="zh-TW" altLang="en-US" dirty="0" smtClean="0">
                <a:latin typeface="+mn-ea"/>
              </a:rPr>
              <a:t>用於：</a:t>
            </a:r>
            <a:endParaRPr lang="zh-TW" altLang="en-US" dirty="0">
              <a:latin typeface="+mj-ea"/>
            </a:endParaRPr>
          </a:p>
          <a:p>
            <a:pPr marL="712788" lvl="1" indent="-533400" fontAlgn="ctr">
              <a:lnSpc>
                <a:spcPct val="80000"/>
              </a:lnSpc>
              <a:spcAft>
                <a:spcPct val="10000"/>
              </a:spcAft>
              <a:buNone/>
              <a:defRPr/>
            </a:pPr>
            <a:endParaRPr lang="en-US" altLang="zh-TW" dirty="0" smtClean="0">
              <a:latin typeface="+mn-ea"/>
            </a:endParaRPr>
          </a:p>
          <a:p>
            <a:pPr marL="712788" lvl="1" indent="-533400" fontAlgn="ctr">
              <a:lnSpc>
                <a:spcPct val="80000"/>
              </a:lnSpc>
              <a:spcAft>
                <a:spcPct val="10000"/>
              </a:spcAft>
              <a:buNone/>
              <a:defRPr/>
            </a:pPr>
            <a:r>
              <a:rPr lang="zh-TW" altLang="en-US" dirty="0" smtClean="0">
                <a:latin typeface="+mn-ea"/>
              </a:rPr>
              <a:t>一、</a:t>
            </a:r>
            <a:r>
              <a:rPr lang="zh-TW" altLang="zh-TW" dirty="0" smtClean="0">
                <a:latin typeface="+mn-ea"/>
              </a:rPr>
              <a:t>法律</a:t>
            </a:r>
            <a:r>
              <a:rPr lang="zh-TW" altLang="zh-TW" dirty="0">
                <a:latin typeface="+mn-ea"/>
              </a:rPr>
              <a:t>、法規，國家機關的決議</a:t>
            </a:r>
            <a:r>
              <a:rPr lang="zh-TW" altLang="zh-TW" dirty="0" smtClean="0">
                <a:latin typeface="+mn-ea"/>
              </a:rPr>
              <a:t>、決定</a:t>
            </a:r>
            <a:r>
              <a:rPr lang="zh-TW" altLang="zh-TW" dirty="0">
                <a:latin typeface="+mn-ea"/>
              </a:rPr>
              <a:t>、命令和其他具有立法、行政、司法</a:t>
            </a:r>
            <a:r>
              <a:rPr lang="zh-TW" altLang="zh-TW" dirty="0" smtClean="0">
                <a:latin typeface="+mn-ea"/>
              </a:rPr>
              <a:t>性質的</a:t>
            </a:r>
            <a:r>
              <a:rPr lang="zh-TW" altLang="zh-TW" dirty="0">
                <a:latin typeface="+mn-ea"/>
              </a:rPr>
              <a:t>文件，及其官方正式</a:t>
            </a:r>
            <a:r>
              <a:rPr lang="zh-TW" altLang="zh-TW" dirty="0" smtClean="0">
                <a:latin typeface="+mn-ea"/>
              </a:rPr>
              <a:t>譯文</a:t>
            </a:r>
            <a:endParaRPr lang="en-US" altLang="zh-TW" dirty="0" smtClean="0">
              <a:latin typeface="+mn-ea"/>
            </a:endParaRPr>
          </a:p>
          <a:p>
            <a:pPr marL="712788" lvl="1" indent="-533400" fontAlgn="ctr">
              <a:lnSpc>
                <a:spcPct val="80000"/>
              </a:lnSpc>
              <a:spcAft>
                <a:spcPct val="10000"/>
              </a:spcAft>
              <a:buNone/>
              <a:defRPr/>
            </a:pPr>
            <a:r>
              <a:rPr lang="zh-TW" altLang="en-US" dirty="0">
                <a:latin typeface="+mn-ea"/>
              </a:rPr>
              <a:t>二</a:t>
            </a:r>
            <a:r>
              <a:rPr lang="zh-TW" altLang="en-US" dirty="0" smtClean="0">
                <a:latin typeface="+mn-ea"/>
              </a:rPr>
              <a:t>、</a:t>
            </a:r>
            <a:r>
              <a:rPr lang="zh-TW" altLang="zh-TW" dirty="0" smtClean="0">
                <a:latin typeface="+mn-ea"/>
              </a:rPr>
              <a:t>時事新聞</a:t>
            </a:r>
            <a:endParaRPr lang="en-US" altLang="zh-TW" dirty="0" smtClean="0">
              <a:latin typeface="+mn-ea"/>
            </a:endParaRPr>
          </a:p>
          <a:p>
            <a:pPr marL="712788" lvl="1" indent="-533400" fontAlgn="ctr">
              <a:lnSpc>
                <a:spcPct val="80000"/>
              </a:lnSpc>
              <a:spcAft>
                <a:spcPct val="10000"/>
              </a:spcAft>
              <a:buNone/>
              <a:defRPr/>
            </a:pPr>
            <a:r>
              <a:rPr lang="zh-TW" altLang="en-US" dirty="0">
                <a:latin typeface="+mn-ea"/>
              </a:rPr>
              <a:t>三</a:t>
            </a:r>
            <a:r>
              <a:rPr lang="zh-TW" altLang="en-US" dirty="0" smtClean="0">
                <a:latin typeface="+mn-ea"/>
              </a:rPr>
              <a:t>、</a:t>
            </a:r>
            <a:r>
              <a:rPr lang="zh-TW" altLang="zh-TW" dirty="0" smtClean="0">
                <a:latin typeface="+mn-ea"/>
              </a:rPr>
              <a:t>曆法</a:t>
            </a:r>
            <a:r>
              <a:rPr lang="zh-TW" altLang="zh-TW" dirty="0">
                <a:latin typeface="+mn-ea"/>
              </a:rPr>
              <a:t>、通用數表、通用表格和公式</a:t>
            </a:r>
            <a:endParaRPr lang="en-US" altLang="zh-TW" dirty="0">
              <a:latin typeface="+mn-ea"/>
            </a:endParaRPr>
          </a:p>
          <a:p>
            <a:endParaRPr lang="zh-TW" altLang="en-US" dirty="0"/>
          </a:p>
        </p:txBody>
      </p:sp>
      <p:sp>
        <p:nvSpPr>
          <p:cNvPr id="7" name="投影片編號版面配置區 6"/>
          <p:cNvSpPr>
            <a:spLocks noGrp="1"/>
          </p:cNvSpPr>
          <p:nvPr>
            <p:ph type="sldNum" sz="quarter" idx="12"/>
          </p:nvPr>
        </p:nvSpPr>
        <p:spPr/>
        <p:txBody>
          <a:bodyPr/>
          <a:lstStyle/>
          <a:p>
            <a:pPr>
              <a:defRPr/>
            </a:pPr>
            <a:fld id="{61F3CECD-E761-401E-AD79-283D24467133}" type="slidenum">
              <a:rPr lang="en-US" altLang="zh-TW" smtClean="0">
                <a:solidFill>
                  <a:srgbClr val="8CADAE">
                    <a:shade val="75000"/>
                  </a:srgbClr>
                </a:solidFill>
              </a:rPr>
              <a:pPr>
                <a:defRPr/>
              </a:pPr>
              <a:t>9</a:t>
            </a:fld>
            <a:endParaRPr lang="en-US" altLang="zh-TW">
              <a:solidFill>
                <a:srgbClr val="8CADAE">
                  <a:shade val="75000"/>
                </a:srgbClr>
              </a:solidFill>
            </a:endParaRPr>
          </a:p>
        </p:txBody>
      </p:sp>
    </p:spTree>
    <p:extLst>
      <p:ext uri="{BB962C8B-B14F-4D97-AF65-F5344CB8AC3E}">
        <p14:creationId xmlns:p14="http://schemas.microsoft.com/office/powerpoint/2010/main" val="37821139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沉穩">
  <a:themeElements>
    <a:clrScheme name="行雲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fontScheme name="沉穩">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穩">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4682</TotalTime>
  <Words>5757</Words>
  <Application>Microsoft Office PowerPoint</Application>
  <PresentationFormat>如螢幕大小 (4:3)</PresentationFormat>
  <Paragraphs>703</Paragraphs>
  <Slides>39</Slides>
  <Notes>0</Notes>
  <HiddenSlides>0</HiddenSlides>
  <MMClips>0</MMClips>
  <ScaleCrop>false</ScaleCrop>
  <HeadingPairs>
    <vt:vector size="4" baseType="variant">
      <vt:variant>
        <vt:lpstr>佈景主題</vt:lpstr>
      </vt:variant>
      <vt:variant>
        <vt:i4>1</vt:i4>
      </vt:variant>
      <vt:variant>
        <vt:lpstr>投影片標題</vt:lpstr>
      </vt:variant>
      <vt:variant>
        <vt:i4>39</vt:i4>
      </vt:variant>
    </vt:vector>
  </HeadingPairs>
  <TitlesOfParts>
    <vt:vector size="40" baseType="lpstr">
      <vt:lpstr>沉穩</vt:lpstr>
      <vt:lpstr>  文創產業與兩岸著作權 </vt:lpstr>
      <vt:lpstr> 內   容   大   綱</vt:lpstr>
      <vt:lpstr>大陸著作權法立法及修訂</vt:lpstr>
      <vt:lpstr>著作權法的整體架構</vt:lpstr>
      <vt:lpstr>著作權之主體（1）</vt:lpstr>
      <vt:lpstr>著作權之主體（2）</vt:lpstr>
      <vt:lpstr>著作權取得及登記</vt:lpstr>
      <vt:lpstr>著作權客體（1） 受保護之一般要件</vt:lpstr>
      <vt:lpstr> 著作權客體（2） 法定不保護之標的</vt:lpstr>
      <vt:lpstr>著作權客體（3） 著作（作品）</vt:lpstr>
      <vt:lpstr>著 作 人 格 權</vt:lpstr>
      <vt:lpstr>著 作 財 產 權</vt:lpstr>
      <vt:lpstr>著作財產權保護期間</vt:lpstr>
      <vt:lpstr>大陸著作權法  ---  鄰接權（1）</vt:lpstr>
      <vt:lpstr>大陸著作權法  ---  鄰接權（2）</vt:lpstr>
      <vt:lpstr>大陸著作權法  ---  著作權之限制 合  理  使  用</vt:lpstr>
      <vt:lpstr>大陸著作權法  --- 著作權之限制 法 定 許 可（法定授權 — 應支付報酬） </vt:lpstr>
      <vt:lpstr>台灣VS大陸著作權法用語對照（1）</vt:lpstr>
      <vt:lpstr>台灣VS大陸著作權法用語對照（2）</vt:lpstr>
      <vt:lpstr>      大陸  --- 侵害著作權之責任</vt:lpstr>
      <vt:lpstr>   大陸著作權法  --- 侵權之民事責任（1）</vt:lpstr>
      <vt:lpstr>   大陸著作權法  --- 侵權之民事責任（2）</vt:lpstr>
      <vt:lpstr>     大陸 -- 侵害著作權之刑責（1）</vt:lpstr>
      <vt:lpstr>大陸  --- 侵害著作權之刑責（2）</vt:lpstr>
      <vt:lpstr>   大陸  -  侵害著作權之刑責（3）   刑法217前段  輕罪</vt:lpstr>
      <vt:lpstr>   大陸 - 侵害著作權之刑責（4）       刑法217後段  重罪</vt:lpstr>
      <vt:lpstr>大陸 - 侵害著作權之刑事責任（5）     網路侵權   構成刑法217犯罪之標準</vt:lpstr>
      <vt:lpstr>大陸 - 侵害著作權之刑責（6）  刑法218銷售罪</vt:lpstr>
      <vt:lpstr>      大陸 -- 侵害著作權之行政責任（1）</vt:lpstr>
      <vt:lpstr>大陸 -- 侵害著作權之行政責任（2）</vt:lpstr>
      <vt:lpstr> 著作權實務案例 （1） 三民書局著作權確認事件（台灣） </vt:lpstr>
      <vt:lpstr>著作權實務案例 （2） 台灣幾米遭冒名著作案（大陸） </vt:lpstr>
      <vt:lpstr>  著作權實務案例 （3） 台灣三立公司「敗犬女王」網吧被播出 （大陸） </vt:lpstr>
      <vt:lpstr>   著作權實務案例 （4）  韓國電視劇「宮S」網吧被播出 （大陸） </vt:lpstr>
      <vt:lpstr>著作權實務案例 （5） MTV是否享有放映權 （大陸）</vt:lpstr>
      <vt:lpstr>著作權實務案例 （6） 拆毀原壁畫是否侵害著作權（大陸）</vt:lpstr>
      <vt:lpstr>著作權實務案例 （7） ISP的幫助侵權責任</vt:lpstr>
      <vt:lpstr>中國大陸著作權判決之現象</vt:lpstr>
      <vt:lpstr>  謝謝聆聽       敬請指教</vt:lpstr>
    </vt:vector>
  </TitlesOfParts>
  <Company>LEO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「國際著作權法合理使用立法趨勢之研究」研究計劃</dc:title>
  <dc:creator>melody</dc:creator>
  <cp:lastModifiedBy>00611陳俞安</cp:lastModifiedBy>
  <cp:revision>1149</cp:revision>
  <cp:lastPrinted>2015-06-10T06:14:23Z</cp:lastPrinted>
  <dcterms:created xsi:type="dcterms:W3CDTF">2008-11-10T05:39:01Z</dcterms:created>
  <dcterms:modified xsi:type="dcterms:W3CDTF">2015-06-10T06:17:00Z</dcterms:modified>
</cp:coreProperties>
</file>