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7"/>
  </p:notesMasterIdLst>
  <p:sldIdLst>
    <p:sldId id="256" r:id="rId3"/>
    <p:sldId id="257" r:id="rId4"/>
    <p:sldId id="259" r:id="rId5"/>
    <p:sldId id="268" r:id="rId6"/>
    <p:sldId id="269" r:id="rId7"/>
    <p:sldId id="270" r:id="rId8"/>
    <p:sldId id="273" r:id="rId9"/>
    <p:sldId id="274" r:id="rId10"/>
    <p:sldId id="275" r:id="rId11"/>
    <p:sldId id="276" r:id="rId12"/>
    <p:sldId id="277" r:id="rId13"/>
    <p:sldId id="265" r:id="rId14"/>
    <p:sldId id="271" r:id="rId15"/>
    <p:sldId id="258" r:id="rId16"/>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6699FF"/>
    <a:srgbClr val="99CC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27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DAF693-A9BA-49F3-88A6-D5AA94FB272D}" type="datetimeFigureOut">
              <a:rPr lang="zh-TW" altLang="en-US" smtClean="0"/>
              <a:t>2014/6/4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B8AB50-778C-4FAE-BC2A-97B220BF37F8}" type="slidenum">
              <a:rPr lang="zh-TW" altLang="en-US" smtClean="0"/>
              <a:t>‹#›</a:t>
            </a:fld>
            <a:endParaRPr lang="zh-TW" altLang="en-US"/>
          </a:p>
        </p:txBody>
      </p:sp>
    </p:spTree>
    <p:extLst>
      <p:ext uri="{BB962C8B-B14F-4D97-AF65-F5344CB8AC3E}">
        <p14:creationId xmlns:p14="http://schemas.microsoft.com/office/powerpoint/2010/main" val="2398550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468A6A4A-AF68-4758-B2D5-0DE3A3964087}"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A937D10-C8F3-48E9-BB37-F269D64D5053}"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6A8EF06-8025-4A09-93FC-056D975F2952}"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DCBC886C-BA77-4F2F-8640-4383F54E54F8}"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9CAFAF3C-A8D0-4DEF-A40F-AEB8DEE03121}"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D26A0D2B-7F26-4753-9DB3-BC2BAE2A458D}" type="datetime1">
              <a:rPr lang="zh-TW" altLang="en-US" smtClean="0"/>
              <a:t>2014/6/4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9677FB55-183D-4E9E-9144-C703EA7A40AC}"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5658C371-BB62-4515-A093-212F0DDCDA03}" type="datetime1">
              <a:rPr lang="zh-TW" altLang="en-US" smtClean="0"/>
              <a:t>2014/6/4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331B1683-B6E5-41D1-A3EF-5616E6D53A62}" type="datetime1">
              <a:rPr lang="zh-TW" altLang="en-US" smtClean="0"/>
              <a:t>2014/6/4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3363CFE6-3152-4D05-BE7B-DF7A096544D6}" type="datetime1">
              <a:rPr lang="zh-TW" altLang="en-US" smtClean="0"/>
              <a:t>2014/6/4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3DC2C96C-5A81-482A-9974-0C1EC51A3200}"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FF28D439-EE1E-4EC8-9E21-697ADB775F21}" type="datetime1">
              <a:rPr lang="zh-TW" altLang="en-US" smtClean="0"/>
              <a:t>2014/6/4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A1FA3E-E747-4B51-B82A-A6034F4838A6}" type="datetime1">
              <a:rPr lang="zh-TW" altLang="en-US" smtClean="0"/>
              <a:t>2014/6/4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userDrawn="1"/>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306CA-53A3-420F-99E3-E203AAF230CA}" type="datetime1">
              <a:rPr lang="zh-TW" altLang="en-US" smtClean="0"/>
              <a:t>2014/6/4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70975" y="1531407"/>
            <a:ext cx="8640960" cy="2376264"/>
          </a:xfrm>
        </p:spPr>
        <p:txBody>
          <a:bodyPr>
            <a:noAutofit/>
          </a:bodyPr>
          <a:lstStyle/>
          <a:p>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社團法人台灣音樂著作權人聯合總會</a:t>
            </a:r>
            <a:r>
              <a:rPr lang="en-US" altLang="zh-TW"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(MCAT)</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之無線廣播電臺營利性電臺與非營利性電臺公開播送概括授權使用報酬率之「單一著作單次使用金額」費率</a:t>
            </a:r>
            <a:r>
              <a:rPr lang="zh-TW" altLang="en-US"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案</a:t>
            </a:r>
            <a:r>
              <a:rPr lang="en-US" altLang="zh-TW"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
            </a:r>
            <a:br>
              <a:rPr lang="en-US" altLang="zh-TW"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br>
            <a:r>
              <a:rPr lang="zh-TW" altLang="en-US" sz="2800" cap="all" dirty="0" smtClean="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意見</a:t>
            </a:r>
            <a:r>
              <a:rPr lang="zh-TW" altLang="en-US" sz="2800" cap="all" dirty="0">
                <a:ln w="9000" cmpd="sng">
                  <a:solidFill>
                    <a:schemeClr val="accent4">
                      <a:shade val="50000"/>
                      <a:satMod val="120000"/>
                    </a:schemeClr>
                  </a:solidFill>
                  <a:prstDash val="solid"/>
                </a:ln>
                <a:solidFill>
                  <a:srgbClr val="0070C0"/>
                </a:solidFill>
                <a:latin typeface="新細明體" pitchFamily="18" charset="-120"/>
                <a:ea typeface="新細明體" pitchFamily="18" charset="-120"/>
              </a:rPr>
              <a:t>交流會</a:t>
            </a:r>
            <a:endParaRPr lang="zh-TW" altLang="en-US" sz="2800" dirty="0">
              <a:solidFill>
                <a:srgbClr val="0070C0"/>
              </a:solidFill>
              <a:effectLst/>
              <a:latin typeface="新細明體" pitchFamily="18" charset="-120"/>
              <a:ea typeface="新細明體" pitchFamily="18" charset="-120"/>
            </a:endParaRPr>
          </a:p>
        </p:txBody>
      </p:sp>
      <p:sp>
        <p:nvSpPr>
          <p:cNvPr id="3" name="副標題 2"/>
          <p:cNvSpPr>
            <a:spLocks noGrp="1"/>
          </p:cNvSpPr>
          <p:nvPr>
            <p:ph type="subTitle" idx="1"/>
          </p:nvPr>
        </p:nvSpPr>
        <p:spPr>
          <a:xfrm>
            <a:off x="1371600" y="4005064"/>
            <a:ext cx="6400800" cy="1080120"/>
          </a:xfrm>
        </p:spPr>
        <p:txBody>
          <a:bodyPr>
            <a:normAutofit/>
          </a:bodyPr>
          <a:lstStyle/>
          <a:p>
            <a:pPr>
              <a:lnSpc>
                <a:spcPts val="3000"/>
              </a:lnSpc>
            </a:pP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報告單位：經濟部智慧財產局著作權組</a:t>
            </a:r>
            <a:endPar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endParaRPr>
          </a:p>
          <a:p>
            <a:pPr>
              <a:lnSpc>
                <a:spcPts val="3000"/>
              </a:lnSpc>
            </a:pP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103</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年</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6</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月</a:t>
            </a:r>
            <a:r>
              <a:rPr lang="en-US" altLang="zh-TW"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5</a:t>
            </a:r>
            <a:r>
              <a:rPr lang="zh-TW" altLang="en-US" sz="2400" dirty="0" smtClean="0">
                <a:ln w="10541" cmpd="sng">
                  <a:solidFill>
                    <a:schemeClr val="accent1">
                      <a:shade val="88000"/>
                      <a:satMod val="110000"/>
                    </a:schemeClr>
                  </a:solidFill>
                  <a:prstDash val="solid"/>
                </a:ln>
                <a:solidFill>
                  <a:srgbClr val="0070C0"/>
                </a:solidFill>
                <a:latin typeface="新細明體" pitchFamily="18" charset="-120"/>
                <a:ea typeface="新細明體" pitchFamily="18" charset="-120"/>
              </a:rPr>
              <a:t>日</a:t>
            </a:r>
          </a:p>
          <a:p>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55576" y="1484784"/>
            <a:ext cx="7776864" cy="3970318"/>
          </a:xfrm>
          <a:prstGeom prst="rect">
            <a:avLst/>
          </a:prstGeom>
          <a:noFill/>
        </p:spPr>
        <p:txBody>
          <a:bodyPr wrap="square" rtlCol="0">
            <a:spAutoFit/>
          </a:bodyPr>
          <a:lstStyle/>
          <a:p>
            <a:pPr marL="447675" indent="-447675">
              <a:spcAft>
                <a:spcPts val="1200"/>
              </a:spcAft>
            </a:pPr>
            <a:r>
              <a:rPr lang="en-US" altLang="zh-TW" sz="2800" dirty="0" smtClean="0">
                <a:latin typeface="標楷體" pitchFamily="65" charset="-120"/>
                <a:ea typeface="標楷體" pitchFamily="65" charset="-120"/>
              </a:rPr>
              <a:t>※</a:t>
            </a:r>
            <a:r>
              <a:rPr lang="zh-TW" altLang="en-US" sz="2800" dirty="0" smtClean="0">
                <a:latin typeface="標楷體" pitchFamily="65" charset="-120"/>
                <a:ea typeface="標楷體" pitchFamily="65" charset="-120"/>
              </a:rPr>
              <a:t>基此，</a:t>
            </a:r>
            <a:r>
              <a:rPr lang="en-US" altLang="zh-TW" sz="2800" dirty="0" smtClean="0">
                <a:latin typeface="標楷體" pitchFamily="65" charset="-120"/>
                <a:ea typeface="標楷體" pitchFamily="65" charset="-120"/>
              </a:rPr>
              <a:t>MCAT</a:t>
            </a:r>
            <a:r>
              <a:rPr lang="zh-TW" altLang="en-US" sz="2800" dirty="0" smtClean="0">
                <a:latin typeface="標楷體" pitchFamily="65" charset="-120"/>
                <a:ea typeface="標楷體" pitchFamily="65" charset="-120"/>
              </a:rPr>
              <a:t>表示</a:t>
            </a:r>
            <a:r>
              <a:rPr lang="zh-TW" altLang="en-US" sz="2800" dirty="0">
                <a:latin typeface="標楷體" pitchFamily="65" charset="-120"/>
                <a:ea typeface="標楷體" pitchFamily="65" charset="-120"/>
              </a:rPr>
              <a:t>廣播單曲費率係參考日本</a:t>
            </a: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與</a:t>
            </a:r>
            <a:r>
              <a:rPr lang="en-US" altLang="zh-TW" sz="2800" dirty="0">
                <a:latin typeface="標楷體" pitchFamily="65" charset="-120"/>
                <a:ea typeface="標楷體" pitchFamily="65" charset="-120"/>
              </a:rPr>
              <a:t>MÜST</a:t>
            </a:r>
            <a:r>
              <a:rPr lang="zh-TW" altLang="en-US" sz="2800" dirty="0">
                <a:latin typeface="標楷體" pitchFamily="65" charset="-120"/>
                <a:ea typeface="標楷體" pitchFamily="65" charset="-120"/>
              </a:rPr>
              <a:t>之廣播單曲費率，經本局詢問日本</a:t>
            </a:r>
            <a:r>
              <a:rPr lang="en-US" altLang="zh-TW" sz="2800" dirty="0">
                <a:latin typeface="標楷體" pitchFamily="65" charset="-120"/>
                <a:ea typeface="標楷體" pitchFamily="65" charset="-120"/>
              </a:rPr>
              <a:t>JASRAC</a:t>
            </a:r>
            <a:r>
              <a:rPr lang="zh-TW" altLang="en-US" sz="2800" dirty="0">
                <a:latin typeface="標楷體" pitchFamily="65" charset="-120"/>
                <a:ea typeface="標楷體" pitchFamily="65" charset="-120"/>
              </a:rPr>
              <a:t>得知，該廣播單曲費率係適用於無年度概括授權且使用音樂著作極少之利用人，並於利用前須確定曲目。而我國集管條例第</a:t>
            </a:r>
            <a:r>
              <a:rPr lang="en-US" altLang="zh-TW" sz="2800" dirty="0">
                <a:latin typeface="標楷體" pitchFamily="65" charset="-120"/>
                <a:ea typeface="標楷體" pitchFamily="65" charset="-120"/>
              </a:rPr>
              <a:t>24</a:t>
            </a:r>
            <a:r>
              <a:rPr lang="zh-TW" altLang="en-US" sz="2800" dirty="0">
                <a:latin typeface="標楷體" pitchFamily="65" charset="-120"/>
                <a:ea typeface="標楷體" pitchFamily="65" charset="-120"/>
              </a:rPr>
              <a:t>條第</a:t>
            </a:r>
            <a:r>
              <a:rPr lang="en-US" altLang="zh-TW" sz="2800" dirty="0">
                <a:latin typeface="標楷體" pitchFamily="65" charset="-120"/>
                <a:ea typeface="標楷體" pitchFamily="65" charset="-120"/>
              </a:rPr>
              <a:t>2</a:t>
            </a:r>
            <a:r>
              <a:rPr lang="zh-TW" altLang="en-US" sz="2800" dirty="0">
                <a:latin typeface="標楷體" pitchFamily="65" charset="-120"/>
                <a:ea typeface="標楷體" pitchFamily="65" charset="-120"/>
              </a:rPr>
              <a:t>項係在概括授權下，集管團體須提供「一定金額或比率」、「單一著作單次使用之金額」，供利用人選擇，所以與貴會所稱參考日本</a:t>
            </a:r>
            <a:r>
              <a:rPr lang="en-US" altLang="zh-TW" sz="2800" dirty="0">
                <a:latin typeface="標楷體" pitchFamily="65" charset="-120"/>
                <a:ea typeface="標楷體" pitchFamily="65" charset="-120"/>
              </a:rPr>
              <a:t>JASRAC</a:t>
            </a:r>
            <a:r>
              <a:rPr lang="zh-TW" altLang="en-US" sz="2800" dirty="0">
                <a:latin typeface="標楷體" pitchFamily="65" charset="-120"/>
                <a:ea typeface="標楷體" pitchFamily="65" charset="-120"/>
              </a:rPr>
              <a:t>費率，似有未合。</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10</a:t>
            </a:fld>
            <a:endParaRPr lang="zh-TW" altLang="en-US" dirty="0"/>
          </a:p>
        </p:txBody>
      </p:sp>
    </p:spTree>
    <p:extLst>
      <p:ext uri="{BB962C8B-B14F-4D97-AF65-F5344CB8AC3E}">
        <p14:creationId xmlns:p14="http://schemas.microsoft.com/office/powerpoint/2010/main" val="585104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11</a:t>
            </a:fld>
            <a:endParaRPr lang="zh-TW" altLang="en-US"/>
          </a:p>
        </p:txBody>
      </p:sp>
      <p:sp>
        <p:nvSpPr>
          <p:cNvPr id="5" name="矩形 4"/>
          <p:cNvSpPr/>
          <p:nvPr/>
        </p:nvSpPr>
        <p:spPr>
          <a:xfrm>
            <a:off x="1547664" y="2924944"/>
            <a:ext cx="5760640" cy="1015663"/>
          </a:xfrm>
          <a:prstGeom prst="rect">
            <a:avLst/>
          </a:prstGeom>
        </p:spPr>
        <p:txBody>
          <a:bodyPr wrap="square">
            <a:spAutoFit/>
          </a:bodyPr>
          <a:lstStyle/>
          <a:p>
            <a:pPr algn="ctr"/>
            <a:r>
              <a:rPr lang="zh-TW" altLang="en-US" sz="6000" dirty="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討論</a:t>
            </a:r>
            <a:r>
              <a:rPr lang="zh-TW" altLang="en-US" sz="6000" dirty="0" smtClean="0">
                <a:ln w="1905"/>
                <a:solidFill>
                  <a:srgbClr val="002060"/>
                </a:solidFill>
                <a:effectLst>
                  <a:innerShdw blurRad="69850" dist="43180" dir="5400000">
                    <a:srgbClr val="000000">
                      <a:alpha val="65000"/>
                    </a:srgbClr>
                  </a:innerShdw>
                </a:effectLst>
                <a:latin typeface="標楷體" pitchFamily="65" charset="-120"/>
                <a:ea typeface="標楷體" pitchFamily="65" charset="-120"/>
              </a:rPr>
              <a:t>議題</a:t>
            </a:r>
            <a:endParaRPr lang="zh-TW" altLang="en-US" sz="6000" dirty="0">
              <a:latin typeface="標楷體" pitchFamily="65" charset="-120"/>
              <a:ea typeface="標楷體" pitchFamily="65" charset="-120"/>
            </a:endParaRPr>
          </a:p>
        </p:txBody>
      </p:sp>
    </p:spTree>
    <p:extLst>
      <p:ext uri="{BB962C8B-B14F-4D97-AF65-F5344CB8AC3E}">
        <p14:creationId xmlns:p14="http://schemas.microsoft.com/office/powerpoint/2010/main" val="3125667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無線廣播電臺營利性電臺與非營利性電臺公開播送概括授權使用報酬率之「單一著作單次使用金額」費率案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3108543"/>
          </a:xfrm>
          <a:prstGeom prst="rect">
            <a:avLst/>
          </a:prstGeom>
          <a:noFill/>
        </p:spPr>
        <p:txBody>
          <a:bodyPr wrap="square" rtlCol="0">
            <a:spAutoFit/>
          </a:bodyPr>
          <a:lstStyle/>
          <a:p>
            <a:pPr marL="534988" indent="-534988"/>
            <a:r>
              <a:rPr lang="zh-TW" altLang="en-US" sz="2800" dirty="0" smtClean="0">
                <a:latin typeface="標楷體" pitchFamily="65" charset="-120"/>
                <a:ea typeface="標楷體" pitchFamily="65" charset="-120"/>
              </a:rPr>
              <a:t>一</a:t>
            </a:r>
            <a:r>
              <a:rPr lang="zh-TW" altLang="en-US" sz="2800" dirty="0">
                <a:latin typeface="標楷體" pitchFamily="65" charset="-120"/>
                <a:ea typeface="標楷體" pitchFamily="65" charset="-120"/>
              </a:rPr>
              <a:t>、貴會</a:t>
            </a:r>
            <a:r>
              <a:rPr lang="en-US" altLang="zh-TW" sz="2800" dirty="0">
                <a:latin typeface="標楷體" pitchFamily="65" charset="-120"/>
                <a:ea typeface="標楷體" pitchFamily="65" charset="-120"/>
              </a:rPr>
              <a:t>88</a:t>
            </a:r>
            <a:r>
              <a:rPr lang="zh-TW" altLang="en-US" sz="2800" dirty="0">
                <a:latin typeface="標楷體" pitchFamily="65" charset="-120"/>
                <a:ea typeface="標楷體" pitchFamily="65" charset="-120"/>
              </a:rPr>
              <a:t>年廣播電臺單曲費率：「每首歌曲為一單位，超過</a:t>
            </a:r>
            <a:r>
              <a:rPr lang="en-US" altLang="zh-TW" sz="2800" dirty="0">
                <a:latin typeface="標楷體" pitchFamily="65" charset="-120"/>
                <a:ea typeface="標楷體" pitchFamily="65" charset="-120"/>
              </a:rPr>
              <a:t>5</a:t>
            </a:r>
            <a:r>
              <a:rPr lang="zh-TW" altLang="en-US" sz="2800" dirty="0">
                <a:latin typeface="標楷體" pitchFamily="65" charset="-120"/>
                <a:ea typeface="標楷體" pitchFamily="65" charset="-120"/>
              </a:rPr>
              <a:t>分鐘以另一單位計算，依此類推。各使用者單價如下：大功率電臺：</a:t>
            </a:r>
            <a:r>
              <a:rPr lang="en-US" altLang="zh-TW" sz="2800" dirty="0">
                <a:latin typeface="標楷體" pitchFamily="65" charset="-120"/>
                <a:ea typeface="標楷體" pitchFamily="65" charset="-120"/>
              </a:rPr>
              <a:t>3.5</a:t>
            </a:r>
            <a:r>
              <a:rPr lang="zh-TW" altLang="en-US" sz="2800" dirty="0">
                <a:latin typeface="標楷體" pitchFamily="65" charset="-120"/>
                <a:ea typeface="標楷體" pitchFamily="65" charset="-120"/>
              </a:rPr>
              <a:t>元；中功率電臺：</a:t>
            </a:r>
            <a:r>
              <a:rPr lang="en-US" altLang="zh-TW" sz="2800" dirty="0">
                <a:latin typeface="標楷體" pitchFamily="65" charset="-120"/>
                <a:ea typeface="標楷體" pitchFamily="65" charset="-120"/>
              </a:rPr>
              <a:t>2.5</a:t>
            </a:r>
            <a:r>
              <a:rPr lang="zh-TW" altLang="en-US" sz="2800" dirty="0">
                <a:latin typeface="標楷體" pitchFamily="65" charset="-120"/>
                <a:ea typeface="標楷體" pitchFamily="65" charset="-120"/>
              </a:rPr>
              <a:t>元；小功率電臺：</a:t>
            </a:r>
            <a:r>
              <a:rPr lang="en-US" altLang="zh-TW" sz="2800" dirty="0">
                <a:latin typeface="標楷體" pitchFamily="65" charset="-120"/>
                <a:ea typeface="標楷體" pitchFamily="65" charset="-120"/>
              </a:rPr>
              <a:t>1.5</a:t>
            </a:r>
            <a:r>
              <a:rPr lang="zh-TW" altLang="en-US" sz="2800" dirty="0">
                <a:latin typeface="標楷體" pitchFamily="65" charset="-120"/>
                <a:ea typeface="標楷體" pitchFamily="65" charset="-120"/>
              </a:rPr>
              <a:t>元。公益、非營利廣播電臺依本表費率計算金額之</a:t>
            </a:r>
            <a:r>
              <a:rPr lang="en-US" altLang="zh-TW" sz="2800" dirty="0">
                <a:latin typeface="標楷體" pitchFamily="65" charset="-120"/>
                <a:ea typeface="標楷體" pitchFamily="65" charset="-120"/>
              </a:rPr>
              <a:t>5</a:t>
            </a:r>
            <a:r>
              <a:rPr lang="zh-TW" altLang="en-US" sz="2800" dirty="0">
                <a:latin typeface="標楷體" pitchFamily="65" charset="-120"/>
                <a:ea typeface="標楷體" pitchFamily="65" charset="-120"/>
              </a:rPr>
              <a:t>分之</a:t>
            </a:r>
            <a:r>
              <a:rPr lang="en-US" altLang="zh-TW" sz="2800" dirty="0">
                <a:latin typeface="標楷體" pitchFamily="65" charset="-120"/>
                <a:ea typeface="標楷體" pitchFamily="65" charset="-120"/>
              </a:rPr>
              <a:t>1</a:t>
            </a:r>
            <a:r>
              <a:rPr lang="zh-TW" altLang="en-US" sz="2800" dirty="0">
                <a:latin typeface="標楷體" pitchFamily="65" charset="-120"/>
                <a:ea typeface="標楷體" pitchFamily="65" charset="-120"/>
              </a:rPr>
              <a:t>收費。」請問：上開</a:t>
            </a:r>
            <a:r>
              <a:rPr lang="en-US" altLang="zh-TW" sz="2800" dirty="0">
                <a:latin typeface="標楷體" pitchFamily="65" charset="-120"/>
                <a:ea typeface="標楷體" pitchFamily="65" charset="-120"/>
              </a:rPr>
              <a:t>88</a:t>
            </a:r>
            <a:r>
              <a:rPr lang="zh-TW" altLang="en-US" sz="2800" dirty="0">
                <a:latin typeface="標楷體" pitchFamily="65" charset="-120"/>
                <a:ea typeface="標楷體" pitchFamily="65" charset="-120"/>
              </a:rPr>
              <a:t>年廣播單曲費率是否曾施行？</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12</a:t>
            </a:fld>
            <a:endParaRPr lang="zh-TW" altLang="en-US"/>
          </a:p>
        </p:txBody>
      </p:sp>
    </p:spTree>
    <p:extLst>
      <p:ext uri="{BB962C8B-B14F-4D97-AF65-F5344CB8AC3E}">
        <p14:creationId xmlns:p14="http://schemas.microsoft.com/office/powerpoint/2010/main" val="30798415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fontScale="90000"/>
          </a:bodyPr>
          <a:lstStyle/>
          <a:p>
            <a:pPr algn="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無線廣播電臺營利性電臺與非營利性電臺公開播送概括授權使用報酬率之「單一著作單次使用金額」費率案</a:t>
            </a:r>
            <a: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en-US" altLang="zh-TW"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r>
              <a:rPr lang="zh-TW" altLang="en-US" sz="1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─討論</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議題</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2400657"/>
          </a:xfrm>
          <a:prstGeom prst="rect">
            <a:avLst/>
          </a:prstGeom>
          <a:noFill/>
        </p:spPr>
        <p:txBody>
          <a:bodyPr wrap="square" rtlCol="0">
            <a:spAutoFit/>
          </a:bodyPr>
          <a:lstStyle/>
          <a:p>
            <a:pPr marL="534988" indent="-534988">
              <a:spcAft>
                <a:spcPts val="1200"/>
              </a:spcAft>
            </a:pPr>
            <a:r>
              <a:rPr lang="zh-TW" altLang="en-US" sz="2800" dirty="0" smtClean="0">
                <a:latin typeface="標楷體" pitchFamily="65" charset="-120"/>
                <a:ea typeface="標楷體" pitchFamily="65" charset="-120"/>
              </a:rPr>
              <a:t>二、</a:t>
            </a:r>
            <a:r>
              <a:rPr lang="zh-TW" altLang="en-US" sz="2800" dirty="0">
                <a:latin typeface="標楷體" pitchFamily="65" charset="-120"/>
                <a:ea typeface="標楷體" pitchFamily="65" charset="-120"/>
              </a:rPr>
              <a:t>針對利用人之建議區分大功率、中功率及小功率不同之費率等級，集管團體有何意見</a:t>
            </a:r>
            <a:r>
              <a:rPr lang="zh-TW" altLang="en-US" sz="2800" dirty="0" smtClean="0">
                <a:latin typeface="標楷體" pitchFamily="65" charset="-120"/>
                <a:ea typeface="標楷體" pitchFamily="65" charset="-120"/>
              </a:rPr>
              <a:t>？</a:t>
            </a:r>
            <a:endParaRPr lang="en-US" altLang="zh-TW" sz="2800" dirty="0" smtClean="0">
              <a:latin typeface="標楷體" pitchFamily="65" charset="-120"/>
              <a:ea typeface="標楷體" pitchFamily="65" charset="-120"/>
            </a:endParaRPr>
          </a:p>
          <a:p>
            <a:pPr marL="534988" indent="-534988"/>
            <a:r>
              <a:rPr lang="zh-TW" altLang="en-US" sz="2800" dirty="0">
                <a:latin typeface="標楷體" pitchFamily="65" charset="-120"/>
                <a:ea typeface="標楷體" pitchFamily="65" charset="-120"/>
              </a:rPr>
              <a:t>三、利用人可否分別就大功率、中功率及小功率</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調頻、調幅</a:t>
            </a:r>
            <a:r>
              <a:rPr lang="en-US" altLang="zh-TW" sz="2800" dirty="0">
                <a:latin typeface="標楷體" pitchFamily="65" charset="-120"/>
                <a:ea typeface="標楷體" pitchFamily="65" charset="-120"/>
              </a:rPr>
              <a:t>)</a:t>
            </a:r>
            <a:r>
              <a:rPr lang="zh-TW" altLang="en-US" sz="2800" dirty="0">
                <a:latin typeface="標楷體" pitchFamily="65" charset="-120"/>
                <a:ea typeface="標楷體" pitchFamily="65" charset="-120"/>
              </a:rPr>
              <a:t>電臺，提供</a:t>
            </a:r>
            <a:r>
              <a:rPr lang="en-US" altLang="zh-TW" sz="2800" dirty="0">
                <a:latin typeface="標楷體" pitchFamily="65" charset="-120"/>
                <a:ea typeface="標楷體" pitchFamily="65" charset="-120"/>
              </a:rPr>
              <a:t>100</a:t>
            </a:r>
            <a:r>
              <a:rPr lang="zh-TW" altLang="en-US" sz="2800" dirty="0">
                <a:latin typeface="標楷體" pitchFamily="65" charset="-120"/>
                <a:ea typeface="標楷體" pitchFamily="65" charset="-120"/>
              </a:rPr>
              <a:t>年至</a:t>
            </a:r>
            <a:r>
              <a:rPr lang="en-US" altLang="zh-TW" sz="2800" dirty="0">
                <a:latin typeface="標楷體" pitchFamily="65" charset="-120"/>
                <a:ea typeface="標楷體" pitchFamily="65" charset="-120"/>
              </a:rPr>
              <a:t>102</a:t>
            </a:r>
            <a:r>
              <a:rPr lang="zh-TW" altLang="en-US" sz="2800" dirty="0">
                <a:latin typeface="標楷體" pitchFamily="65" charset="-120"/>
                <a:ea typeface="標楷體" pitchFamily="65" charset="-120"/>
              </a:rPr>
              <a:t>年之音樂使用總次數及授權總金額？</a:t>
            </a: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13</a:t>
            </a:fld>
            <a:endParaRPr lang="zh-TW" altLang="en-US"/>
          </a:p>
        </p:txBody>
      </p:sp>
    </p:spTree>
    <p:extLst>
      <p:ext uri="{BB962C8B-B14F-4D97-AF65-F5344CB8AC3E}">
        <p14:creationId xmlns:p14="http://schemas.microsoft.com/office/powerpoint/2010/main" val="32603313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type="subTitle" idx="4294967295"/>
          </p:nvPr>
        </p:nvSpPr>
        <p:spPr>
          <a:xfrm>
            <a:off x="1763688" y="2924944"/>
            <a:ext cx="5616624" cy="1008112"/>
          </a:xfrm>
        </p:spPr>
        <p:txBody>
          <a:bodyPr>
            <a:noAutofit/>
          </a:bodyPr>
          <a:lstStyle/>
          <a:p>
            <a:pPr marL="0" indent="0" algn="ctr">
              <a:lnSpc>
                <a:spcPts val="5000"/>
              </a:lnSpc>
              <a:buNone/>
            </a:pPr>
            <a:r>
              <a:rPr lang="zh-TW" altLang="en-US" sz="4000" b="1" dirty="0" smtClean="0">
                <a:solidFill>
                  <a:srgbClr val="0070C0"/>
                </a:solidFill>
                <a:latin typeface="新細明體"/>
                <a:ea typeface="新細明體"/>
              </a:rPr>
              <a:t>感 謝</a:t>
            </a:r>
            <a:r>
              <a:rPr lang="zh-TW" altLang="en-US" sz="4000" b="1" dirty="0">
                <a:solidFill>
                  <a:srgbClr val="0070C0"/>
                </a:solidFill>
                <a:latin typeface="新細明體"/>
                <a:ea typeface="新細明體"/>
              </a:rPr>
              <a:t>，</a:t>
            </a:r>
            <a:r>
              <a:rPr lang="zh-TW" altLang="en-US" sz="4000" b="1" dirty="0" smtClean="0">
                <a:solidFill>
                  <a:srgbClr val="0070C0"/>
                </a:solidFill>
                <a:latin typeface="新細明體"/>
                <a:ea typeface="新細明體"/>
              </a:rPr>
              <a:t>並 請 指 教</a:t>
            </a:r>
            <a:endParaRPr lang="zh-TW" altLang="en-US" sz="4000" dirty="0">
              <a:solidFill>
                <a:srgbClr val="0070C0"/>
              </a:solidFill>
            </a:endParaRPr>
          </a:p>
        </p:txBody>
      </p:sp>
      <p:sp>
        <p:nvSpPr>
          <p:cNvPr id="2" name="投影片編號版面配置區 1"/>
          <p:cNvSpPr>
            <a:spLocks noGrp="1"/>
          </p:cNvSpPr>
          <p:nvPr>
            <p:ph type="sldNum" sz="quarter" idx="12"/>
          </p:nvPr>
        </p:nvSpPr>
        <p:spPr/>
        <p:txBody>
          <a:bodyPr/>
          <a:lstStyle/>
          <a:p>
            <a:fld id="{51D2D507-09EA-4C6F-96ED-053C801F8797}" type="slidenum">
              <a:rPr lang="zh-TW" altLang="en-US" smtClean="0"/>
              <a:t>14</a:t>
            </a:fld>
            <a:endParaRPr lang="zh-TW" altLang="en-US"/>
          </a:p>
        </p:txBody>
      </p:sp>
    </p:spTree>
    <p:extLst>
      <p:ext uri="{BB962C8B-B14F-4D97-AF65-F5344CB8AC3E}">
        <p14:creationId xmlns:p14="http://schemas.microsoft.com/office/powerpoint/2010/main" val="3783656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社團法人台灣音樂著作權人聯合總會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endParaRPr lang="zh-TW" altLang="en-US" sz="18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p:txBody>
          <a:bodyPr/>
          <a:lstStyle/>
          <a:p>
            <a:r>
              <a:rPr lang="zh-TW" altLang="en-US" dirty="0">
                <a:latin typeface="標楷體" pitchFamily="65" charset="-120"/>
                <a:ea typeface="標楷體" pitchFamily="65" charset="-120"/>
              </a:rPr>
              <a:t>營利性</a:t>
            </a:r>
            <a:r>
              <a:rPr lang="zh-TW" altLang="en-US" dirty="0" smtClean="0">
                <a:latin typeface="標楷體" pitchFamily="65" charset="-120"/>
                <a:ea typeface="標楷體" pitchFamily="65" charset="-120"/>
              </a:rPr>
              <a:t>電臺</a:t>
            </a:r>
            <a:endParaRPr lang="en-US" altLang="zh-TW" dirty="0" smtClean="0">
              <a:latin typeface="標楷體" pitchFamily="65" charset="-120"/>
              <a:ea typeface="標楷體" pitchFamily="65" charset="-120"/>
            </a:endParaRPr>
          </a:p>
          <a:p>
            <a:endParaRPr lang="zh-TW" altLang="en-US" dirty="0">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747288255"/>
              </p:ext>
            </p:extLst>
          </p:nvPr>
        </p:nvGraphicFramePr>
        <p:xfrm>
          <a:off x="971600" y="2348880"/>
          <a:ext cx="7416824" cy="3754120"/>
        </p:xfrm>
        <a:graphic>
          <a:graphicData uri="http://schemas.openxmlformats.org/drawingml/2006/table">
            <a:tbl>
              <a:tblPr firstRow="1" bandRow="1">
                <a:tableStyleId>{5C22544A-7EE6-4342-B048-85BDC9FD1C3A}</a:tableStyleId>
              </a:tblPr>
              <a:tblGrid>
                <a:gridCol w="4032448"/>
                <a:gridCol w="3384376"/>
              </a:tblGrid>
              <a:tr h="370840">
                <a:tc>
                  <a:txBody>
                    <a:bodyPr/>
                    <a:lstStyle/>
                    <a:p>
                      <a:pPr algn="ctr"/>
                      <a:r>
                        <a:rPr lang="en-US" altLang="zh-TW" dirty="0" smtClean="0">
                          <a:latin typeface="標楷體" pitchFamily="65" charset="-120"/>
                          <a:ea typeface="標楷體" pitchFamily="65" charset="-120"/>
                        </a:rPr>
                        <a:t>99.08.26</a:t>
                      </a:r>
                      <a:r>
                        <a:rPr lang="zh-TW" altLang="en-US" dirty="0" smtClean="0">
                          <a:latin typeface="標楷體" pitchFamily="65" charset="-120"/>
                          <a:ea typeface="標楷體" pitchFamily="65" charset="-120"/>
                        </a:rPr>
                        <a:t>公告</a:t>
                      </a:r>
                      <a:endParaRPr lang="zh-TW" altLang="en-US" dirty="0">
                        <a:latin typeface="標楷體" pitchFamily="65" charset="-120"/>
                        <a:ea typeface="標楷體" pitchFamily="65" charset="-120"/>
                      </a:endParaRPr>
                    </a:p>
                  </a:txBody>
                  <a:tcPr/>
                </a:tc>
                <a:tc>
                  <a:txBody>
                    <a:bodyPr/>
                    <a:lstStyle/>
                    <a:p>
                      <a:pPr algn="ctr"/>
                      <a:r>
                        <a:rPr lang="zh-TW" altLang="en-US" dirty="0" smtClean="0">
                          <a:latin typeface="標楷體" pitchFamily="65" charset="-120"/>
                          <a:ea typeface="標楷體" pitchFamily="65" charset="-120"/>
                        </a:rPr>
                        <a:t>原訂使用報酬率</a:t>
                      </a:r>
                    </a:p>
                  </a:txBody>
                  <a:tcPr/>
                </a:tc>
              </a:tr>
              <a:tr h="1501368">
                <a:tc>
                  <a:txBody>
                    <a:bodyPr/>
                    <a:lstStyle/>
                    <a:p>
                      <a:pPr marL="273050" indent="-273050"/>
                      <a:r>
                        <a:rPr lang="en-US" altLang="zh-TW" dirty="0" smtClean="0">
                          <a:latin typeface="標楷體" pitchFamily="65" charset="-120"/>
                          <a:ea typeface="標楷體" pitchFamily="65" charset="-120"/>
                        </a:rPr>
                        <a:t>1.</a:t>
                      </a:r>
                      <a:r>
                        <a:rPr lang="zh-TW" altLang="en-US" dirty="0" smtClean="0">
                          <a:latin typeface="標楷體" pitchFamily="65" charset="-120"/>
                          <a:ea typeface="標楷體" pitchFamily="65" charset="-120"/>
                        </a:rPr>
                        <a:t>利用人需於年度使用前二個月，提出下年度計劃使用之曲目名稱及使用次數，先向本會申請授權，始能使用。</a:t>
                      </a:r>
                    </a:p>
                    <a:p>
                      <a:pPr marL="273050" indent="-273050"/>
                      <a:r>
                        <a:rPr lang="en-US" altLang="zh-TW" dirty="0" smtClean="0">
                          <a:latin typeface="標楷體" pitchFamily="65" charset="-120"/>
                          <a:ea typeface="標楷體" pitchFamily="65" charset="-120"/>
                        </a:rPr>
                        <a:t>2.</a:t>
                      </a:r>
                      <a:r>
                        <a:rPr lang="zh-TW" altLang="en-US" dirty="0" smtClean="0">
                          <a:latin typeface="標楷體" pitchFamily="65" charset="-120"/>
                          <a:ea typeface="標楷體" pitchFamily="65" charset="-120"/>
                        </a:rPr>
                        <a:t>依利用人所申請使用數量，並以每次不超過五分鐘（不含）為一單元，超過者以另一單元計算。</a:t>
                      </a:r>
                    </a:p>
                    <a:p>
                      <a:pPr marL="273050" indent="-273050"/>
                      <a:r>
                        <a:rPr lang="en-US" altLang="zh-TW" dirty="0" smtClean="0">
                          <a:latin typeface="標楷體" pitchFamily="65" charset="-120"/>
                          <a:ea typeface="標楷體" pitchFamily="65" charset="-120"/>
                        </a:rPr>
                        <a:t>3.</a:t>
                      </a:r>
                      <a:r>
                        <a:rPr lang="zh-TW" altLang="en-US" dirty="0" smtClean="0">
                          <a:latin typeface="標楷體" pitchFamily="65" charset="-120"/>
                          <a:ea typeface="標楷體" pitchFamily="65" charset="-120"/>
                        </a:rPr>
                        <a:t>計算方式以每一頻率為計算單位，單元計價如下：</a:t>
                      </a:r>
                    </a:p>
                    <a:p>
                      <a:pPr marL="534988" indent="-360363"/>
                      <a:r>
                        <a:rPr lang="zh-TW" altLang="en-US" dirty="0" smtClean="0">
                          <a:latin typeface="標楷體" pitchFamily="65" charset="-120"/>
                          <a:ea typeface="標楷體" pitchFamily="65" charset="-120"/>
                        </a:rPr>
                        <a:t>調幅廣播電臺：</a:t>
                      </a:r>
                      <a:r>
                        <a:rPr lang="en-US" altLang="zh-TW" dirty="0" smtClean="0">
                          <a:latin typeface="標楷體" pitchFamily="65" charset="-120"/>
                          <a:ea typeface="標楷體" pitchFamily="65" charset="-120"/>
                        </a:rPr>
                        <a:t>2000</a:t>
                      </a:r>
                      <a:r>
                        <a:rPr lang="zh-TW" altLang="en-US" dirty="0" smtClean="0">
                          <a:latin typeface="標楷體" pitchFamily="65" charset="-120"/>
                          <a:ea typeface="標楷體" pitchFamily="65" charset="-120"/>
                        </a:rPr>
                        <a:t>元</a:t>
                      </a:r>
                    </a:p>
                    <a:p>
                      <a:pPr marL="534988" indent="-360363"/>
                      <a:r>
                        <a:rPr lang="zh-TW" altLang="en-US" dirty="0" smtClean="0">
                          <a:latin typeface="標楷體" pitchFamily="65" charset="-120"/>
                          <a:ea typeface="標楷體" pitchFamily="65" charset="-120"/>
                        </a:rPr>
                        <a:t>中功率調頻廣播電臺：</a:t>
                      </a:r>
                      <a:r>
                        <a:rPr lang="en-US" altLang="zh-TW" dirty="0" smtClean="0">
                          <a:latin typeface="標楷體" pitchFamily="65" charset="-120"/>
                          <a:ea typeface="標楷體" pitchFamily="65" charset="-120"/>
                        </a:rPr>
                        <a:t>3000</a:t>
                      </a:r>
                      <a:r>
                        <a:rPr lang="zh-TW" altLang="en-US" dirty="0" smtClean="0">
                          <a:latin typeface="標楷體" pitchFamily="65" charset="-120"/>
                          <a:ea typeface="標楷體" pitchFamily="65" charset="-120"/>
                        </a:rPr>
                        <a:t>元</a:t>
                      </a:r>
                    </a:p>
                    <a:p>
                      <a:pPr marL="534988" indent="-360363"/>
                      <a:r>
                        <a:rPr lang="zh-TW" altLang="en-US" dirty="0" smtClean="0">
                          <a:latin typeface="標楷體" pitchFamily="65" charset="-120"/>
                          <a:ea typeface="標楷體" pitchFamily="65" charset="-120"/>
                        </a:rPr>
                        <a:t>小功率</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社區</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調頻廣播電臺：</a:t>
                      </a:r>
                      <a:r>
                        <a:rPr lang="en-US" altLang="zh-TW" dirty="0" smtClean="0">
                          <a:latin typeface="標楷體" pitchFamily="65" charset="-120"/>
                          <a:ea typeface="標楷體" pitchFamily="65" charset="-120"/>
                        </a:rPr>
                        <a:t>1000</a:t>
                      </a:r>
                      <a:r>
                        <a:rPr lang="zh-TW" altLang="en-US" dirty="0" smtClean="0">
                          <a:latin typeface="標楷體" pitchFamily="65" charset="-120"/>
                          <a:ea typeface="標楷體" pitchFamily="65" charset="-120"/>
                        </a:rPr>
                        <a:t>元</a:t>
                      </a:r>
                    </a:p>
                  </a:txBody>
                  <a:tcPr/>
                </a:tc>
                <a:tc>
                  <a:txBody>
                    <a:bodyPr/>
                    <a:lstStyle/>
                    <a:p>
                      <a:r>
                        <a:rPr lang="zh-TW" altLang="en-US" dirty="0" smtClean="0">
                          <a:latin typeface="標楷體" pitchFamily="65" charset="-120"/>
                          <a:ea typeface="標楷體" pitchFamily="65" charset="-120"/>
                        </a:rPr>
                        <a:t>無</a:t>
                      </a:r>
                      <a:endParaRPr lang="zh-TW" altLang="en-US" dirty="0">
                        <a:latin typeface="標楷體" pitchFamily="65" charset="-120"/>
                        <a:ea typeface="標楷體" pitchFamily="65" charset="-120"/>
                      </a:endParaRPr>
                    </a:p>
                  </a:txBody>
                  <a:tcPr/>
                </a:tc>
              </a:tr>
            </a:tbl>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2</a:t>
            </a:fld>
            <a:endParaRPr lang="zh-TW" altLang="en-US"/>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社團法人台灣音樂著作權人聯合總會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496529602"/>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447675" indent="-447675"/>
                      <a:r>
                        <a:rPr lang="zh-TW" altLang="en-US" sz="1700" dirty="0" smtClean="0">
                          <a:latin typeface="標楷體" pitchFamily="65" charset="-120"/>
                          <a:ea typeface="標楷體" pitchFamily="65" charset="-120"/>
                        </a:rPr>
                        <a:t>一、中華民國廣播商業同業公會、中華民國民營廣播電台聯合會及中華民國廣播電視音樂著作使用人協會：</a:t>
                      </a:r>
                    </a:p>
                    <a:p>
                      <a:pPr marL="447675" indent="0"/>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新增訂概括授權廣播電臺「單一著作公開播送單次使用金額」費率過高。參酌中華民國衛星廣播電視事業商業同業公會所建議之衛星電視節目使用費率每曲次</a:t>
                      </a:r>
                      <a:r>
                        <a:rPr lang="en-US" altLang="zh-TW" sz="1700" dirty="0" smtClean="0">
                          <a:latin typeface="標楷體" pitchFamily="65" charset="-120"/>
                          <a:ea typeface="標楷體" pitchFamily="65" charset="-120"/>
                        </a:rPr>
                        <a:t>20</a:t>
                      </a:r>
                      <a:r>
                        <a:rPr lang="zh-TW" altLang="en-US" sz="1700" dirty="0" smtClean="0">
                          <a:latin typeface="標楷體" pitchFamily="65" charset="-120"/>
                          <a:ea typeface="標楷體" pitchFamily="65" charset="-120"/>
                        </a:rPr>
                        <a:t>元之標準，另依廣播電臺的營業收入為電視的</a:t>
                      </a:r>
                      <a:r>
                        <a:rPr lang="en-US" altLang="zh-TW" sz="1700" dirty="0" smtClean="0">
                          <a:latin typeface="標楷體" pitchFamily="65" charset="-120"/>
                          <a:ea typeface="標楷體" pitchFamily="65" charset="-120"/>
                        </a:rPr>
                        <a:t>0.89%</a:t>
                      </a:r>
                      <a:r>
                        <a:rPr lang="zh-TW" altLang="en-US" sz="1700" dirty="0" smtClean="0">
                          <a:latin typeface="標楷體" pitchFamily="65" charset="-120"/>
                          <a:ea typeface="標楷體" pitchFamily="65" charset="-120"/>
                        </a:rPr>
                        <a:t>之比例計算，建議</a:t>
                      </a:r>
                      <a:r>
                        <a:rPr lang="en-US" altLang="zh-TW" sz="1700" dirty="0" smtClean="0">
                          <a:latin typeface="標楷體" pitchFamily="65" charset="-120"/>
                          <a:ea typeface="標楷體" pitchFamily="65" charset="-120"/>
                        </a:rPr>
                        <a:t>MCAT</a:t>
                      </a:r>
                      <a:r>
                        <a:rPr lang="zh-TW" altLang="en-US" sz="1700" dirty="0" smtClean="0">
                          <a:latin typeface="標楷體" pitchFamily="65" charset="-120"/>
                          <a:ea typeface="標楷體" pitchFamily="65" charset="-120"/>
                        </a:rPr>
                        <a:t>新增概括授權廣播電臺「單一著作公開播送單次使用金額」費率應為：大功率電臺</a:t>
                      </a:r>
                      <a:r>
                        <a:rPr lang="en-US" altLang="zh-TW" sz="1700" dirty="0" smtClean="0">
                          <a:latin typeface="標楷體" pitchFamily="65" charset="-120"/>
                          <a:ea typeface="標楷體" pitchFamily="65" charset="-120"/>
                        </a:rPr>
                        <a:t>0.18</a:t>
                      </a:r>
                      <a:r>
                        <a:rPr lang="zh-TW" altLang="en-US" sz="1700" dirty="0" smtClean="0">
                          <a:latin typeface="標楷體" pitchFamily="65" charset="-120"/>
                          <a:ea typeface="標楷體" pitchFamily="65" charset="-120"/>
                        </a:rPr>
                        <a:t>元；中功率電臺</a:t>
                      </a:r>
                      <a:r>
                        <a:rPr lang="en-US" altLang="zh-TW" sz="1700" dirty="0" smtClean="0">
                          <a:latin typeface="標楷體" pitchFamily="65" charset="-120"/>
                          <a:ea typeface="標楷體" pitchFamily="65" charset="-120"/>
                        </a:rPr>
                        <a:t>0.12</a:t>
                      </a:r>
                      <a:r>
                        <a:rPr lang="zh-TW" altLang="en-US" sz="1700" dirty="0" smtClean="0">
                          <a:latin typeface="標楷體" pitchFamily="65" charset="-120"/>
                          <a:ea typeface="標楷體" pitchFamily="65" charset="-120"/>
                        </a:rPr>
                        <a:t>元；小功率電臺</a:t>
                      </a:r>
                      <a:r>
                        <a:rPr lang="en-US" altLang="zh-TW" sz="1700" dirty="0" smtClean="0">
                          <a:latin typeface="標楷體" pitchFamily="65" charset="-120"/>
                          <a:ea typeface="標楷體" pitchFamily="65" charset="-120"/>
                        </a:rPr>
                        <a:t>0.08</a:t>
                      </a:r>
                      <a:r>
                        <a:rPr lang="zh-TW" altLang="en-US" sz="1700" dirty="0" smtClean="0">
                          <a:latin typeface="標楷體" pitchFamily="65" charset="-120"/>
                          <a:ea typeface="標楷體" pitchFamily="65" charset="-120"/>
                        </a:rPr>
                        <a:t>元；調幅廣播電臺數年來因聽眾嚴重流失，收入大不如以往，應比照小功率廣播電臺標準，以每曲次</a:t>
                      </a:r>
                      <a:r>
                        <a:rPr lang="en-US" altLang="zh-TW" sz="1700" dirty="0" smtClean="0">
                          <a:latin typeface="標楷體" pitchFamily="65" charset="-120"/>
                          <a:ea typeface="標楷體" pitchFamily="65" charset="-120"/>
                        </a:rPr>
                        <a:t>0.08</a:t>
                      </a:r>
                      <a:r>
                        <a:rPr lang="zh-TW" altLang="en-US" sz="1700" dirty="0" smtClean="0">
                          <a:latin typeface="標楷體" pitchFamily="65" charset="-120"/>
                          <a:ea typeface="標楷體" pitchFamily="65" charset="-120"/>
                        </a:rPr>
                        <a:t>元收費。</a:t>
                      </a:r>
                    </a:p>
                    <a:p>
                      <a:endParaRPr lang="zh-TW" altLang="en-US" sz="1700" dirty="0" smtClean="0">
                        <a:latin typeface="標楷體" pitchFamily="65" charset="-120"/>
                        <a:ea typeface="標楷體" pitchFamily="65" charset="-120"/>
                      </a:endParaRPr>
                    </a:p>
                  </a:txBody>
                  <a:tcPr/>
                </a:tc>
                <a:tc>
                  <a:txBody>
                    <a:bodyPr/>
                    <a:lstStyle/>
                    <a:p>
                      <a:pPr marL="447675" indent="-447675"/>
                      <a:r>
                        <a:rPr lang="zh-TW" altLang="en-US" sz="1700" dirty="0" smtClean="0">
                          <a:latin typeface="標楷體" pitchFamily="65" charset="-120"/>
                          <a:ea typeface="標楷體" pitchFamily="65" charset="-120"/>
                        </a:rPr>
                        <a:t>一、本會所訂「單一著作公開播送單次使用金額」費率，係參酌</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比照「日本音樂著作權協會」</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單曲每首每次日幣</a:t>
                      </a:r>
                      <a:r>
                        <a:rPr lang="en-US" altLang="zh-TW" sz="1700" dirty="0" smtClean="0">
                          <a:latin typeface="標楷體" pitchFamily="65" charset="-120"/>
                          <a:ea typeface="標楷體" pitchFamily="65" charset="-120"/>
                        </a:rPr>
                        <a:t>64,000</a:t>
                      </a:r>
                      <a:r>
                        <a:rPr lang="zh-TW" altLang="en-US" sz="1700" dirty="0" smtClean="0">
                          <a:latin typeface="標楷體" pitchFamily="65" charset="-120"/>
                          <a:ea typeface="標楷體" pitchFamily="65" charset="-120"/>
                        </a:rPr>
                        <a:t>元，並考量國內各電臺屬性及市場規模訂定。</a:t>
                      </a:r>
                    </a:p>
                    <a:p>
                      <a:pPr marL="447675" indent="-447675"/>
                      <a:r>
                        <a:rPr lang="zh-TW" altLang="en-US" sz="1700" dirty="0" smtClean="0">
                          <a:latin typeface="標楷體" pitchFamily="65" charset="-120"/>
                          <a:ea typeface="標楷體" pitchFamily="65" charset="-120"/>
                        </a:rPr>
                        <a:t>二、有關</a:t>
                      </a:r>
                      <a:r>
                        <a:rPr lang="en-US" altLang="zh-TW" sz="1700" dirty="0" smtClean="0">
                          <a:latin typeface="標楷體" pitchFamily="65" charset="-120"/>
                          <a:ea typeface="標楷體" pitchFamily="65" charset="-120"/>
                        </a:rPr>
                        <a:t>3</a:t>
                      </a:r>
                      <a:r>
                        <a:rPr lang="zh-TW" altLang="en-US" sz="1700" dirty="0" smtClean="0">
                          <a:latin typeface="標楷體" pitchFamily="65" charset="-120"/>
                          <a:ea typeface="標楷體" pitchFamily="65" charset="-120"/>
                        </a:rPr>
                        <a:t>年各廣播電臺實際付費金額，除民營調頻中小功率電臺，依智慧局審定費率予以廣播公會會員電臺折扣外，其他公營、調幅與中廣均依審定費率支付。音樂使用次數，利用人大多未提供清單，故無法提供。</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Tree>
    <p:extLst>
      <p:ext uri="{BB962C8B-B14F-4D97-AF65-F5344CB8AC3E}">
        <p14:creationId xmlns:p14="http://schemas.microsoft.com/office/powerpoint/2010/main" val="2460923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社團法人台灣音樂著作權人聯合總會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4209560592"/>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447675" indent="-447675"/>
                      <a:r>
                        <a:rPr lang="zh-TW" altLang="en-US" sz="1600" dirty="0" smtClean="0">
                          <a:latin typeface="標楷體" pitchFamily="65" charset="-120"/>
                          <a:ea typeface="標楷體" pitchFamily="65" charset="-120"/>
                        </a:rPr>
                        <a:t>二、每日廣播事業股份有限公司：</a:t>
                      </a:r>
                      <a:endParaRPr lang="en-US" altLang="zh-TW" sz="1600" dirty="0" smtClean="0">
                        <a:latin typeface="標楷體" pitchFamily="65" charset="-120"/>
                        <a:ea typeface="標楷體" pitchFamily="65" charset="-120"/>
                      </a:endParaRPr>
                    </a:p>
                    <a:p>
                      <a:pPr marL="447675" indent="0"/>
                      <a:r>
                        <a:rPr lang="zh-TW" altLang="en-US" sz="1600" dirty="0" smtClean="0">
                          <a:latin typeface="標楷體" pitchFamily="65" charset="-120"/>
                          <a:ea typeface="標楷體" pitchFamily="65" charset="-120"/>
                        </a:rPr>
                        <a:t>電臺如為現場節目開放聽眾點播歌曲，或無法預知下年度將出版的新歌或音樂著作，及其管理權屬於</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，因此，無法於「年度使用前二個月提出下年度計畫使用之曲目名稱及次數並向</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申請授權利用單曲計費」。</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訂定此條款，讓利用人無法使用單曲授權，應予刪除。</a:t>
                      </a:r>
                    </a:p>
                    <a:p>
                      <a:r>
                        <a:rPr lang="zh-TW" altLang="en-US" sz="1600" dirty="0" smtClean="0">
                          <a:latin typeface="標楷體" pitchFamily="65" charset="-120"/>
                          <a:ea typeface="標楷體" pitchFamily="65" charset="-120"/>
                        </a:rPr>
                        <a:t>三、中華民國廣播商業同業公會：</a:t>
                      </a:r>
                    </a:p>
                    <a:p>
                      <a:pPr marL="447675" indent="-447675"/>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一</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考量國民平均薪資成長，依主計處統計，民國</a:t>
                      </a:r>
                      <a:r>
                        <a:rPr lang="en-US" altLang="zh-TW" sz="1600" dirty="0" smtClean="0">
                          <a:latin typeface="標楷體" pitchFamily="65" charset="-120"/>
                          <a:ea typeface="標楷體" pitchFamily="65" charset="-120"/>
                        </a:rPr>
                        <a:t>88</a:t>
                      </a:r>
                      <a:r>
                        <a:rPr lang="zh-TW" altLang="en-US" sz="1600" dirty="0" smtClean="0">
                          <a:latin typeface="標楷體" pitchFamily="65" charset="-120"/>
                          <a:ea typeface="標楷體" pitchFamily="65" charset="-120"/>
                        </a:rPr>
                        <a:t>年至</a:t>
                      </a:r>
                      <a:r>
                        <a:rPr lang="en-US" altLang="zh-TW" sz="1600" dirty="0" smtClean="0">
                          <a:latin typeface="標楷體" pitchFamily="65" charset="-120"/>
                          <a:ea typeface="標楷體" pitchFamily="65" charset="-120"/>
                        </a:rPr>
                        <a:t>101</a:t>
                      </a:r>
                      <a:r>
                        <a:rPr lang="zh-TW" altLang="en-US" sz="1600" dirty="0" smtClean="0">
                          <a:latin typeface="標楷體" pitchFamily="65" charset="-120"/>
                          <a:ea typeface="標楷體" pitchFamily="65" charset="-120"/>
                        </a:rPr>
                        <a:t>年平均薪資成長率為</a:t>
                      </a:r>
                      <a:r>
                        <a:rPr lang="en-US" altLang="zh-TW" sz="1600" dirty="0" smtClean="0">
                          <a:latin typeface="標楷體" pitchFamily="65" charset="-120"/>
                          <a:ea typeface="標楷體" pitchFamily="65" charset="-120"/>
                        </a:rPr>
                        <a:t>12%</a:t>
                      </a:r>
                      <a:r>
                        <a:rPr lang="zh-TW" altLang="en-US" sz="1600" dirty="0" smtClean="0">
                          <a:latin typeface="標楷體" pitchFamily="65" charset="-120"/>
                          <a:ea typeface="標楷體" pitchFamily="65" charset="-120"/>
                        </a:rPr>
                        <a:t>，故單曲單次之合理使用金額最高應為</a:t>
                      </a:r>
                      <a:r>
                        <a:rPr lang="en-US" altLang="zh-TW" sz="1600" dirty="0" smtClean="0">
                          <a:latin typeface="標楷體" pitchFamily="65" charset="-120"/>
                          <a:ea typeface="標楷體" pitchFamily="65" charset="-120"/>
                        </a:rPr>
                        <a:t>3.92</a:t>
                      </a:r>
                      <a:r>
                        <a:rPr lang="zh-TW" altLang="en-US" sz="1600" dirty="0" smtClean="0">
                          <a:latin typeface="標楷體" pitchFamily="65" charset="-120"/>
                          <a:ea typeface="標楷體" pitchFamily="65" charset="-120"/>
                        </a:rPr>
                        <a:t>元。</a:t>
                      </a:r>
                    </a:p>
                    <a:p>
                      <a:pPr marL="447675" indent="-447675"/>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二</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有關中國大陸支付辦法為每分鐘人民幣</a:t>
                      </a:r>
                      <a:r>
                        <a:rPr lang="en-US" altLang="zh-TW" sz="1600" dirty="0" smtClean="0">
                          <a:latin typeface="標楷體" pitchFamily="65" charset="-120"/>
                          <a:ea typeface="標楷體" pitchFamily="65" charset="-120"/>
                        </a:rPr>
                        <a:t>0.3</a:t>
                      </a:r>
                      <a:r>
                        <a:rPr lang="zh-TW" altLang="en-US" sz="1600" dirty="0" smtClean="0">
                          <a:latin typeface="標楷體" pitchFamily="65" charset="-120"/>
                          <a:ea typeface="標楷體" pitchFamily="65" charset="-120"/>
                        </a:rPr>
                        <a:t>元，其依據為當局制定之</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廣播電臺電視臺播放錄音製品支付報酬暫行辦法</a:t>
                      </a:r>
                      <a:r>
                        <a:rPr lang="en-US" altLang="zh-TW" sz="1600" dirty="0" smtClean="0">
                          <a:latin typeface="標楷體" pitchFamily="65" charset="-120"/>
                          <a:ea typeface="標楷體" pitchFamily="65" charset="-120"/>
                        </a:rPr>
                        <a:t>》</a:t>
                      </a:r>
                      <a:r>
                        <a:rPr lang="zh-TW" altLang="en-US" sz="1600" dirty="0" smtClean="0">
                          <a:latin typeface="標楷體" pitchFamily="65" charset="-120"/>
                          <a:ea typeface="標楷體" pitchFamily="65" charset="-120"/>
                        </a:rPr>
                        <a:t>。大陸廣播產業廣告營收約</a:t>
                      </a:r>
                      <a:r>
                        <a:rPr lang="en-US" altLang="zh-TW" sz="1600" dirty="0" smtClean="0">
                          <a:latin typeface="標楷體" pitchFamily="65" charset="-120"/>
                          <a:ea typeface="標楷體" pitchFamily="65" charset="-120"/>
                        </a:rPr>
                        <a:t>616.6</a:t>
                      </a:r>
                      <a:r>
                        <a:rPr lang="zh-TW" altLang="en-US" sz="1600" dirty="0" smtClean="0">
                          <a:latin typeface="標楷體" pitchFamily="65" charset="-120"/>
                          <a:ea typeface="標楷體" pitchFamily="65" charset="-120"/>
                        </a:rPr>
                        <a:t>億臺幣為臺灣的</a:t>
                      </a:r>
                      <a:r>
                        <a:rPr lang="en-US" altLang="zh-TW" sz="1600" dirty="0" smtClean="0">
                          <a:latin typeface="標楷體" pitchFamily="65" charset="-120"/>
                          <a:ea typeface="標楷體" pitchFamily="65" charset="-120"/>
                        </a:rPr>
                        <a:t>19</a:t>
                      </a:r>
                      <a:r>
                        <a:rPr lang="zh-TW" altLang="en-US" sz="1600" dirty="0" smtClean="0">
                          <a:latin typeface="標楷體" pitchFamily="65" charset="-120"/>
                          <a:ea typeface="標楷體" pitchFamily="65" charset="-120"/>
                        </a:rPr>
                        <a:t>倍，倘依此標準，臺灣播送單曲付費金額最高應為每分鐘</a:t>
                      </a:r>
                      <a:r>
                        <a:rPr lang="en-US" altLang="zh-TW" sz="1600" dirty="0" smtClean="0">
                          <a:latin typeface="標楷體" pitchFamily="65" charset="-120"/>
                          <a:ea typeface="標楷體" pitchFamily="65" charset="-120"/>
                        </a:rPr>
                        <a:t>0.079</a:t>
                      </a:r>
                      <a:r>
                        <a:rPr lang="zh-TW" altLang="en-US" sz="1600" dirty="0" smtClean="0">
                          <a:latin typeface="標楷體" pitchFamily="65" charset="-120"/>
                          <a:ea typeface="標楷體" pitchFamily="65" charset="-120"/>
                        </a:rPr>
                        <a:t>元。</a:t>
                      </a:r>
                    </a:p>
                  </a:txBody>
                  <a:tcPr/>
                </a:tc>
                <a:tc>
                  <a:txBody>
                    <a:bodyPr/>
                    <a:lstStyle/>
                    <a:p>
                      <a:pPr marL="447675" indent="-447675"/>
                      <a:endParaRPr lang="zh-TW" altLang="en-US" sz="1700" dirty="0" smtClean="0">
                        <a:latin typeface="標楷體" pitchFamily="65" charset="-120"/>
                        <a:ea typeface="標楷體" pitchFamily="65" charset="-120"/>
                      </a:endParaRP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4</a:t>
            </a:fld>
            <a:endParaRPr lang="zh-TW" altLang="en-US"/>
          </a:p>
        </p:txBody>
      </p:sp>
    </p:spTree>
    <p:extLst>
      <p:ext uri="{BB962C8B-B14F-4D97-AF65-F5344CB8AC3E}">
        <p14:creationId xmlns:p14="http://schemas.microsoft.com/office/powerpoint/2010/main" val="852775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社團法人台灣音樂著作權人聯合總會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endParaRPr lang="zh-TW" altLang="en-US" sz="1800" dirty="0">
              <a:solidFill>
                <a:schemeClr val="bg1"/>
              </a:solidFill>
              <a:latin typeface="標楷體" pitchFamily="65" charset="-120"/>
              <a:ea typeface="標楷體" pitchFamily="65" charset="-120"/>
            </a:endParaRPr>
          </a:p>
        </p:txBody>
      </p:sp>
      <p:sp>
        <p:nvSpPr>
          <p:cNvPr id="3" name="內容版面配置區 2"/>
          <p:cNvSpPr>
            <a:spLocks noGrp="1"/>
          </p:cNvSpPr>
          <p:nvPr>
            <p:ph idx="1"/>
          </p:nvPr>
        </p:nvSpPr>
        <p:spPr/>
        <p:txBody>
          <a:bodyPr/>
          <a:lstStyle/>
          <a:p>
            <a:r>
              <a:rPr lang="zh-TW" altLang="en-US" dirty="0" smtClean="0">
                <a:latin typeface="標楷體" pitchFamily="65" charset="-120"/>
                <a:ea typeface="標楷體" pitchFamily="65" charset="-120"/>
              </a:rPr>
              <a:t>非營利</a:t>
            </a:r>
            <a:r>
              <a:rPr lang="zh-TW" altLang="en-US" dirty="0">
                <a:latin typeface="標楷體" pitchFamily="65" charset="-120"/>
                <a:ea typeface="標楷體" pitchFamily="65" charset="-120"/>
              </a:rPr>
              <a:t>性</a:t>
            </a:r>
            <a:r>
              <a:rPr lang="zh-TW" altLang="en-US" dirty="0" smtClean="0">
                <a:latin typeface="標楷體" pitchFamily="65" charset="-120"/>
                <a:ea typeface="標楷體" pitchFamily="65" charset="-120"/>
              </a:rPr>
              <a:t>電臺</a:t>
            </a:r>
            <a:endParaRPr lang="en-US" altLang="zh-TW" dirty="0" smtClean="0">
              <a:latin typeface="標楷體" pitchFamily="65" charset="-120"/>
              <a:ea typeface="標楷體" pitchFamily="65" charset="-120"/>
            </a:endParaRPr>
          </a:p>
          <a:p>
            <a:endParaRPr lang="zh-TW" altLang="en-US" dirty="0">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859067698"/>
              </p:ext>
            </p:extLst>
          </p:nvPr>
        </p:nvGraphicFramePr>
        <p:xfrm>
          <a:off x="971600" y="2348880"/>
          <a:ext cx="7416824" cy="1872208"/>
        </p:xfrm>
        <a:graphic>
          <a:graphicData uri="http://schemas.openxmlformats.org/drawingml/2006/table">
            <a:tbl>
              <a:tblPr firstRow="1" bandRow="1">
                <a:tableStyleId>{5C22544A-7EE6-4342-B048-85BDC9FD1C3A}</a:tableStyleId>
              </a:tblPr>
              <a:tblGrid>
                <a:gridCol w="4032448"/>
                <a:gridCol w="3384376"/>
              </a:tblGrid>
              <a:tr h="370840">
                <a:tc>
                  <a:txBody>
                    <a:bodyPr/>
                    <a:lstStyle/>
                    <a:p>
                      <a:pPr algn="ctr"/>
                      <a:r>
                        <a:rPr lang="en-US" altLang="zh-TW" dirty="0" smtClean="0">
                          <a:latin typeface="標楷體" pitchFamily="65" charset="-120"/>
                          <a:ea typeface="標楷體" pitchFamily="65" charset="-120"/>
                        </a:rPr>
                        <a:t>99.08.26</a:t>
                      </a:r>
                      <a:r>
                        <a:rPr lang="zh-TW" altLang="en-US" dirty="0" smtClean="0">
                          <a:latin typeface="標楷體" pitchFamily="65" charset="-120"/>
                          <a:ea typeface="標楷體" pitchFamily="65" charset="-120"/>
                        </a:rPr>
                        <a:t>公告</a:t>
                      </a:r>
                      <a:endParaRPr lang="zh-TW" altLang="en-US" dirty="0">
                        <a:latin typeface="標楷體" pitchFamily="65" charset="-120"/>
                        <a:ea typeface="標楷體" pitchFamily="65" charset="-120"/>
                      </a:endParaRPr>
                    </a:p>
                  </a:txBody>
                  <a:tcPr/>
                </a:tc>
                <a:tc>
                  <a:txBody>
                    <a:bodyPr/>
                    <a:lstStyle/>
                    <a:p>
                      <a:pPr algn="ctr"/>
                      <a:r>
                        <a:rPr lang="zh-TW" altLang="en-US" dirty="0" smtClean="0">
                          <a:latin typeface="標楷體" pitchFamily="65" charset="-120"/>
                          <a:ea typeface="標楷體" pitchFamily="65" charset="-120"/>
                        </a:rPr>
                        <a:t>原訂使用報酬率</a:t>
                      </a:r>
                    </a:p>
                  </a:txBody>
                  <a:tcPr/>
                </a:tc>
              </a:tr>
              <a:tr h="1501368">
                <a:tc>
                  <a:txBody>
                    <a:bodyPr/>
                    <a:lstStyle/>
                    <a:p>
                      <a:pPr marL="273050" indent="-273050"/>
                      <a:r>
                        <a:rPr lang="zh-TW" altLang="en-US" dirty="0" smtClean="0">
                          <a:latin typeface="標楷體" pitchFamily="65" charset="-120"/>
                          <a:ea typeface="標楷體" pitchFamily="65" charset="-120"/>
                        </a:rPr>
                        <a:t>依商業性廣播電臺費率三分之一收費。</a:t>
                      </a:r>
                    </a:p>
                  </a:txBody>
                  <a:tcPr/>
                </a:tc>
                <a:tc>
                  <a:txBody>
                    <a:bodyPr/>
                    <a:lstStyle/>
                    <a:p>
                      <a:r>
                        <a:rPr lang="zh-TW" altLang="en-US" dirty="0" smtClean="0">
                          <a:latin typeface="標楷體" pitchFamily="65" charset="-120"/>
                          <a:ea typeface="標楷體" pitchFamily="65" charset="-120"/>
                        </a:rPr>
                        <a:t>無</a:t>
                      </a:r>
                      <a:endParaRPr lang="zh-TW" altLang="en-US" dirty="0">
                        <a:latin typeface="標楷體" pitchFamily="65" charset="-120"/>
                        <a:ea typeface="標楷體" pitchFamily="65" charset="-120"/>
                      </a:endParaRPr>
                    </a:p>
                  </a:txBody>
                  <a:tcPr/>
                </a:tc>
              </a:tr>
            </a:tbl>
          </a:graphicData>
        </a:graphic>
      </p:graphicFrame>
      <p:sp>
        <p:nvSpPr>
          <p:cNvPr id="5" name="投影片編號版面配置區 4"/>
          <p:cNvSpPr>
            <a:spLocks noGrp="1"/>
          </p:cNvSpPr>
          <p:nvPr>
            <p:ph type="sldNum" sz="quarter" idx="12"/>
          </p:nvPr>
        </p:nvSpPr>
        <p:spPr/>
        <p:txBody>
          <a:bodyPr/>
          <a:lstStyle/>
          <a:p>
            <a:fld id="{51D2D507-09EA-4C6F-96ED-053C801F8797}" type="slidenum">
              <a:rPr lang="zh-TW" altLang="en-US" smtClean="0"/>
              <a:t>5</a:t>
            </a:fld>
            <a:endParaRPr lang="zh-TW" altLang="en-US"/>
          </a:p>
        </p:txBody>
      </p:sp>
    </p:spTree>
    <p:extLst>
      <p:ext uri="{BB962C8B-B14F-4D97-AF65-F5344CB8AC3E}">
        <p14:creationId xmlns:p14="http://schemas.microsoft.com/office/powerpoint/2010/main" val="33985571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社團法人台灣音樂著作權人聯合總會</a:t>
            </a:r>
            <a:r>
              <a:rPr lang="en-US" altLang="zh-TW"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(MCAT)</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之無線廣播電臺營利性電臺與非營利性電臺公開播送概括授權使用報酬率之「單一著作單次使用金額」費率案</a:t>
            </a:r>
            <a:endParaRPr lang="zh-TW" altLang="en-US" sz="1800" dirty="0">
              <a:solidFill>
                <a:schemeClr val="bg1"/>
              </a:solidFill>
              <a:latin typeface="標楷體" pitchFamily="65" charset="-120"/>
              <a:ea typeface="標楷體"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609275994"/>
              </p:ext>
            </p:extLst>
          </p:nvPr>
        </p:nvGraphicFramePr>
        <p:xfrm>
          <a:off x="251520" y="1268760"/>
          <a:ext cx="8784976" cy="5328592"/>
        </p:xfrm>
        <a:graphic>
          <a:graphicData uri="http://schemas.openxmlformats.org/drawingml/2006/table">
            <a:tbl>
              <a:tblPr firstRow="1" bandRow="1">
                <a:tableStyleId>{5C22544A-7EE6-4342-B048-85BDC9FD1C3A}</a:tableStyleId>
              </a:tblPr>
              <a:tblGrid>
                <a:gridCol w="4392488"/>
                <a:gridCol w="4392488"/>
              </a:tblGrid>
              <a:tr h="453294">
                <a:tc>
                  <a:txBody>
                    <a:bodyPr/>
                    <a:lstStyle/>
                    <a:p>
                      <a:pPr algn="ctr"/>
                      <a:r>
                        <a:rPr lang="zh-TW" altLang="en-US" dirty="0" smtClean="0">
                          <a:latin typeface="標楷體" pitchFamily="65" charset="-120"/>
                          <a:ea typeface="標楷體" pitchFamily="65" charset="-120"/>
                        </a:rPr>
                        <a:t>申請人及參加人意見</a:t>
                      </a:r>
                    </a:p>
                  </a:txBody>
                  <a:tcPr/>
                </a:tc>
                <a:tc>
                  <a:txBody>
                    <a:bodyPr/>
                    <a:lstStyle/>
                    <a:p>
                      <a:pPr algn="ctr"/>
                      <a:r>
                        <a:rPr lang="en-US" altLang="zh-TW" dirty="0" smtClean="0">
                          <a:latin typeface="標楷體" pitchFamily="65" charset="-120"/>
                          <a:ea typeface="標楷體" pitchFamily="65" charset="-120"/>
                        </a:rPr>
                        <a:t>MCAT</a:t>
                      </a:r>
                      <a:r>
                        <a:rPr lang="zh-TW" altLang="en-US" dirty="0" smtClean="0">
                          <a:latin typeface="標楷體" pitchFamily="65" charset="-120"/>
                          <a:ea typeface="標楷體" pitchFamily="65" charset="-120"/>
                        </a:rPr>
                        <a:t>意見與理由</a:t>
                      </a:r>
                    </a:p>
                  </a:txBody>
                  <a:tcPr/>
                </a:tc>
              </a:tr>
              <a:tr h="4875298">
                <a:tc>
                  <a:txBody>
                    <a:bodyPr/>
                    <a:lstStyle/>
                    <a:p>
                      <a:pPr marL="447675" indent="-447675"/>
                      <a:r>
                        <a:rPr lang="zh-TW" altLang="en-US" sz="1600" dirty="0" smtClean="0">
                          <a:latin typeface="標楷體" pitchFamily="65" charset="-120"/>
                          <a:ea typeface="標楷體" pitchFamily="65" charset="-120"/>
                        </a:rPr>
                        <a:t>一、</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新公告之公開播送費率未敘明其訂定理由。</a:t>
                      </a:r>
                    </a:p>
                    <a:p>
                      <a:pPr marL="447675" indent="-447675"/>
                      <a:r>
                        <a:rPr lang="zh-TW" altLang="en-US" sz="1600" dirty="0" smtClean="0">
                          <a:latin typeface="標楷體" pitchFamily="65" charset="-120"/>
                          <a:ea typeface="標楷體" pitchFamily="65" charset="-120"/>
                        </a:rPr>
                        <a:t>二、</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新公告之公開播送費率未與利用人協商或參考利用之意見。</a:t>
                      </a:r>
                    </a:p>
                    <a:p>
                      <a:pPr marL="447675" indent="-447675"/>
                      <a:r>
                        <a:rPr lang="zh-TW" altLang="en-US" sz="1600" dirty="0" smtClean="0">
                          <a:latin typeface="標楷體" pitchFamily="65" charset="-120"/>
                          <a:ea typeface="標楷體" pitchFamily="65" charset="-120"/>
                        </a:rPr>
                        <a:t>三、</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新公告之公開播送費率未審酌政府</a:t>
                      </a:r>
                      <a:r>
                        <a:rPr lang="en-US" altLang="zh-TW" sz="1600" dirty="0" smtClean="0">
                          <a:latin typeface="標楷體" pitchFamily="65" charset="-120"/>
                          <a:ea typeface="標楷體" pitchFamily="65" charset="-120"/>
                        </a:rPr>
                        <a:t>GDP</a:t>
                      </a:r>
                      <a:r>
                        <a:rPr lang="zh-TW" altLang="en-US" sz="1600" dirty="0" smtClean="0">
                          <a:latin typeface="標楷體" pitchFamily="65" charset="-120"/>
                          <a:ea typeface="標楷體" pitchFamily="65" charset="-120"/>
                        </a:rPr>
                        <a:t>成長率或物價水平即變相大幅調漲。</a:t>
                      </a:r>
                    </a:p>
                    <a:p>
                      <a:pPr marL="447675" indent="-447675"/>
                      <a:r>
                        <a:rPr lang="zh-TW" altLang="en-US" sz="1600" dirty="0" smtClean="0">
                          <a:latin typeface="標楷體" pitchFamily="65" charset="-120"/>
                          <a:ea typeface="標楷體" pitchFamily="65" charset="-120"/>
                        </a:rPr>
                        <a:t>四、</a:t>
                      </a:r>
                      <a:r>
                        <a:rPr lang="en-US" altLang="zh-TW" sz="1600" dirty="0" smtClean="0">
                          <a:latin typeface="標楷體" pitchFamily="65" charset="-120"/>
                          <a:ea typeface="標楷體" pitchFamily="65" charset="-120"/>
                        </a:rPr>
                        <a:t>MCAT</a:t>
                      </a:r>
                      <a:r>
                        <a:rPr lang="zh-TW" altLang="en-US" sz="1600" dirty="0" smtClean="0">
                          <a:latin typeface="標楷體" pitchFamily="65" charset="-120"/>
                          <a:ea typeface="標楷體" pitchFamily="65" charset="-120"/>
                        </a:rPr>
                        <a:t>新公告之公開播送費率未依法落實「再酌減」使用報酬。</a:t>
                      </a:r>
                    </a:p>
                    <a:p>
                      <a:pPr marL="447675" indent="-447675"/>
                      <a:endParaRPr lang="zh-TW" altLang="en-US" sz="1600" dirty="0" smtClean="0">
                        <a:latin typeface="標楷體" pitchFamily="65" charset="-120"/>
                        <a:ea typeface="標楷體" pitchFamily="65" charset="-120"/>
                      </a:endParaRPr>
                    </a:p>
                  </a:txBody>
                  <a:tcPr/>
                </a:tc>
                <a:tc>
                  <a:txBody>
                    <a:bodyPr/>
                    <a:lstStyle/>
                    <a:p>
                      <a:pPr marL="0" indent="0"/>
                      <a:r>
                        <a:rPr lang="zh-TW" altLang="en-US" sz="1700" dirty="0" smtClean="0">
                          <a:latin typeface="標楷體" pitchFamily="65" charset="-120"/>
                          <a:ea typeface="標楷體" pitchFamily="65" charset="-120"/>
                        </a:rPr>
                        <a:t>本會所訂「單一著作公開播送單次使用金額」費率，係參酌</a:t>
                      </a:r>
                      <a:r>
                        <a:rPr lang="en-US" altLang="zh-TW" sz="1700" dirty="0" smtClean="0">
                          <a:latin typeface="標楷體" pitchFamily="65" charset="-120"/>
                          <a:ea typeface="標楷體" pitchFamily="65" charset="-120"/>
                        </a:rPr>
                        <a:t>MÜST</a:t>
                      </a:r>
                      <a:r>
                        <a:rPr lang="zh-TW" altLang="en-US" sz="1700" dirty="0" smtClean="0">
                          <a:latin typeface="標楷體" pitchFamily="65" charset="-120"/>
                          <a:ea typeface="標楷體" pitchFamily="65" charset="-120"/>
                        </a:rPr>
                        <a:t>比照「日本音樂著作權協會」</a:t>
                      </a:r>
                      <a:r>
                        <a:rPr lang="en-US" altLang="zh-TW" sz="1700" dirty="0" smtClean="0">
                          <a:latin typeface="標楷體" pitchFamily="65" charset="-120"/>
                          <a:ea typeface="標楷體" pitchFamily="65" charset="-120"/>
                        </a:rPr>
                        <a:t>(JASRAC)</a:t>
                      </a:r>
                      <a:r>
                        <a:rPr lang="zh-TW" altLang="en-US" sz="1700" dirty="0" smtClean="0">
                          <a:latin typeface="標楷體" pitchFamily="65" charset="-120"/>
                          <a:ea typeface="標楷體" pitchFamily="65" charset="-120"/>
                        </a:rPr>
                        <a:t>單曲每首每次日幣</a:t>
                      </a:r>
                      <a:r>
                        <a:rPr lang="en-US" altLang="zh-TW" sz="1700" dirty="0" smtClean="0">
                          <a:latin typeface="標楷體" pitchFamily="65" charset="-120"/>
                          <a:ea typeface="標楷體" pitchFamily="65" charset="-120"/>
                        </a:rPr>
                        <a:t>64,000</a:t>
                      </a:r>
                      <a:r>
                        <a:rPr lang="zh-TW" altLang="en-US" sz="1700" dirty="0" smtClean="0">
                          <a:latin typeface="標楷體" pitchFamily="65" charset="-120"/>
                          <a:ea typeface="標楷體" pitchFamily="65" charset="-120"/>
                        </a:rPr>
                        <a:t>元，並考量國內各電臺屬性及市場規模訂定。</a:t>
                      </a:r>
                    </a:p>
                  </a:txBody>
                  <a:tcPr/>
                </a:tc>
              </a:tr>
            </a:tbl>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6</a:t>
            </a:fld>
            <a:endParaRPr lang="zh-TW" altLang="en-US"/>
          </a:p>
        </p:txBody>
      </p:sp>
    </p:spTree>
    <p:extLst>
      <p:ext uri="{BB962C8B-B14F-4D97-AF65-F5344CB8AC3E}">
        <p14:creationId xmlns:p14="http://schemas.microsoft.com/office/powerpoint/2010/main" val="23086966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4058547"/>
          </a:xfrm>
          <a:prstGeom prst="rect">
            <a:avLst/>
          </a:prstGeom>
          <a:noFill/>
        </p:spPr>
        <p:txBody>
          <a:bodyPr wrap="square" rtlCol="0">
            <a:spAutoFit/>
          </a:bodyPr>
          <a:lstStyle/>
          <a:p>
            <a:pPr marL="534988" indent="-534988">
              <a:lnSpc>
                <a:spcPct val="125000"/>
              </a:lnSpc>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廣播費率：</a:t>
            </a:r>
            <a:endParaRPr lang="en-US" altLang="zh-TW" sz="2800" dirty="0" smtClean="0">
              <a:latin typeface="標楷體" pitchFamily="65" charset="-120"/>
              <a:ea typeface="標楷體" pitchFamily="65" charset="-120"/>
            </a:endParaRPr>
          </a:p>
          <a:p>
            <a:pPr marL="992188" lvl="1" indent="-534988">
              <a:lnSpc>
                <a:spcPct val="125000"/>
              </a:lnSpc>
              <a:buFont typeface="Arial" pitchFamily="34" charset="0"/>
              <a:buChar char="•"/>
            </a:pPr>
            <a:r>
              <a:rPr lang="zh-TW" altLang="en-US" sz="2000" dirty="0">
                <a:latin typeface="標楷體" pitchFamily="65" charset="-120"/>
                <a:ea typeface="標楷體" pitchFamily="65" charset="-120"/>
              </a:rPr>
              <a:t>年金</a:t>
            </a:r>
            <a:r>
              <a:rPr lang="zh-TW" altLang="en-US" sz="2000" dirty="0" smtClean="0">
                <a:latin typeface="標楷體" pitchFamily="65" charset="-120"/>
                <a:ea typeface="標楷體" pitchFamily="65" charset="-120"/>
              </a:rPr>
              <a:t>制</a:t>
            </a:r>
            <a:r>
              <a:rPr lang="en-US" altLang="zh-TW" sz="2000" dirty="0">
                <a:latin typeface="標楷體" pitchFamily="65" charset="-120"/>
                <a:ea typeface="標楷體" pitchFamily="65" charset="-120"/>
                <a:sym typeface="Wingdings" pitchFamily="2" charset="2"/>
              </a:rPr>
              <a:t>(Commercial broadcasters engaged in broadcasts </a:t>
            </a:r>
            <a:r>
              <a:rPr lang="en-US" altLang="zh-TW" sz="2000" dirty="0" err="1">
                <a:latin typeface="標楷體" pitchFamily="65" charset="-120"/>
                <a:ea typeface="標楷體" pitchFamily="65" charset="-120"/>
                <a:sym typeface="Wingdings" pitchFamily="2" charset="2"/>
              </a:rPr>
              <a:t>bymeans</a:t>
            </a:r>
            <a:r>
              <a:rPr lang="en-US" altLang="zh-TW" sz="2000" dirty="0">
                <a:latin typeface="標楷體" pitchFamily="65" charset="-120"/>
                <a:ea typeface="標楷體" pitchFamily="65" charset="-120"/>
                <a:sym typeface="Wingdings" pitchFamily="2" charset="2"/>
              </a:rPr>
              <a:t> of terrestrial transmission)</a:t>
            </a:r>
            <a:endParaRPr lang="en-US" altLang="zh-TW" sz="2000" dirty="0" smtClean="0">
              <a:latin typeface="標楷體" pitchFamily="65" charset="-120"/>
              <a:ea typeface="標楷體" pitchFamily="65" charset="-120"/>
            </a:endParaRPr>
          </a:p>
          <a:p>
            <a:pPr marL="992188" lvl="1" indent="-534988">
              <a:lnSpc>
                <a:spcPct val="125000"/>
              </a:lnSpc>
              <a:buFont typeface="Arial" pitchFamily="34" charset="0"/>
              <a:buChar char="•"/>
            </a:pPr>
            <a:r>
              <a:rPr lang="en-US" altLang="zh-TW" sz="2000" dirty="0" smtClean="0">
                <a:latin typeface="標楷體" pitchFamily="65" charset="-120"/>
                <a:ea typeface="標楷體" pitchFamily="65" charset="-120"/>
              </a:rPr>
              <a:t>The annual fee for the use of works for broadcasts made by a broadcaster engaged in broadcast by means of terrestrial transmission, if it is fixed under comprehensive licensing agreements for a year shall be a sum equal to one point five percent of broadcast income from an enterprise for the fiscal year preceding the current fiscal year.</a:t>
            </a:r>
            <a:endParaRPr lang="zh-TW" altLang="en-US" sz="20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7</a:t>
            </a:fld>
            <a:endParaRPr lang="zh-TW" altLang="en-US"/>
          </a:p>
        </p:txBody>
      </p:sp>
    </p:spTree>
    <p:extLst>
      <p:ext uri="{BB962C8B-B14F-4D97-AF65-F5344CB8AC3E}">
        <p14:creationId xmlns:p14="http://schemas.microsoft.com/office/powerpoint/2010/main" val="3398867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41817" y="1484784"/>
            <a:ext cx="7776864" cy="3631763"/>
          </a:xfrm>
          <a:prstGeom prst="rect">
            <a:avLst/>
          </a:prstGeom>
          <a:noFill/>
        </p:spPr>
        <p:txBody>
          <a:bodyPr wrap="square" rtlCol="0">
            <a:spAutoFit/>
          </a:bodyPr>
          <a:lstStyle/>
          <a:p>
            <a:pPr marL="534988" indent="-534988">
              <a:lnSpc>
                <a:spcPct val="125000"/>
              </a:lnSpc>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廣播費率：</a:t>
            </a:r>
            <a:endParaRPr lang="en-US" altLang="zh-TW" sz="2800" dirty="0" smtClean="0">
              <a:latin typeface="標楷體" pitchFamily="65" charset="-120"/>
              <a:ea typeface="標楷體" pitchFamily="65" charset="-120"/>
            </a:endParaRPr>
          </a:p>
          <a:p>
            <a:pPr marL="992188" lvl="1" indent="-534988">
              <a:lnSpc>
                <a:spcPct val="125000"/>
              </a:lnSpc>
              <a:buFont typeface="Arial" pitchFamily="34" charset="0"/>
              <a:buChar char="•"/>
            </a:pPr>
            <a:r>
              <a:rPr lang="zh-TW" altLang="en-US" sz="2000" dirty="0" smtClean="0">
                <a:latin typeface="標楷體" pitchFamily="65" charset="-120"/>
                <a:ea typeface="標楷體" pitchFamily="65" charset="-120"/>
              </a:rPr>
              <a:t>單曲制</a:t>
            </a:r>
            <a:r>
              <a:rPr lang="en-US" altLang="zh-TW" sz="2000" dirty="0">
                <a:latin typeface="標楷體" pitchFamily="65" charset="-120"/>
                <a:ea typeface="標楷體" pitchFamily="65" charset="-120"/>
                <a:sym typeface="Wingdings" pitchFamily="2" charset="2"/>
              </a:rPr>
              <a:t>(In case that an annual comprehensive licensing agreement does not apply)</a:t>
            </a:r>
            <a:endParaRPr lang="en-US" altLang="zh-TW" sz="2000" dirty="0" smtClean="0">
              <a:latin typeface="標楷體" pitchFamily="65" charset="-120"/>
              <a:ea typeface="標楷體" pitchFamily="65" charset="-120"/>
            </a:endParaRPr>
          </a:p>
          <a:p>
            <a:pPr marL="992188" lvl="1" indent="-534988">
              <a:lnSpc>
                <a:spcPct val="125000"/>
              </a:lnSpc>
              <a:buFont typeface="Arial" pitchFamily="34" charset="0"/>
              <a:buChar char="•"/>
            </a:pPr>
            <a:r>
              <a:rPr lang="en-US" altLang="zh-TW" sz="2000" b="1" u="sng" dirty="0">
                <a:latin typeface="標楷體" pitchFamily="65" charset="-120"/>
                <a:ea typeface="標楷體" pitchFamily="65" charset="-120"/>
              </a:rPr>
              <a:t>In case that an annual comprehensive licensing agreement does not apply</a:t>
            </a:r>
            <a:r>
              <a:rPr lang="en-US" altLang="zh-TW" sz="2000" dirty="0">
                <a:latin typeface="標楷體" pitchFamily="65" charset="-120"/>
                <a:ea typeface="標楷體" pitchFamily="65" charset="-120"/>
              </a:rPr>
              <a:t>, the fee shall be a sum fixed for each manner of use, on a per use, per work basis shown on the table below</a:t>
            </a:r>
            <a:r>
              <a:rPr lang="en-US" altLang="zh-TW" sz="2000" dirty="0" smtClean="0">
                <a:latin typeface="標楷體" pitchFamily="65" charset="-120"/>
                <a:ea typeface="標楷體" pitchFamily="65" charset="-120"/>
              </a:rPr>
              <a:t>:</a:t>
            </a:r>
          </a:p>
          <a:p>
            <a:pPr marL="992188" lvl="1" indent="-534988">
              <a:lnSpc>
                <a:spcPct val="125000"/>
              </a:lnSpc>
              <a:buFont typeface="Arial" pitchFamily="34" charset="0"/>
              <a:buChar char="•"/>
            </a:pPr>
            <a:r>
              <a:rPr lang="en-US" altLang="zh-TW" sz="2000" dirty="0" smtClean="0">
                <a:latin typeface="標楷體" pitchFamily="65" charset="-120"/>
                <a:ea typeface="標楷體" pitchFamily="65" charset="-120"/>
              </a:rPr>
              <a:t>Broadcast</a:t>
            </a:r>
          </a:p>
          <a:p>
            <a:pPr marL="992188" lvl="1" indent="-534988">
              <a:buFont typeface="Arial" pitchFamily="34" charset="0"/>
              <a:buChar char="•"/>
            </a:pPr>
            <a:endParaRPr lang="zh-TW" altLang="en-US" sz="2000" dirty="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8</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1583204109"/>
              </p:ext>
            </p:extLst>
          </p:nvPr>
        </p:nvGraphicFramePr>
        <p:xfrm>
          <a:off x="1245873" y="4797152"/>
          <a:ext cx="6768752" cy="1368153"/>
        </p:xfrm>
        <a:graphic>
          <a:graphicData uri="http://schemas.openxmlformats.org/drawingml/2006/table">
            <a:tbl>
              <a:tblPr firstRow="1" firstCol="1" bandRow="1">
                <a:tableStyleId>{5C22544A-7EE6-4342-B048-85BDC9FD1C3A}</a:tableStyleId>
              </a:tblPr>
              <a:tblGrid>
                <a:gridCol w="5189377"/>
                <a:gridCol w="1579375"/>
              </a:tblGrid>
              <a:tr h="456051">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Broadcast made through national wide</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Fee</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Usage time: Not exceeding 5 minutes</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¥64,000</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6051">
                <a:tc>
                  <a:txBody>
                    <a:bodyPr/>
                    <a:lstStyle/>
                    <a:p>
                      <a:pPr marL="304800">
                        <a:spcAft>
                          <a:spcPts val="0"/>
                        </a:spcAft>
                      </a:pPr>
                      <a:r>
                        <a:rPr lang="en-US" sz="2000" b="0" kern="1200">
                          <a:solidFill>
                            <a:schemeClr val="tx1"/>
                          </a:solidFill>
                          <a:latin typeface="標楷體" pitchFamily="65" charset="-120"/>
                          <a:ea typeface="標楷體" pitchFamily="65" charset="-120"/>
                          <a:cs typeface="+mn-cs"/>
                        </a:rPr>
                        <a:t>Usage time: Each additional 5 minutes</a:t>
                      </a:r>
                      <a:endParaRPr lang="zh-TW" sz="2000" b="0" kern="120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04800">
                        <a:spcAft>
                          <a:spcPts val="0"/>
                        </a:spcAft>
                      </a:pPr>
                      <a:r>
                        <a:rPr lang="en-US" sz="2000" b="0" kern="1200" dirty="0">
                          <a:solidFill>
                            <a:schemeClr val="tx1"/>
                          </a:solidFill>
                          <a:latin typeface="標楷體" pitchFamily="65" charset="-120"/>
                          <a:ea typeface="標楷體" pitchFamily="65" charset="-120"/>
                          <a:cs typeface="+mn-cs"/>
                        </a:rPr>
                        <a:t>¥64,000</a:t>
                      </a:r>
                      <a:endParaRPr lang="zh-TW" sz="2000" b="0" kern="1200" dirty="0">
                        <a:solidFill>
                          <a:schemeClr val="tx1"/>
                        </a:solidFill>
                        <a:latin typeface="標楷體" pitchFamily="65" charset="-120"/>
                        <a:ea typeface="標楷體" pitchFamily="65" charset="-120"/>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473491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051720" y="188640"/>
            <a:ext cx="6789440" cy="936104"/>
          </a:xfrm>
        </p:spPr>
        <p:txBody>
          <a:bodyPr>
            <a:normAutofit/>
          </a:bodyPr>
          <a:lstStyle/>
          <a:p>
            <a:pPr algn="l"/>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日本</a:t>
            </a:r>
            <a:r>
              <a:rPr lang="en-US" altLang="zh-TW"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JASRAC</a:t>
            </a:r>
            <a:r>
              <a:rPr lang="zh-TW" altLang="en-US" sz="2800" b="1" dirty="0" smtClean="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廣播單曲費率之釐清</a:t>
            </a:r>
            <a: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t/>
            </a:r>
            <a:br>
              <a:rPr lang="zh-TW" altLang="en-US" sz="1800" b="1" dirty="0">
                <a:ln w="1905"/>
                <a:solidFill>
                  <a:srgbClr val="002060"/>
                </a:solidFill>
                <a:effectLst>
                  <a:innerShdw blurRad="69850" dist="43180" dir="5400000">
                    <a:srgbClr val="000000">
                      <a:alpha val="65000"/>
                    </a:srgbClr>
                  </a:innerShdw>
                </a:effectLst>
                <a:latin typeface="新細明體" pitchFamily="18" charset="-120"/>
                <a:ea typeface="新細明體" pitchFamily="18" charset="-120"/>
              </a:rPr>
            </a:br>
            <a:endParaRPr lang="zh-TW" altLang="en-US" sz="1800" dirty="0">
              <a:solidFill>
                <a:schemeClr val="bg1"/>
              </a:solidFill>
              <a:latin typeface="標楷體" pitchFamily="65" charset="-120"/>
              <a:ea typeface="標楷體" pitchFamily="65" charset="-120"/>
            </a:endParaRPr>
          </a:p>
        </p:txBody>
      </p:sp>
      <p:sp>
        <p:nvSpPr>
          <p:cNvPr id="3" name="文字方塊 2"/>
          <p:cNvSpPr txBox="1"/>
          <p:nvPr/>
        </p:nvSpPr>
        <p:spPr>
          <a:xfrm>
            <a:off x="755576" y="1484784"/>
            <a:ext cx="7776864" cy="4585871"/>
          </a:xfrm>
          <a:prstGeom prst="rect">
            <a:avLst/>
          </a:prstGeom>
          <a:noFill/>
        </p:spPr>
        <p:txBody>
          <a:bodyPr wrap="square" rtlCol="0">
            <a:spAutoFit/>
          </a:bodyPr>
          <a:lstStyle/>
          <a:p>
            <a:pPr marL="534988" indent="-534988">
              <a:buFont typeface="Arial" pitchFamily="34" charset="0"/>
              <a:buChar char="•"/>
            </a:pPr>
            <a:r>
              <a:rPr lang="en-US" altLang="zh-TW" sz="2800" dirty="0" smtClean="0">
                <a:latin typeface="標楷體" pitchFamily="65" charset="-120"/>
                <a:ea typeface="標楷體" pitchFamily="65" charset="-120"/>
              </a:rPr>
              <a:t>JASRAC</a:t>
            </a:r>
            <a:r>
              <a:rPr lang="zh-TW" altLang="en-US" sz="2800" dirty="0" smtClean="0">
                <a:latin typeface="標楷體" pitchFamily="65" charset="-120"/>
                <a:ea typeface="標楷體" pitchFamily="65" charset="-120"/>
              </a:rPr>
              <a:t>廣播單曲費率適用之情形：</a:t>
            </a:r>
            <a:endParaRPr lang="en-US" altLang="zh-TW" sz="2800" dirty="0" smtClean="0">
              <a:latin typeface="標楷體" pitchFamily="65" charset="-120"/>
              <a:ea typeface="標楷體" pitchFamily="65" charset="-120"/>
            </a:endParaRPr>
          </a:p>
          <a:p>
            <a:pPr marL="992188" lvl="1" indent="-534988">
              <a:buFont typeface="Arial" pitchFamily="34" charset="0"/>
              <a:buChar char="•"/>
            </a:pPr>
            <a:r>
              <a:rPr lang="en-US" altLang="zh-TW" sz="2200" dirty="0" smtClean="0">
                <a:latin typeface="標楷體" pitchFamily="65" charset="-120"/>
                <a:ea typeface="標楷體" pitchFamily="65" charset="-120"/>
              </a:rPr>
              <a:t>JASRAC</a:t>
            </a:r>
            <a:r>
              <a:rPr lang="zh-TW" altLang="en-US" sz="2200" dirty="0">
                <a:latin typeface="標楷體" pitchFamily="65" charset="-120"/>
                <a:ea typeface="標楷體" pitchFamily="65" charset="-120"/>
              </a:rPr>
              <a:t>提供概括授權與單曲計費</a:t>
            </a:r>
            <a:r>
              <a:rPr lang="en-US" altLang="zh-TW" sz="2200" dirty="0">
                <a:latin typeface="標楷體" pitchFamily="65" charset="-120"/>
                <a:ea typeface="標楷體" pitchFamily="65" charset="-120"/>
              </a:rPr>
              <a:t>2</a:t>
            </a:r>
            <a:r>
              <a:rPr lang="zh-TW" altLang="en-US" sz="2200" dirty="0">
                <a:latin typeface="標楷體" pitchFamily="65" charset="-120"/>
                <a:ea typeface="標楷體" pitchFamily="65" charset="-120"/>
              </a:rPr>
              <a:t>種計費模式係為了要符合反獨占法之規定，由使用者自己選擇哪一種計費模式。</a:t>
            </a:r>
          </a:p>
          <a:p>
            <a:pPr marL="992188" lvl="1" indent="-534988">
              <a:buFont typeface="Arial" pitchFamily="34" charset="0"/>
              <a:buChar char="•"/>
            </a:pPr>
            <a:r>
              <a:rPr lang="zh-TW" altLang="en-US" sz="2200" dirty="0" smtClean="0">
                <a:latin typeface="標楷體" pitchFamily="65" charset="-120"/>
                <a:ea typeface="標楷體" pitchFamily="65" charset="-120"/>
              </a:rPr>
              <a:t>須</a:t>
            </a:r>
            <a:r>
              <a:rPr lang="zh-TW" altLang="en-US" sz="2200" dirty="0">
                <a:latin typeface="標楷體" pitchFamily="65" charset="-120"/>
                <a:ea typeface="標楷體" pitchFamily="65" charset="-120"/>
              </a:rPr>
              <a:t>符合「</a:t>
            </a:r>
            <a:r>
              <a:rPr lang="en-US" altLang="zh-TW" sz="2200" dirty="0">
                <a:latin typeface="標楷體" pitchFamily="65" charset="-120"/>
                <a:ea typeface="標楷體" pitchFamily="65" charset="-120"/>
              </a:rPr>
              <a:t>In case that an annual comprehensive licensing agreement does not apply</a:t>
            </a:r>
            <a:r>
              <a:rPr lang="zh-TW" altLang="en-US" sz="2200" dirty="0">
                <a:latin typeface="標楷體" pitchFamily="65" charset="-120"/>
                <a:ea typeface="標楷體" pitchFamily="65" charset="-120"/>
              </a:rPr>
              <a:t>」之要件，才可適用單曲費率。是以，單曲費率主要係適用於使用量少的使用者，且必須先確認要使用的著作，例如全國型的宗教團體舉辦大型法會之利用方式。因此，</a:t>
            </a:r>
            <a:r>
              <a:rPr lang="en-US" altLang="zh-TW" sz="2200" dirty="0">
                <a:latin typeface="標楷體" pitchFamily="65" charset="-120"/>
                <a:ea typeface="標楷體" pitchFamily="65" charset="-120"/>
              </a:rPr>
              <a:t>JASRAC</a:t>
            </a:r>
            <a:r>
              <a:rPr lang="zh-TW" altLang="en-US" sz="2200" dirty="0">
                <a:latin typeface="標楷體" pitchFamily="65" charset="-120"/>
                <a:ea typeface="標楷體" pitchFamily="65" charset="-120"/>
              </a:rPr>
              <a:t>並無在概括授權下有單曲計費之個案。</a:t>
            </a:r>
          </a:p>
          <a:p>
            <a:pPr marL="992188" lvl="1" indent="-534988">
              <a:buFont typeface="Arial" pitchFamily="34" charset="0"/>
              <a:buChar char="•"/>
            </a:pPr>
            <a:r>
              <a:rPr lang="zh-TW" altLang="en-US" sz="2200" dirty="0" smtClean="0">
                <a:latin typeface="標楷體" pitchFamily="65" charset="-120"/>
                <a:ea typeface="標楷體" pitchFamily="65" charset="-120"/>
              </a:rPr>
              <a:t>單曲</a:t>
            </a:r>
            <a:r>
              <a:rPr lang="zh-TW" altLang="en-US" sz="2200" dirty="0">
                <a:latin typeface="標楷體" pitchFamily="65" charset="-120"/>
                <a:ea typeface="標楷體" pitchFamily="65" charset="-120"/>
              </a:rPr>
              <a:t>費率每</a:t>
            </a:r>
            <a:r>
              <a:rPr lang="en-US" altLang="zh-TW" sz="2200" dirty="0">
                <a:latin typeface="標楷體" pitchFamily="65" charset="-120"/>
                <a:ea typeface="標楷體" pitchFamily="65" charset="-120"/>
              </a:rPr>
              <a:t>5</a:t>
            </a:r>
            <a:r>
              <a:rPr lang="zh-TW" altLang="en-US" sz="2200" dirty="0">
                <a:latin typeface="標楷體" pitchFamily="65" charset="-120"/>
                <a:ea typeface="標楷體" pitchFamily="65" charset="-120"/>
              </a:rPr>
              <a:t>分鐘日圓</a:t>
            </a:r>
            <a:r>
              <a:rPr lang="en-US" altLang="zh-TW" sz="2200" dirty="0">
                <a:latin typeface="標楷體" pitchFamily="65" charset="-120"/>
                <a:ea typeface="標楷體" pitchFamily="65" charset="-120"/>
              </a:rPr>
              <a:t>64,000</a:t>
            </a:r>
            <a:r>
              <a:rPr lang="zh-TW" altLang="en-US" sz="2200" dirty="0">
                <a:latin typeface="標楷體" pitchFamily="65" charset="-120"/>
                <a:ea typeface="標楷體" pitchFamily="65" charset="-120"/>
              </a:rPr>
              <a:t>元係最高金額，若廣播業者所節目傳輸的範圍係有所限制或所利用之音樂非屬</a:t>
            </a:r>
            <a:r>
              <a:rPr lang="en-US" altLang="zh-TW" sz="2200" dirty="0">
                <a:latin typeface="標楷體" pitchFamily="65" charset="-120"/>
                <a:ea typeface="標楷體" pitchFamily="65" charset="-120"/>
              </a:rPr>
              <a:t>JASRAC</a:t>
            </a:r>
            <a:r>
              <a:rPr lang="zh-TW" altLang="en-US" sz="2200" dirty="0">
                <a:latin typeface="標楷體" pitchFamily="65" charset="-120"/>
                <a:ea typeface="標楷體" pitchFamily="65" charset="-120"/>
              </a:rPr>
              <a:t>所管理，則會予以酌減費率</a:t>
            </a:r>
            <a:r>
              <a:rPr lang="zh-TW" altLang="en-US" sz="2200" dirty="0" smtClean="0">
                <a:latin typeface="標楷體" pitchFamily="65" charset="-120"/>
                <a:ea typeface="標楷體" pitchFamily="65" charset="-120"/>
              </a:rPr>
              <a:t>。</a:t>
            </a:r>
            <a:endParaRPr lang="en-US" altLang="zh-TW" sz="2200" dirty="0" smtClean="0">
              <a:latin typeface="標楷體" pitchFamily="65" charset="-120"/>
              <a:ea typeface="標楷體" pitchFamily="65" charset="-120"/>
            </a:endParaRPr>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9</a:t>
            </a:fld>
            <a:endParaRPr lang="zh-TW" altLang="en-US"/>
          </a:p>
        </p:txBody>
      </p:sp>
    </p:spTree>
    <p:extLst>
      <p:ext uri="{BB962C8B-B14F-4D97-AF65-F5344CB8AC3E}">
        <p14:creationId xmlns:p14="http://schemas.microsoft.com/office/powerpoint/2010/main" val="1791127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1746</Words>
  <Application>Microsoft Office PowerPoint</Application>
  <PresentationFormat>如螢幕大小 (4:3)</PresentationFormat>
  <Paragraphs>87</Paragraphs>
  <Slides>14</Slides>
  <Notes>0</Notes>
  <HiddenSlides>0</HiddenSlides>
  <MMClips>0</MMClips>
  <ScaleCrop>false</ScaleCrop>
  <HeadingPairs>
    <vt:vector size="4" baseType="variant">
      <vt:variant>
        <vt:lpstr>佈景主題</vt:lpstr>
      </vt:variant>
      <vt:variant>
        <vt:i4>2</vt:i4>
      </vt:variant>
      <vt:variant>
        <vt:lpstr>投影片標題</vt:lpstr>
      </vt:variant>
      <vt:variant>
        <vt:i4>14</vt:i4>
      </vt:variant>
    </vt:vector>
  </HeadingPairs>
  <TitlesOfParts>
    <vt:vector size="16" baseType="lpstr">
      <vt:lpstr>Office 佈景主題</vt:lpstr>
      <vt:lpstr>1_Office 佈景主題</vt:lpstr>
      <vt:lpstr>社團法人台灣音樂著作權人聯合總會(MCAT)之無線廣播電臺營利性電臺與非營利性電臺公開播送概括授權使用報酬率之「單一著作單次使用金額」費率案 意見交流會</vt:lpstr>
      <vt:lpstr>社團法人台灣音樂著作權人聯合總會(MCAT)之無線廣播電臺營利性電臺與非營利性電臺公開播送概括授權使用報酬率之「單一著作單次使用金額」費率案</vt:lpstr>
      <vt:lpstr>社團法人台灣音樂著作權人聯合總會(MCAT)之無線廣播電臺營利性電臺與非營利性電臺公開播送概括授權使用報酬率之「單一著作單次使用金額」費率案</vt:lpstr>
      <vt:lpstr>社團法人台灣音樂著作權人聯合總會(MCAT)之無線廣播電臺營利性電臺與非營利性電臺公開播送概括授權使用報酬率之「單一著作單次使用金額」費率案</vt:lpstr>
      <vt:lpstr>社團法人台灣音樂著作權人聯合總會(MCAT)之無線廣播電臺營利性電臺與非營利性電臺公開播送概括授權使用報酬率之「單一著作單次使用金額」費率案</vt:lpstr>
      <vt:lpstr>社團法人台灣音樂著作權人聯合總會(MCAT)之無線廣播電臺營利性電臺與非營利性電臺公開播送概括授權使用報酬率之「單一著作單次使用金額」費率案</vt:lpstr>
      <vt:lpstr>日本JASRAC廣播單曲費率之釐清 </vt:lpstr>
      <vt:lpstr>日本JASRAC廣播單曲費率之釐清 </vt:lpstr>
      <vt:lpstr>日本JASRAC廣播單曲費率之釐清 </vt:lpstr>
      <vt:lpstr>日本JASRAC廣播單曲費率之釐清 </vt:lpstr>
      <vt:lpstr>MCAT之無線廣播電臺營利性電臺與非營利性電臺公開播送概括授權使用報酬率之「單一著作單次使用金額」費率案 ─討論議題 </vt:lpstr>
      <vt:lpstr>MCAT之無線廣播電臺營利性電臺與非營利性電臺公開播送概括授權使用報酬率之「單一著作單次使用金額」費率案 ─討論議題 </vt:lpstr>
      <vt:lpstr>MCAT之無線廣播電臺營利性電臺與非營利性電臺公開播送概括授權使用報酬率之「單一著作單次使用金額」費率案 ─討論議題 </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00585</cp:lastModifiedBy>
  <cp:revision>51</cp:revision>
  <dcterms:created xsi:type="dcterms:W3CDTF">2012-04-26T02:48:05Z</dcterms:created>
  <dcterms:modified xsi:type="dcterms:W3CDTF">2014-06-04T09:09:17Z</dcterms:modified>
</cp:coreProperties>
</file>