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 id="2147483726" r:id="rId3"/>
  </p:sldMasterIdLst>
  <p:notesMasterIdLst>
    <p:notesMasterId r:id="rId18"/>
  </p:notesMasterIdLst>
  <p:sldIdLst>
    <p:sldId id="256" r:id="rId4"/>
    <p:sldId id="271" r:id="rId5"/>
    <p:sldId id="272" r:id="rId6"/>
    <p:sldId id="273" r:id="rId7"/>
    <p:sldId id="276" r:id="rId8"/>
    <p:sldId id="274" r:id="rId9"/>
    <p:sldId id="277" r:id="rId10"/>
    <p:sldId id="278" r:id="rId11"/>
    <p:sldId id="275" r:id="rId12"/>
    <p:sldId id="279" r:id="rId13"/>
    <p:sldId id="267" r:id="rId14"/>
    <p:sldId id="268" r:id="rId15"/>
    <p:sldId id="269"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4549"/>
    <a:srgbClr val="7C7981"/>
    <a:srgbClr val="FFFFFF"/>
    <a:srgbClr val="FFFFCC"/>
    <a:srgbClr val="990033"/>
    <a:srgbClr val="8B8890"/>
    <a:srgbClr val="B2B2B2"/>
    <a:srgbClr val="CCECFF"/>
    <a:srgbClr val="CCFF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1" autoAdjust="0"/>
    <p:restoredTop sz="90909" autoAdjust="0"/>
  </p:normalViewPr>
  <p:slideViewPr>
    <p:cSldViewPr>
      <p:cViewPr>
        <p:scale>
          <a:sx n="100" d="100"/>
          <a:sy n="100" d="100"/>
        </p:scale>
        <p:origin x="-366" y="-258"/>
      </p:cViewPr>
      <p:guideLst>
        <p:guide orient="horz" pos="2160"/>
        <p:guide pos="2880"/>
      </p:guideLst>
    </p:cSldViewPr>
  </p:slideViewPr>
  <p:notesTextViewPr>
    <p:cViewPr>
      <p:scale>
        <a:sx n="1" d="1"/>
        <a:sy n="1" d="1"/>
      </p:scale>
      <p:origin x="0" y="0"/>
    </p:cViewPr>
  </p:notesTextViewPr>
  <p:notesViewPr>
    <p:cSldViewPr>
      <p:cViewPr>
        <p:scale>
          <a:sx n="148" d="100"/>
          <a:sy n="148" d="100"/>
        </p:scale>
        <p:origin x="-600" y="79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2.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9D2890-EFC0-4D70-B21D-7455E020FC0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TW" altLang="en-US"/>
        </a:p>
      </dgm:t>
    </dgm:pt>
    <dgm:pt modelId="{732D263F-4B3C-4B75-A6B7-AB1DA4583204}">
      <dgm:prSet phldrT="[文字]" phldr="1"/>
      <dgm:spPr/>
      <dgm:t>
        <a:bodyPr/>
        <a:lstStyle/>
        <a:p>
          <a:endParaRPr lang="zh-TW" altLang="en-US" dirty="0"/>
        </a:p>
      </dgm:t>
    </dgm:pt>
    <dgm:pt modelId="{C7F864FC-70D1-4455-A8F5-B005AD085729}" type="parTrans" cxnId="{9E9E4712-107E-4FC5-81EE-15AE36663D04}">
      <dgm:prSet/>
      <dgm:spPr/>
      <dgm:t>
        <a:bodyPr/>
        <a:lstStyle/>
        <a:p>
          <a:endParaRPr lang="zh-TW" altLang="en-US"/>
        </a:p>
      </dgm:t>
    </dgm:pt>
    <dgm:pt modelId="{DAFCAF3B-9DD2-406B-B964-D4C3876793CD}" type="sibTrans" cxnId="{9E9E4712-107E-4FC5-81EE-15AE36663D04}">
      <dgm:prSet/>
      <dgm:spPr/>
      <dgm:t>
        <a:bodyPr/>
        <a:lstStyle/>
        <a:p>
          <a:endParaRPr lang="zh-TW" altLang="en-US"/>
        </a:p>
      </dgm:t>
    </dgm:pt>
    <dgm:pt modelId="{81AAB022-3CB9-4EEB-98B3-1E0503958FE5}">
      <dgm:prSet phldrT="[文字]" phldr="1"/>
      <dgm:spPr/>
      <dgm:t>
        <a:bodyPr/>
        <a:lstStyle/>
        <a:p>
          <a:endParaRPr lang="zh-TW" altLang="en-US"/>
        </a:p>
      </dgm:t>
    </dgm:pt>
    <dgm:pt modelId="{9B50F6EC-460E-4959-BECE-3CFB60B08CC8}" type="parTrans" cxnId="{FBCBB584-CE01-4B5A-8208-A893C83B29B7}">
      <dgm:prSet/>
      <dgm:spPr/>
      <dgm:t>
        <a:bodyPr/>
        <a:lstStyle/>
        <a:p>
          <a:endParaRPr lang="zh-TW" altLang="en-US"/>
        </a:p>
      </dgm:t>
    </dgm:pt>
    <dgm:pt modelId="{23E6BD37-F6D0-460A-B548-8D0883516645}" type="sibTrans" cxnId="{FBCBB584-CE01-4B5A-8208-A893C83B29B7}">
      <dgm:prSet/>
      <dgm:spPr/>
      <dgm:t>
        <a:bodyPr/>
        <a:lstStyle/>
        <a:p>
          <a:endParaRPr lang="zh-TW" altLang="en-US"/>
        </a:p>
      </dgm:t>
    </dgm:pt>
    <dgm:pt modelId="{3B708F3D-E20E-4F02-9C9D-B44E4E5771AB}">
      <dgm:prSet phldrT="[文字]"/>
      <dgm:spPr/>
      <dgm:t>
        <a:bodyPr/>
        <a:lstStyle/>
        <a:p>
          <a:r>
            <a:rPr lang="en-US" altLang="zh-TW" b="0" dirty="0" smtClean="0"/>
            <a:t>M</a:t>
          </a:r>
          <a:r>
            <a:rPr lang="en-US" altLang="zh-TW" b="0" dirty="0" smtClean="0">
              <a:latin typeface="新細明體"/>
              <a:ea typeface="新細明體"/>
            </a:rPr>
            <a:t>ÜST</a:t>
          </a:r>
          <a:r>
            <a:rPr lang="zh-TW" altLang="en-US" b="0" dirty="0" smtClean="0">
              <a:latin typeface="新細明體"/>
              <a:ea typeface="新細明體"/>
            </a:rPr>
            <a:t>另於</a:t>
          </a:r>
          <a:r>
            <a:rPr lang="en-US" altLang="en-US" b="0" dirty="0" smtClean="0">
              <a:latin typeface="新細明體"/>
              <a:ea typeface="新細明體"/>
            </a:rPr>
            <a:t>102</a:t>
          </a:r>
          <a:r>
            <a:rPr lang="zh-TW" altLang="en-US" b="0" dirty="0" smtClean="0">
              <a:latin typeface="新細明體"/>
              <a:ea typeface="新細明體"/>
            </a:rPr>
            <a:t>年</a:t>
          </a:r>
          <a:r>
            <a:rPr lang="en-US" altLang="en-US" b="0" dirty="0" smtClean="0">
              <a:latin typeface="新細明體"/>
              <a:ea typeface="新細明體"/>
            </a:rPr>
            <a:t>11</a:t>
          </a:r>
          <a:r>
            <a:rPr lang="zh-TW" altLang="en-US" b="0" dirty="0" smtClean="0">
              <a:latin typeface="新細明體"/>
              <a:ea typeface="新細明體"/>
            </a:rPr>
            <a:t>月</a:t>
          </a:r>
          <a:r>
            <a:rPr lang="en-US" altLang="en-US" b="0" dirty="0" smtClean="0">
              <a:latin typeface="新細明體"/>
              <a:ea typeface="新細明體"/>
            </a:rPr>
            <a:t>28</a:t>
          </a:r>
          <a:r>
            <a:rPr lang="zh-TW" altLang="en-US" b="0" dirty="0" smtClean="0">
              <a:latin typeface="新細明體"/>
              <a:ea typeface="新細明體"/>
            </a:rPr>
            <a:t>日重新公告新費率。除調整</a:t>
          </a:r>
          <a:r>
            <a:rPr lang="en-US" altLang="zh-TW" b="0" dirty="0" smtClean="0">
              <a:latin typeface="新細明體"/>
              <a:ea typeface="新細明體"/>
            </a:rPr>
            <a:t>AM</a:t>
          </a:r>
          <a:r>
            <a:rPr lang="zh-TW" altLang="en-US" b="0" dirty="0" smtClean="0">
              <a:latin typeface="新細明體"/>
              <a:ea typeface="新細明體"/>
            </a:rPr>
            <a:t>電台費率外，亦增訂「</a:t>
          </a:r>
          <a:r>
            <a:rPr lang="en-US" altLang="zh-TW" b="0" dirty="0" smtClean="0">
              <a:latin typeface="新細明體"/>
              <a:ea typeface="新細明體"/>
            </a:rPr>
            <a:t>AM</a:t>
          </a:r>
          <a:r>
            <a:rPr lang="zh-TW" altLang="en-US" b="0" dirty="0" smtClean="0">
              <a:latin typeface="新細明體"/>
              <a:ea typeface="新細明體"/>
            </a:rPr>
            <a:t>轉播台」及「實體電台網路同歲播送」等費率。</a:t>
          </a:r>
          <a:r>
            <a:rPr lang="zh-TW" altLang="en-US" dirty="0" smtClean="0"/>
            <a:t>利用人</a:t>
          </a:r>
          <a:r>
            <a:rPr lang="en-US" altLang="zh-TW" dirty="0" smtClean="0"/>
            <a:t>(</a:t>
          </a:r>
          <a:r>
            <a:rPr lang="zh-TW" altLang="en-US" dirty="0" smtClean="0"/>
            <a:t>廣播公會</a:t>
          </a:r>
          <a:r>
            <a:rPr lang="en-US" altLang="zh-TW" dirty="0" smtClean="0"/>
            <a:t>)</a:t>
          </a:r>
          <a:r>
            <a:rPr lang="zh-TW" altLang="en-US" dirty="0" smtClean="0"/>
            <a:t>復於</a:t>
          </a:r>
          <a:r>
            <a:rPr lang="en-US" altLang="zh-TW" dirty="0" smtClean="0"/>
            <a:t>101/03/3/19</a:t>
          </a:r>
          <a:r>
            <a:rPr lang="zh-TW" altLang="en-US" dirty="0" smtClean="0"/>
            <a:t>就前揭</a:t>
          </a:r>
          <a:r>
            <a:rPr lang="en-US" altLang="zh-TW" b="0" dirty="0" smtClean="0"/>
            <a:t>M</a:t>
          </a:r>
          <a:r>
            <a:rPr lang="en-US" altLang="zh-TW" b="0" dirty="0" smtClean="0">
              <a:latin typeface="新細明體"/>
              <a:ea typeface="新細明體"/>
            </a:rPr>
            <a:t>ÜST</a:t>
          </a:r>
          <a:r>
            <a:rPr lang="zh-TW" altLang="en-US" b="0" dirty="0" smtClean="0">
              <a:latin typeface="新細明體"/>
              <a:ea typeface="新細明體"/>
            </a:rPr>
            <a:t>上述</a:t>
          </a:r>
          <a:r>
            <a:rPr lang="zh-TW" altLang="en-US" dirty="0" smtClean="0"/>
            <a:t>新費率向本局申請審議。</a:t>
          </a:r>
          <a:endParaRPr lang="zh-TW" altLang="en-US" dirty="0"/>
        </a:p>
      </dgm:t>
    </dgm:pt>
    <dgm:pt modelId="{DF6891DB-BE76-40A0-9756-55B47F9C191C}" type="parTrans" cxnId="{7A8C8131-935C-4DCB-9C95-7987D02F6F71}">
      <dgm:prSet/>
      <dgm:spPr/>
      <dgm:t>
        <a:bodyPr/>
        <a:lstStyle/>
        <a:p>
          <a:endParaRPr lang="zh-TW" altLang="en-US"/>
        </a:p>
      </dgm:t>
    </dgm:pt>
    <dgm:pt modelId="{AF890DA7-762F-4E1D-B928-C65C30A152D9}" type="sibTrans" cxnId="{7A8C8131-935C-4DCB-9C95-7987D02F6F71}">
      <dgm:prSet/>
      <dgm:spPr/>
      <dgm:t>
        <a:bodyPr/>
        <a:lstStyle/>
        <a:p>
          <a:endParaRPr lang="zh-TW" altLang="en-US"/>
        </a:p>
      </dgm:t>
    </dgm:pt>
    <dgm:pt modelId="{0CA2894D-B108-4538-AAD3-9DB6B6F4C0B9}">
      <dgm:prSet phldrT="[文字]" phldr="1"/>
      <dgm:spPr/>
      <dgm:t>
        <a:bodyPr/>
        <a:lstStyle/>
        <a:p>
          <a:endParaRPr lang="zh-TW" altLang="en-US"/>
        </a:p>
      </dgm:t>
    </dgm:pt>
    <dgm:pt modelId="{F6B8E720-D7D2-417C-8B18-01D3EB42EB48}" type="parTrans" cxnId="{DCC0602D-6EAB-46ED-8D6F-E124C6A41854}">
      <dgm:prSet/>
      <dgm:spPr/>
      <dgm:t>
        <a:bodyPr/>
        <a:lstStyle/>
        <a:p>
          <a:endParaRPr lang="zh-TW" altLang="en-US"/>
        </a:p>
      </dgm:t>
    </dgm:pt>
    <dgm:pt modelId="{A7CA70C0-55D6-46DF-A9CD-5897F994C9CD}" type="sibTrans" cxnId="{DCC0602D-6EAB-46ED-8D6F-E124C6A41854}">
      <dgm:prSet/>
      <dgm:spPr/>
      <dgm:t>
        <a:bodyPr/>
        <a:lstStyle/>
        <a:p>
          <a:endParaRPr lang="zh-TW" altLang="en-US"/>
        </a:p>
      </dgm:t>
    </dgm:pt>
    <dgm:pt modelId="{7D6C6DED-67CA-41F4-BBE6-76F9E385F4C8}">
      <dgm:prSet phldrT="[文字]"/>
      <dgm:spPr/>
      <dgm:t>
        <a:bodyPr/>
        <a:lstStyle/>
        <a:p>
          <a:r>
            <a:rPr lang="zh-TW" altLang="en-US" dirty="0" smtClean="0"/>
            <a:t>彙整雙方意見，於</a:t>
          </a:r>
          <a:r>
            <a:rPr lang="en-US" altLang="zh-TW" dirty="0" smtClean="0"/>
            <a:t>103/06/12</a:t>
          </a:r>
          <a:r>
            <a:rPr lang="zh-TW" altLang="en-US" dirty="0" smtClean="0"/>
            <a:t>召開意見交流會</a:t>
          </a:r>
          <a:endParaRPr lang="zh-TW" altLang="en-US" dirty="0"/>
        </a:p>
      </dgm:t>
    </dgm:pt>
    <dgm:pt modelId="{5ED5C5CB-3022-428A-BCCB-D190DF79FC71}" type="parTrans" cxnId="{4C1F1427-7225-48A9-AD76-D8222EEBDDD2}">
      <dgm:prSet/>
      <dgm:spPr/>
      <dgm:t>
        <a:bodyPr/>
        <a:lstStyle/>
        <a:p>
          <a:endParaRPr lang="zh-TW" altLang="en-US"/>
        </a:p>
      </dgm:t>
    </dgm:pt>
    <dgm:pt modelId="{78AC20D2-17D6-473A-9CEC-3FA677A9DB24}" type="sibTrans" cxnId="{4C1F1427-7225-48A9-AD76-D8222EEBDDD2}">
      <dgm:prSet/>
      <dgm:spPr/>
      <dgm:t>
        <a:bodyPr/>
        <a:lstStyle/>
        <a:p>
          <a:endParaRPr lang="zh-TW" altLang="en-US"/>
        </a:p>
      </dgm:t>
    </dgm:pt>
    <dgm:pt modelId="{2D4372F3-7306-481A-8DCD-3C81D8025B23}">
      <dgm:prSet phldrT="[文字]">
        <dgm:style>
          <a:lnRef idx="2">
            <a:schemeClr val="accent1"/>
          </a:lnRef>
          <a:fillRef idx="1">
            <a:schemeClr val="lt1"/>
          </a:fillRef>
          <a:effectRef idx="0">
            <a:schemeClr val="accent1"/>
          </a:effectRef>
          <a:fontRef idx="minor">
            <a:schemeClr val="dk1"/>
          </a:fontRef>
        </dgm:style>
      </dgm:prSet>
      <dgm:spPr/>
      <dgm:t>
        <a:bodyPr/>
        <a:lstStyle/>
        <a:p>
          <a:r>
            <a:rPr lang="en-US" altLang="zh-TW" b="0" dirty="0" smtClean="0"/>
            <a:t>M</a:t>
          </a:r>
          <a:r>
            <a:rPr lang="en-US" altLang="zh-TW" b="0" dirty="0" smtClean="0">
              <a:latin typeface="新細明體"/>
              <a:ea typeface="新細明體"/>
            </a:rPr>
            <a:t>ÜST</a:t>
          </a:r>
          <a:r>
            <a:rPr lang="zh-TW" altLang="en-US" b="0" dirty="0" smtClean="0">
              <a:latin typeface="新細明體"/>
              <a:ea typeface="新細明體"/>
            </a:rPr>
            <a:t>原費率係經本局</a:t>
          </a:r>
          <a:r>
            <a:rPr lang="en-US" altLang="zh-TW" b="0" dirty="0" smtClean="0">
              <a:latin typeface="新細明體"/>
              <a:ea typeface="新細明體"/>
            </a:rPr>
            <a:t>100/5/13</a:t>
          </a:r>
          <a:r>
            <a:rPr lang="zh-TW" altLang="en-US" b="0" dirty="0" smtClean="0">
              <a:latin typeface="新細明體"/>
              <a:ea typeface="新細明體"/>
            </a:rPr>
            <a:t>審定，溯及</a:t>
          </a:r>
          <a:r>
            <a:rPr lang="en-US" altLang="zh-TW" b="0" dirty="0" smtClean="0">
              <a:latin typeface="新細明體"/>
              <a:ea typeface="新細明體"/>
            </a:rPr>
            <a:t>99/9/14</a:t>
          </a:r>
          <a:r>
            <a:rPr lang="zh-TW" altLang="en-US" b="0" dirty="0" smtClean="0">
              <a:latin typeface="新細明體"/>
              <a:ea typeface="新細明體"/>
            </a:rPr>
            <a:t>生效；後</a:t>
          </a:r>
          <a:r>
            <a:rPr lang="zh-TW" altLang="en-US" dirty="0" smtClean="0"/>
            <a:t>利用人</a:t>
          </a:r>
          <a:r>
            <a:rPr lang="en-US" altLang="zh-TW" dirty="0" smtClean="0"/>
            <a:t>(</a:t>
          </a:r>
          <a:r>
            <a:rPr lang="zh-TW" altLang="en-US" dirty="0" smtClean="0"/>
            <a:t>廣播公會</a:t>
          </a:r>
          <a:r>
            <a:rPr lang="en-US" altLang="zh-TW" dirty="0" smtClean="0"/>
            <a:t>)</a:t>
          </a:r>
          <a:r>
            <a:rPr lang="zh-TW" altLang="en-US" dirty="0" smtClean="0"/>
            <a:t>於</a:t>
          </a:r>
          <a:r>
            <a:rPr lang="en-US" altLang="zh-TW" dirty="0" smtClean="0"/>
            <a:t>102/9/16</a:t>
          </a:r>
          <a:r>
            <a:rPr lang="zh-TW" altLang="en-US" dirty="0" smtClean="0"/>
            <a:t>就前揭</a:t>
          </a:r>
          <a:r>
            <a:rPr lang="en-US" altLang="zh-TW" b="0" dirty="0" smtClean="0"/>
            <a:t>M</a:t>
          </a:r>
          <a:r>
            <a:rPr lang="en-US" altLang="zh-TW" b="0" dirty="0" smtClean="0">
              <a:latin typeface="新細明體"/>
              <a:ea typeface="新細明體"/>
            </a:rPr>
            <a:t>ÜST</a:t>
          </a:r>
          <a:r>
            <a:rPr lang="zh-TW" altLang="en-US" b="0" dirty="0" smtClean="0">
              <a:latin typeface="新細明體"/>
              <a:ea typeface="新細明體"/>
            </a:rPr>
            <a:t>原</a:t>
          </a:r>
          <a:r>
            <a:rPr lang="zh-TW" altLang="en-US" dirty="0" smtClean="0"/>
            <a:t>費率向本局申請審議。</a:t>
          </a:r>
          <a:endParaRPr lang="zh-TW" altLang="en-US" b="0" dirty="0"/>
        </a:p>
      </dgm:t>
    </dgm:pt>
    <dgm:pt modelId="{F8CD10BC-2D9F-4261-A5FC-68502BB67949}" type="sibTrans" cxnId="{2CEC0BA7-BF8E-4797-B6A3-F1D3FBC0CC40}">
      <dgm:prSet/>
      <dgm:spPr/>
      <dgm:t>
        <a:bodyPr/>
        <a:lstStyle/>
        <a:p>
          <a:endParaRPr lang="zh-TW" altLang="en-US"/>
        </a:p>
      </dgm:t>
    </dgm:pt>
    <dgm:pt modelId="{C8A8A033-5917-4A63-81D0-6D9B16237B8A}" type="parTrans" cxnId="{2CEC0BA7-BF8E-4797-B6A3-F1D3FBC0CC40}">
      <dgm:prSet/>
      <dgm:spPr/>
      <dgm:t>
        <a:bodyPr/>
        <a:lstStyle/>
        <a:p>
          <a:endParaRPr lang="zh-TW" altLang="en-US"/>
        </a:p>
      </dgm:t>
    </dgm:pt>
    <dgm:pt modelId="{4FD51DD1-4079-465A-9B3F-F82CF20A9333}" type="pres">
      <dgm:prSet presAssocID="{959D2890-EFC0-4D70-B21D-7455E020FC0C}" presName="linearFlow" presStyleCnt="0">
        <dgm:presLayoutVars>
          <dgm:dir/>
          <dgm:animLvl val="lvl"/>
          <dgm:resizeHandles val="exact"/>
        </dgm:presLayoutVars>
      </dgm:prSet>
      <dgm:spPr/>
      <dgm:t>
        <a:bodyPr/>
        <a:lstStyle/>
        <a:p>
          <a:endParaRPr lang="zh-TW" altLang="en-US"/>
        </a:p>
      </dgm:t>
    </dgm:pt>
    <dgm:pt modelId="{11B2C874-A896-4B57-B2E8-BE54A2DCF76C}" type="pres">
      <dgm:prSet presAssocID="{732D263F-4B3C-4B75-A6B7-AB1DA4583204}" presName="composite" presStyleCnt="0"/>
      <dgm:spPr/>
    </dgm:pt>
    <dgm:pt modelId="{1B5EEABF-29E4-470A-ADDA-4986BCEA7C7C}" type="pres">
      <dgm:prSet presAssocID="{732D263F-4B3C-4B75-A6B7-AB1DA4583204}" presName="parentText" presStyleLbl="alignNode1" presStyleIdx="0" presStyleCnt="3">
        <dgm:presLayoutVars>
          <dgm:chMax val="1"/>
          <dgm:bulletEnabled val="1"/>
        </dgm:presLayoutVars>
      </dgm:prSet>
      <dgm:spPr/>
      <dgm:t>
        <a:bodyPr/>
        <a:lstStyle/>
        <a:p>
          <a:endParaRPr lang="zh-TW" altLang="en-US"/>
        </a:p>
      </dgm:t>
    </dgm:pt>
    <dgm:pt modelId="{9A032538-0406-4E0F-9E1B-83A31316DDCF}" type="pres">
      <dgm:prSet presAssocID="{732D263F-4B3C-4B75-A6B7-AB1DA4583204}" presName="descendantText" presStyleLbl="alignAcc1" presStyleIdx="0" presStyleCnt="3">
        <dgm:presLayoutVars>
          <dgm:bulletEnabled val="1"/>
        </dgm:presLayoutVars>
      </dgm:prSet>
      <dgm:spPr/>
      <dgm:t>
        <a:bodyPr/>
        <a:lstStyle/>
        <a:p>
          <a:endParaRPr lang="zh-TW" altLang="en-US"/>
        </a:p>
      </dgm:t>
    </dgm:pt>
    <dgm:pt modelId="{0E799877-24B2-47F5-94B0-47035D6BBA9C}" type="pres">
      <dgm:prSet presAssocID="{DAFCAF3B-9DD2-406B-B964-D4C3876793CD}" presName="sp" presStyleCnt="0"/>
      <dgm:spPr/>
    </dgm:pt>
    <dgm:pt modelId="{D33484D3-D522-4874-80DE-75975DCBB37E}" type="pres">
      <dgm:prSet presAssocID="{81AAB022-3CB9-4EEB-98B3-1E0503958FE5}" presName="composite" presStyleCnt="0"/>
      <dgm:spPr/>
    </dgm:pt>
    <dgm:pt modelId="{A7F1B1D4-87BC-41FF-9150-89593AD6E580}" type="pres">
      <dgm:prSet presAssocID="{81AAB022-3CB9-4EEB-98B3-1E0503958FE5}" presName="parentText" presStyleLbl="alignNode1" presStyleIdx="1" presStyleCnt="3">
        <dgm:presLayoutVars>
          <dgm:chMax val="1"/>
          <dgm:bulletEnabled val="1"/>
        </dgm:presLayoutVars>
      </dgm:prSet>
      <dgm:spPr/>
      <dgm:t>
        <a:bodyPr/>
        <a:lstStyle/>
        <a:p>
          <a:endParaRPr lang="zh-TW" altLang="en-US"/>
        </a:p>
      </dgm:t>
    </dgm:pt>
    <dgm:pt modelId="{69C14468-353A-4FFA-9431-825077A76D5E}" type="pres">
      <dgm:prSet presAssocID="{81AAB022-3CB9-4EEB-98B3-1E0503958FE5}" presName="descendantText" presStyleLbl="alignAcc1" presStyleIdx="1" presStyleCnt="3">
        <dgm:presLayoutVars>
          <dgm:bulletEnabled val="1"/>
        </dgm:presLayoutVars>
      </dgm:prSet>
      <dgm:spPr/>
      <dgm:t>
        <a:bodyPr/>
        <a:lstStyle/>
        <a:p>
          <a:endParaRPr lang="zh-TW" altLang="en-US"/>
        </a:p>
      </dgm:t>
    </dgm:pt>
    <dgm:pt modelId="{62C4E12C-A420-40B7-A191-FC0D27DF8B47}" type="pres">
      <dgm:prSet presAssocID="{23E6BD37-F6D0-460A-B548-8D0883516645}" presName="sp" presStyleCnt="0"/>
      <dgm:spPr/>
    </dgm:pt>
    <dgm:pt modelId="{AFFE204C-1E86-4833-9B15-C2623E03C423}" type="pres">
      <dgm:prSet presAssocID="{0CA2894D-B108-4538-AAD3-9DB6B6F4C0B9}" presName="composite" presStyleCnt="0"/>
      <dgm:spPr/>
    </dgm:pt>
    <dgm:pt modelId="{5A75176C-4C1A-403A-BCE6-11E28E4E909F}" type="pres">
      <dgm:prSet presAssocID="{0CA2894D-B108-4538-AAD3-9DB6B6F4C0B9}" presName="parentText" presStyleLbl="alignNode1" presStyleIdx="2" presStyleCnt="3">
        <dgm:presLayoutVars>
          <dgm:chMax val="1"/>
          <dgm:bulletEnabled val="1"/>
        </dgm:presLayoutVars>
      </dgm:prSet>
      <dgm:spPr/>
      <dgm:t>
        <a:bodyPr/>
        <a:lstStyle/>
        <a:p>
          <a:endParaRPr lang="zh-TW" altLang="en-US"/>
        </a:p>
      </dgm:t>
    </dgm:pt>
    <dgm:pt modelId="{97F4237D-F438-47B8-96F2-06ACC6CD7CF1}" type="pres">
      <dgm:prSet presAssocID="{0CA2894D-B108-4538-AAD3-9DB6B6F4C0B9}" presName="descendantText" presStyleLbl="alignAcc1" presStyleIdx="2" presStyleCnt="3">
        <dgm:presLayoutVars>
          <dgm:bulletEnabled val="1"/>
        </dgm:presLayoutVars>
      </dgm:prSet>
      <dgm:spPr/>
      <dgm:t>
        <a:bodyPr/>
        <a:lstStyle/>
        <a:p>
          <a:endParaRPr lang="zh-TW" altLang="en-US"/>
        </a:p>
      </dgm:t>
    </dgm:pt>
  </dgm:ptLst>
  <dgm:cxnLst>
    <dgm:cxn modelId="{2CEC0BA7-BF8E-4797-B6A3-F1D3FBC0CC40}" srcId="{732D263F-4B3C-4B75-A6B7-AB1DA4583204}" destId="{2D4372F3-7306-481A-8DCD-3C81D8025B23}" srcOrd="0" destOrd="0" parTransId="{C8A8A033-5917-4A63-81D0-6D9B16237B8A}" sibTransId="{F8CD10BC-2D9F-4261-A5FC-68502BB67949}"/>
    <dgm:cxn modelId="{9AB3A01C-D502-413D-8CED-E7EB6DC1293B}" type="presOf" srcId="{81AAB022-3CB9-4EEB-98B3-1E0503958FE5}" destId="{A7F1B1D4-87BC-41FF-9150-89593AD6E580}" srcOrd="0" destOrd="0" presId="urn:microsoft.com/office/officeart/2005/8/layout/chevron2"/>
    <dgm:cxn modelId="{70971704-EE51-40CE-8820-EE9E8C22EB2D}" type="presOf" srcId="{959D2890-EFC0-4D70-B21D-7455E020FC0C}" destId="{4FD51DD1-4079-465A-9B3F-F82CF20A9333}" srcOrd="0" destOrd="0" presId="urn:microsoft.com/office/officeart/2005/8/layout/chevron2"/>
    <dgm:cxn modelId="{9278D1AA-85D1-4C54-9840-81DC82E2B80C}" type="presOf" srcId="{732D263F-4B3C-4B75-A6B7-AB1DA4583204}" destId="{1B5EEABF-29E4-470A-ADDA-4986BCEA7C7C}" srcOrd="0" destOrd="0" presId="urn:microsoft.com/office/officeart/2005/8/layout/chevron2"/>
    <dgm:cxn modelId="{4EE0CE70-5C7A-4C12-AE47-759DB0B99BBD}" type="presOf" srcId="{3B708F3D-E20E-4F02-9C9D-B44E4E5771AB}" destId="{69C14468-353A-4FFA-9431-825077A76D5E}" srcOrd="0" destOrd="0" presId="urn:microsoft.com/office/officeart/2005/8/layout/chevron2"/>
    <dgm:cxn modelId="{9E9E4712-107E-4FC5-81EE-15AE36663D04}" srcId="{959D2890-EFC0-4D70-B21D-7455E020FC0C}" destId="{732D263F-4B3C-4B75-A6B7-AB1DA4583204}" srcOrd="0" destOrd="0" parTransId="{C7F864FC-70D1-4455-A8F5-B005AD085729}" sibTransId="{DAFCAF3B-9DD2-406B-B964-D4C3876793CD}"/>
    <dgm:cxn modelId="{7A8C8131-935C-4DCB-9C95-7987D02F6F71}" srcId="{81AAB022-3CB9-4EEB-98B3-1E0503958FE5}" destId="{3B708F3D-E20E-4F02-9C9D-B44E4E5771AB}" srcOrd="0" destOrd="0" parTransId="{DF6891DB-BE76-40A0-9756-55B47F9C191C}" sibTransId="{AF890DA7-762F-4E1D-B928-C65C30A152D9}"/>
    <dgm:cxn modelId="{DCC0602D-6EAB-46ED-8D6F-E124C6A41854}" srcId="{959D2890-EFC0-4D70-B21D-7455E020FC0C}" destId="{0CA2894D-B108-4538-AAD3-9DB6B6F4C0B9}" srcOrd="2" destOrd="0" parTransId="{F6B8E720-D7D2-417C-8B18-01D3EB42EB48}" sibTransId="{A7CA70C0-55D6-46DF-A9CD-5897F994C9CD}"/>
    <dgm:cxn modelId="{3B5D9149-3578-4273-BF2F-9B4E83D162A9}" type="presOf" srcId="{2D4372F3-7306-481A-8DCD-3C81D8025B23}" destId="{9A032538-0406-4E0F-9E1B-83A31316DDCF}" srcOrd="0" destOrd="0" presId="urn:microsoft.com/office/officeart/2005/8/layout/chevron2"/>
    <dgm:cxn modelId="{16418A31-A1A7-422B-9EEA-8E680A13DA83}" type="presOf" srcId="{7D6C6DED-67CA-41F4-BBE6-76F9E385F4C8}" destId="{97F4237D-F438-47B8-96F2-06ACC6CD7CF1}" srcOrd="0" destOrd="0" presId="urn:microsoft.com/office/officeart/2005/8/layout/chevron2"/>
    <dgm:cxn modelId="{4C1F1427-7225-48A9-AD76-D8222EEBDDD2}" srcId="{0CA2894D-B108-4538-AAD3-9DB6B6F4C0B9}" destId="{7D6C6DED-67CA-41F4-BBE6-76F9E385F4C8}" srcOrd="0" destOrd="0" parTransId="{5ED5C5CB-3022-428A-BCCB-D190DF79FC71}" sibTransId="{78AC20D2-17D6-473A-9CEC-3FA677A9DB24}"/>
    <dgm:cxn modelId="{FBCBB584-CE01-4B5A-8208-A893C83B29B7}" srcId="{959D2890-EFC0-4D70-B21D-7455E020FC0C}" destId="{81AAB022-3CB9-4EEB-98B3-1E0503958FE5}" srcOrd="1" destOrd="0" parTransId="{9B50F6EC-460E-4959-BECE-3CFB60B08CC8}" sibTransId="{23E6BD37-F6D0-460A-B548-8D0883516645}"/>
    <dgm:cxn modelId="{D7220582-9020-44BA-8E29-9296E80C547C}" type="presOf" srcId="{0CA2894D-B108-4538-AAD3-9DB6B6F4C0B9}" destId="{5A75176C-4C1A-403A-BCE6-11E28E4E909F}" srcOrd="0" destOrd="0" presId="urn:microsoft.com/office/officeart/2005/8/layout/chevron2"/>
    <dgm:cxn modelId="{6A2C16B0-7879-4802-86F7-6E4FD86DC72D}" type="presParOf" srcId="{4FD51DD1-4079-465A-9B3F-F82CF20A9333}" destId="{11B2C874-A896-4B57-B2E8-BE54A2DCF76C}" srcOrd="0" destOrd="0" presId="urn:microsoft.com/office/officeart/2005/8/layout/chevron2"/>
    <dgm:cxn modelId="{4BB28E1A-9BA5-49EB-80EC-5B9605260636}" type="presParOf" srcId="{11B2C874-A896-4B57-B2E8-BE54A2DCF76C}" destId="{1B5EEABF-29E4-470A-ADDA-4986BCEA7C7C}" srcOrd="0" destOrd="0" presId="urn:microsoft.com/office/officeart/2005/8/layout/chevron2"/>
    <dgm:cxn modelId="{73EB001D-A10B-41AE-A1F2-0D350A81B30C}" type="presParOf" srcId="{11B2C874-A896-4B57-B2E8-BE54A2DCF76C}" destId="{9A032538-0406-4E0F-9E1B-83A31316DDCF}" srcOrd="1" destOrd="0" presId="urn:microsoft.com/office/officeart/2005/8/layout/chevron2"/>
    <dgm:cxn modelId="{25A19078-D2D3-4B6A-A88B-9D0A24775C06}" type="presParOf" srcId="{4FD51DD1-4079-465A-9B3F-F82CF20A9333}" destId="{0E799877-24B2-47F5-94B0-47035D6BBA9C}" srcOrd="1" destOrd="0" presId="urn:microsoft.com/office/officeart/2005/8/layout/chevron2"/>
    <dgm:cxn modelId="{424AAB00-7E56-4B0E-8A81-EC1ABDA0DC48}" type="presParOf" srcId="{4FD51DD1-4079-465A-9B3F-F82CF20A9333}" destId="{D33484D3-D522-4874-80DE-75975DCBB37E}" srcOrd="2" destOrd="0" presId="urn:microsoft.com/office/officeart/2005/8/layout/chevron2"/>
    <dgm:cxn modelId="{0708C737-EA0E-4844-AF59-12B1CF07126F}" type="presParOf" srcId="{D33484D3-D522-4874-80DE-75975DCBB37E}" destId="{A7F1B1D4-87BC-41FF-9150-89593AD6E580}" srcOrd="0" destOrd="0" presId="urn:microsoft.com/office/officeart/2005/8/layout/chevron2"/>
    <dgm:cxn modelId="{C154A693-43BE-4AE5-A3DA-E72DE177079B}" type="presParOf" srcId="{D33484D3-D522-4874-80DE-75975DCBB37E}" destId="{69C14468-353A-4FFA-9431-825077A76D5E}" srcOrd="1" destOrd="0" presId="urn:microsoft.com/office/officeart/2005/8/layout/chevron2"/>
    <dgm:cxn modelId="{7FE5DA26-7643-405F-998C-988E6F464C10}" type="presParOf" srcId="{4FD51DD1-4079-465A-9B3F-F82CF20A9333}" destId="{62C4E12C-A420-40B7-A191-FC0D27DF8B47}" srcOrd="3" destOrd="0" presId="urn:microsoft.com/office/officeart/2005/8/layout/chevron2"/>
    <dgm:cxn modelId="{85CC8E90-C62C-43F1-B56B-9144CE8C6B7E}" type="presParOf" srcId="{4FD51DD1-4079-465A-9B3F-F82CF20A9333}" destId="{AFFE204C-1E86-4833-9B15-C2623E03C423}" srcOrd="4" destOrd="0" presId="urn:microsoft.com/office/officeart/2005/8/layout/chevron2"/>
    <dgm:cxn modelId="{918113DF-B9D9-4FAA-A083-E5AB8E728B53}" type="presParOf" srcId="{AFFE204C-1E86-4833-9B15-C2623E03C423}" destId="{5A75176C-4C1A-403A-BCE6-11E28E4E909F}" srcOrd="0" destOrd="0" presId="urn:microsoft.com/office/officeart/2005/8/layout/chevron2"/>
    <dgm:cxn modelId="{049629A4-7022-4B9D-A450-9B38B80E2A3D}" type="presParOf" srcId="{AFFE204C-1E86-4833-9B15-C2623E03C423}" destId="{97F4237D-F438-47B8-96F2-06ACC6CD7CF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5EEABF-29E4-470A-ADDA-4986BCEA7C7C}">
      <dsp:nvSpPr>
        <dsp:cNvPr id="0" name=""/>
        <dsp:cNvSpPr/>
      </dsp:nvSpPr>
      <dsp:spPr>
        <a:xfrm rot="5400000">
          <a:off x="-222646" y="223826"/>
          <a:ext cx="1484312" cy="1039018"/>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zh-TW" altLang="en-US" sz="2600" kern="1200" dirty="0"/>
        </a:p>
      </dsp:txBody>
      <dsp:txXfrm rot="-5400000">
        <a:off x="1" y="520688"/>
        <a:ext cx="1039018" cy="445294"/>
      </dsp:txXfrm>
    </dsp:sp>
    <dsp:sp modelId="{9A032538-0406-4E0F-9E1B-83A31316DDCF}">
      <dsp:nvSpPr>
        <dsp:cNvPr id="0" name=""/>
        <dsp:cNvSpPr/>
      </dsp:nvSpPr>
      <dsp:spPr>
        <a:xfrm rot="5400000">
          <a:off x="3889535" y="-2849337"/>
          <a:ext cx="964803" cy="6665837"/>
        </a:xfrm>
        <a:prstGeom prst="round2SameRect">
          <a:avLst/>
        </a:prstGeom>
        <a:solidFill>
          <a:schemeClr val="lt1"/>
        </a:solidFill>
        <a:ln w="282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altLang="zh-TW" sz="1600" b="0" kern="1200" dirty="0" smtClean="0"/>
            <a:t>M</a:t>
          </a:r>
          <a:r>
            <a:rPr lang="en-US" altLang="zh-TW" sz="1600" b="0" kern="1200" dirty="0" smtClean="0">
              <a:latin typeface="新細明體"/>
              <a:ea typeface="新細明體"/>
            </a:rPr>
            <a:t>ÜST</a:t>
          </a:r>
          <a:r>
            <a:rPr lang="zh-TW" altLang="en-US" sz="1600" b="0" kern="1200" dirty="0" smtClean="0">
              <a:latin typeface="新細明體"/>
              <a:ea typeface="新細明體"/>
            </a:rPr>
            <a:t>原費率係經本局</a:t>
          </a:r>
          <a:r>
            <a:rPr lang="en-US" altLang="zh-TW" sz="1600" b="0" kern="1200" dirty="0" smtClean="0">
              <a:latin typeface="新細明體"/>
              <a:ea typeface="新細明體"/>
            </a:rPr>
            <a:t>100/5/13</a:t>
          </a:r>
          <a:r>
            <a:rPr lang="zh-TW" altLang="en-US" sz="1600" b="0" kern="1200" dirty="0" smtClean="0">
              <a:latin typeface="新細明體"/>
              <a:ea typeface="新細明體"/>
            </a:rPr>
            <a:t>審定，溯及</a:t>
          </a:r>
          <a:r>
            <a:rPr lang="en-US" altLang="zh-TW" sz="1600" b="0" kern="1200" dirty="0" smtClean="0">
              <a:latin typeface="新細明體"/>
              <a:ea typeface="新細明體"/>
            </a:rPr>
            <a:t>99/9/14</a:t>
          </a:r>
          <a:r>
            <a:rPr lang="zh-TW" altLang="en-US" sz="1600" b="0" kern="1200" dirty="0" smtClean="0">
              <a:latin typeface="新細明體"/>
              <a:ea typeface="新細明體"/>
            </a:rPr>
            <a:t>生效；後</a:t>
          </a:r>
          <a:r>
            <a:rPr lang="zh-TW" altLang="en-US" sz="1600" kern="1200" dirty="0" smtClean="0"/>
            <a:t>利用人</a:t>
          </a:r>
          <a:r>
            <a:rPr lang="en-US" altLang="zh-TW" sz="1600" kern="1200" dirty="0" smtClean="0"/>
            <a:t>(</a:t>
          </a:r>
          <a:r>
            <a:rPr lang="zh-TW" altLang="en-US" sz="1600" kern="1200" dirty="0" smtClean="0"/>
            <a:t>廣播公會</a:t>
          </a:r>
          <a:r>
            <a:rPr lang="en-US" altLang="zh-TW" sz="1600" kern="1200" dirty="0" smtClean="0"/>
            <a:t>)</a:t>
          </a:r>
          <a:r>
            <a:rPr lang="zh-TW" altLang="en-US" sz="1600" kern="1200" dirty="0" smtClean="0"/>
            <a:t>於</a:t>
          </a:r>
          <a:r>
            <a:rPr lang="en-US" altLang="zh-TW" sz="1600" kern="1200" dirty="0" smtClean="0"/>
            <a:t>102/9/16</a:t>
          </a:r>
          <a:r>
            <a:rPr lang="zh-TW" altLang="en-US" sz="1600" kern="1200" dirty="0" smtClean="0"/>
            <a:t>就前揭</a:t>
          </a:r>
          <a:r>
            <a:rPr lang="en-US" altLang="zh-TW" sz="1600" b="0" kern="1200" dirty="0" smtClean="0"/>
            <a:t>M</a:t>
          </a:r>
          <a:r>
            <a:rPr lang="en-US" altLang="zh-TW" sz="1600" b="0" kern="1200" dirty="0" smtClean="0">
              <a:latin typeface="新細明體"/>
              <a:ea typeface="新細明體"/>
            </a:rPr>
            <a:t>ÜST</a:t>
          </a:r>
          <a:r>
            <a:rPr lang="zh-TW" altLang="en-US" sz="1600" b="0" kern="1200" dirty="0" smtClean="0">
              <a:latin typeface="新細明體"/>
              <a:ea typeface="新細明體"/>
            </a:rPr>
            <a:t>原</a:t>
          </a:r>
          <a:r>
            <a:rPr lang="zh-TW" altLang="en-US" sz="1600" kern="1200" dirty="0" smtClean="0"/>
            <a:t>費率向本局申請審議。</a:t>
          </a:r>
          <a:endParaRPr lang="zh-TW" altLang="en-US" sz="1600" b="0" kern="1200" dirty="0"/>
        </a:p>
      </dsp:txBody>
      <dsp:txXfrm rot="-5400000">
        <a:off x="1039018" y="48278"/>
        <a:ext cx="6618739" cy="870607"/>
      </dsp:txXfrm>
    </dsp:sp>
    <dsp:sp modelId="{A7F1B1D4-87BC-41FF-9150-89593AD6E580}">
      <dsp:nvSpPr>
        <dsp:cNvPr id="0" name=""/>
        <dsp:cNvSpPr/>
      </dsp:nvSpPr>
      <dsp:spPr>
        <a:xfrm rot="5400000">
          <a:off x="-222646" y="1512490"/>
          <a:ext cx="1484312" cy="1039018"/>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zh-TW" altLang="en-US" sz="2600" kern="1200"/>
        </a:p>
      </dsp:txBody>
      <dsp:txXfrm rot="-5400000">
        <a:off x="1" y="1809352"/>
        <a:ext cx="1039018" cy="445294"/>
      </dsp:txXfrm>
    </dsp:sp>
    <dsp:sp modelId="{69C14468-353A-4FFA-9431-825077A76D5E}">
      <dsp:nvSpPr>
        <dsp:cNvPr id="0" name=""/>
        <dsp:cNvSpPr/>
      </dsp:nvSpPr>
      <dsp:spPr>
        <a:xfrm rot="5400000">
          <a:off x="3889535" y="-1560673"/>
          <a:ext cx="964803" cy="6665837"/>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altLang="zh-TW" sz="1600" b="0" kern="1200" dirty="0" smtClean="0"/>
            <a:t>M</a:t>
          </a:r>
          <a:r>
            <a:rPr lang="en-US" altLang="zh-TW" sz="1600" b="0" kern="1200" dirty="0" smtClean="0">
              <a:latin typeface="新細明體"/>
              <a:ea typeface="新細明體"/>
            </a:rPr>
            <a:t>ÜST</a:t>
          </a:r>
          <a:r>
            <a:rPr lang="zh-TW" altLang="en-US" sz="1600" b="0" kern="1200" dirty="0" smtClean="0">
              <a:latin typeface="新細明體"/>
              <a:ea typeface="新細明體"/>
            </a:rPr>
            <a:t>另於</a:t>
          </a:r>
          <a:r>
            <a:rPr lang="en-US" altLang="en-US" sz="1600" b="0" kern="1200" dirty="0" smtClean="0">
              <a:latin typeface="新細明體"/>
              <a:ea typeface="新細明體"/>
            </a:rPr>
            <a:t>102</a:t>
          </a:r>
          <a:r>
            <a:rPr lang="zh-TW" altLang="en-US" sz="1600" b="0" kern="1200" dirty="0" smtClean="0">
              <a:latin typeface="新細明體"/>
              <a:ea typeface="新細明體"/>
            </a:rPr>
            <a:t>年</a:t>
          </a:r>
          <a:r>
            <a:rPr lang="en-US" altLang="en-US" sz="1600" b="0" kern="1200" dirty="0" smtClean="0">
              <a:latin typeface="新細明體"/>
              <a:ea typeface="新細明體"/>
            </a:rPr>
            <a:t>11</a:t>
          </a:r>
          <a:r>
            <a:rPr lang="zh-TW" altLang="en-US" sz="1600" b="0" kern="1200" dirty="0" smtClean="0">
              <a:latin typeface="新細明體"/>
              <a:ea typeface="新細明體"/>
            </a:rPr>
            <a:t>月</a:t>
          </a:r>
          <a:r>
            <a:rPr lang="en-US" altLang="en-US" sz="1600" b="0" kern="1200" dirty="0" smtClean="0">
              <a:latin typeface="新細明體"/>
              <a:ea typeface="新細明體"/>
            </a:rPr>
            <a:t>28</a:t>
          </a:r>
          <a:r>
            <a:rPr lang="zh-TW" altLang="en-US" sz="1600" b="0" kern="1200" dirty="0" smtClean="0">
              <a:latin typeface="新細明體"/>
              <a:ea typeface="新細明體"/>
            </a:rPr>
            <a:t>日重新公告新費率。除調整</a:t>
          </a:r>
          <a:r>
            <a:rPr lang="en-US" altLang="zh-TW" sz="1600" b="0" kern="1200" dirty="0" smtClean="0">
              <a:latin typeface="新細明體"/>
              <a:ea typeface="新細明體"/>
            </a:rPr>
            <a:t>AM</a:t>
          </a:r>
          <a:r>
            <a:rPr lang="zh-TW" altLang="en-US" sz="1600" b="0" kern="1200" dirty="0" smtClean="0">
              <a:latin typeface="新細明體"/>
              <a:ea typeface="新細明體"/>
            </a:rPr>
            <a:t>電台費率外，亦增訂「</a:t>
          </a:r>
          <a:r>
            <a:rPr lang="en-US" altLang="zh-TW" sz="1600" b="0" kern="1200" dirty="0" smtClean="0">
              <a:latin typeface="新細明體"/>
              <a:ea typeface="新細明體"/>
            </a:rPr>
            <a:t>AM</a:t>
          </a:r>
          <a:r>
            <a:rPr lang="zh-TW" altLang="en-US" sz="1600" b="0" kern="1200" dirty="0" smtClean="0">
              <a:latin typeface="新細明體"/>
              <a:ea typeface="新細明體"/>
            </a:rPr>
            <a:t>轉播台」及「實體電台網路同歲播送」等費率。</a:t>
          </a:r>
          <a:r>
            <a:rPr lang="zh-TW" altLang="en-US" sz="1600" kern="1200" dirty="0" smtClean="0"/>
            <a:t>利用人</a:t>
          </a:r>
          <a:r>
            <a:rPr lang="en-US" altLang="zh-TW" sz="1600" kern="1200" dirty="0" smtClean="0"/>
            <a:t>(</a:t>
          </a:r>
          <a:r>
            <a:rPr lang="zh-TW" altLang="en-US" sz="1600" kern="1200" dirty="0" smtClean="0"/>
            <a:t>廣播公會</a:t>
          </a:r>
          <a:r>
            <a:rPr lang="en-US" altLang="zh-TW" sz="1600" kern="1200" dirty="0" smtClean="0"/>
            <a:t>)</a:t>
          </a:r>
          <a:r>
            <a:rPr lang="zh-TW" altLang="en-US" sz="1600" kern="1200" dirty="0" smtClean="0"/>
            <a:t>復於</a:t>
          </a:r>
          <a:r>
            <a:rPr lang="en-US" altLang="zh-TW" sz="1600" kern="1200" dirty="0" smtClean="0"/>
            <a:t>101/03/3/19</a:t>
          </a:r>
          <a:r>
            <a:rPr lang="zh-TW" altLang="en-US" sz="1600" kern="1200" dirty="0" smtClean="0"/>
            <a:t>就前揭</a:t>
          </a:r>
          <a:r>
            <a:rPr lang="en-US" altLang="zh-TW" sz="1600" b="0" kern="1200" dirty="0" smtClean="0"/>
            <a:t>M</a:t>
          </a:r>
          <a:r>
            <a:rPr lang="en-US" altLang="zh-TW" sz="1600" b="0" kern="1200" dirty="0" smtClean="0">
              <a:latin typeface="新細明體"/>
              <a:ea typeface="新細明體"/>
            </a:rPr>
            <a:t>ÜST</a:t>
          </a:r>
          <a:r>
            <a:rPr lang="zh-TW" altLang="en-US" sz="1600" b="0" kern="1200" dirty="0" smtClean="0">
              <a:latin typeface="新細明體"/>
              <a:ea typeface="新細明體"/>
            </a:rPr>
            <a:t>上述</a:t>
          </a:r>
          <a:r>
            <a:rPr lang="zh-TW" altLang="en-US" sz="1600" kern="1200" dirty="0" smtClean="0"/>
            <a:t>新費率向本局申請審議。</a:t>
          </a:r>
          <a:endParaRPr lang="zh-TW" altLang="en-US" sz="1600" kern="1200" dirty="0"/>
        </a:p>
      </dsp:txBody>
      <dsp:txXfrm rot="-5400000">
        <a:off x="1039018" y="1336942"/>
        <a:ext cx="6618739" cy="870607"/>
      </dsp:txXfrm>
    </dsp:sp>
    <dsp:sp modelId="{5A75176C-4C1A-403A-BCE6-11E28E4E909F}">
      <dsp:nvSpPr>
        <dsp:cNvPr id="0" name=""/>
        <dsp:cNvSpPr/>
      </dsp:nvSpPr>
      <dsp:spPr>
        <a:xfrm rot="5400000">
          <a:off x="-222646" y="2801154"/>
          <a:ext cx="1484312" cy="1039018"/>
        </a:xfrm>
        <a:prstGeom prst="chevron">
          <a:avLst/>
        </a:prstGeom>
        <a:solidFill>
          <a:schemeClr val="accent1">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zh-TW" altLang="en-US" sz="2600" kern="1200"/>
        </a:p>
      </dsp:txBody>
      <dsp:txXfrm rot="-5400000">
        <a:off x="1" y="3098016"/>
        <a:ext cx="1039018" cy="445294"/>
      </dsp:txXfrm>
    </dsp:sp>
    <dsp:sp modelId="{97F4237D-F438-47B8-96F2-06ACC6CD7CF1}">
      <dsp:nvSpPr>
        <dsp:cNvPr id="0" name=""/>
        <dsp:cNvSpPr/>
      </dsp:nvSpPr>
      <dsp:spPr>
        <a:xfrm rot="5400000">
          <a:off x="3889535" y="-272009"/>
          <a:ext cx="964803" cy="6665837"/>
        </a:xfrm>
        <a:prstGeom prst="round2SameRect">
          <a:avLst/>
        </a:prstGeom>
        <a:solidFill>
          <a:schemeClr val="lt1">
            <a:alpha val="90000"/>
            <a:hueOff val="0"/>
            <a:satOff val="0"/>
            <a:lumOff val="0"/>
            <a:alphaOff val="0"/>
          </a:schemeClr>
        </a:solidFill>
        <a:ln w="282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TW" altLang="en-US" sz="1600" kern="1200" dirty="0" smtClean="0"/>
            <a:t>彙整雙方意見，於</a:t>
          </a:r>
          <a:r>
            <a:rPr lang="en-US" altLang="zh-TW" sz="1600" kern="1200" dirty="0" smtClean="0"/>
            <a:t>103/06/12</a:t>
          </a:r>
          <a:r>
            <a:rPr lang="zh-TW" altLang="en-US" sz="1600" kern="1200" dirty="0" smtClean="0"/>
            <a:t>召開意見交流會</a:t>
          </a:r>
          <a:endParaRPr lang="zh-TW" altLang="en-US" sz="1600" kern="1200" dirty="0"/>
        </a:p>
      </dsp:txBody>
      <dsp:txXfrm rot="-5400000">
        <a:off x="1039018" y="2625606"/>
        <a:ext cx="6618739" cy="87060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F5F7B4-1207-4F18-8C2C-3E9DBD6AFD50}" type="datetimeFigureOut">
              <a:rPr lang="en-US" smtClean="0"/>
              <a:t>7/9/2014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ED3806-A51B-479B-9DFB-71085E555E61}" type="slidenum">
              <a:rPr lang="en-US" smtClean="0"/>
              <a:t>‹#›</a:t>
            </a:fld>
            <a:endParaRPr lang="en-US" dirty="0"/>
          </a:p>
        </p:txBody>
      </p:sp>
    </p:spTree>
    <p:extLst>
      <p:ext uri="{BB962C8B-B14F-4D97-AF65-F5344CB8AC3E}">
        <p14:creationId xmlns:p14="http://schemas.microsoft.com/office/powerpoint/2010/main" val="3741768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ED3806-A51B-479B-9DFB-71085E555E61}"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10</a:t>
            </a:fld>
            <a:endParaRPr lang="en-US" dirty="0"/>
          </a:p>
        </p:txBody>
      </p:sp>
    </p:spTree>
    <p:extLst>
      <p:ext uri="{BB962C8B-B14F-4D97-AF65-F5344CB8AC3E}">
        <p14:creationId xmlns:p14="http://schemas.microsoft.com/office/powerpoint/2010/main" val="1974325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11</a:t>
            </a:fld>
            <a:endParaRPr lang="en-US" dirty="0"/>
          </a:p>
        </p:txBody>
      </p:sp>
    </p:spTree>
    <p:extLst>
      <p:ext uri="{BB962C8B-B14F-4D97-AF65-F5344CB8AC3E}">
        <p14:creationId xmlns:p14="http://schemas.microsoft.com/office/powerpoint/2010/main" val="2020968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9ED3806-A51B-479B-9DFB-71085E555E61}" type="slidenum">
              <a:rPr lang="en-US" smtClean="0"/>
              <a:t>12</a:t>
            </a:fld>
            <a:endParaRPr lang="en-US" dirty="0"/>
          </a:p>
        </p:txBody>
      </p:sp>
    </p:spTree>
    <p:extLst>
      <p:ext uri="{BB962C8B-B14F-4D97-AF65-F5344CB8AC3E}">
        <p14:creationId xmlns:p14="http://schemas.microsoft.com/office/powerpoint/2010/main" val="11953004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13</a:t>
            </a:fld>
            <a:endParaRPr lang="en-US" dirty="0"/>
          </a:p>
        </p:txBody>
      </p:sp>
    </p:spTree>
    <p:extLst>
      <p:ext uri="{BB962C8B-B14F-4D97-AF65-F5344CB8AC3E}">
        <p14:creationId xmlns:p14="http://schemas.microsoft.com/office/powerpoint/2010/main" val="1088252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14</a:t>
            </a:fld>
            <a:endParaRPr lang="en-US" dirty="0"/>
          </a:p>
        </p:txBody>
      </p:sp>
    </p:spTree>
    <p:extLst>
      <p:ext uri="{BB962C8B-B14F-4D97-AF65-F5344CB8AC3E}">
        <p14:creationId xmlns:p14="http://schemas.microsoft.com/office/powerpoint/2010/main" val="501113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9ED3806-A51B-479B-9DFB-71085E555E61}" type="slidenum">
              <a:rPr lang="en-US" smtClean="0"/>
              <a:t>2</a:t>
            </a:fld>
            <a:endParaRPr lang="en-US" dirty="0"/>
          </a:p>
        </p:txBody>
      </p:sp>
    </p:spTree>
    <p:extLst>
      <p:ext uri="{BB962C8B-B14F-4D97-AF65-F5344CB8AC3E}">
        <p14:creationId xmlns:p14="http://schemas.microsoft.com/office/powerpoint/2010/main" val="3166434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4" name="投影片編號版面配置區 3"/>
          <p:cNvSpPr>
            <a:spLocks noGrp="1"/>
          </p:cNvSpPr>
          <p:nvPr>
            <p:ph type="sldNum" sz="quarter" idx="10"/>
          </p:nvPr>
        </p:nvSpPr>
        <p:spPr/>
        <p:txBody>
          <a:bodyPr/>
          <a:lstStyle/>
          <a:p>
            <a:fld id="{79ED3806-A51B-479B-9DFB-71085E555E61}" type="slidenum">
              <a:rPr lang="en-US" smtClean="0"/>
              <a:t>3</a:t>
            </a:fld>
            <a:endParaRPr lang="en-US" dirty="0"/>
          </a:p>
        </p:txBody>
      </p:sp>
      <p:sp>
        <p:nvSpPr>
          <p:cNvPr id="5" name="備忘稿版面配置區 4"/>
          <p:cNvSpPr>
            <a:spLocks noGrp="1"/>
          </p:cNvSpPr>
          <p:nvPr>
            <p:ph type="body" sz="quarter" idx="11"/>
          </p:nvPr>
        </p:nvSpPr>
        <p:spPr/>
        <p:txBody>
          <a:bodyPr/>
          <a:lstStyle/>
          <a:p>
            <a:endParaRPr lang="zh-TW" altLang="en-US"/>
          </a:p>
        </p:txBody>
      </p:sp>
    </p:spTree>
    <p:extLst>
      <p:ext uri="{BB962C8B-B14F-4D97-AF65-F5344CB8AC3E}">
        <p14:creationId xmlns:p14="http://schemas.microsoft.com/office/powerpoint/2010/main" val="349428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endParaRPr lang="zh-TW" altLang="zh-TW" dirty="0"/>
          </a:p>
          <a:p>
            <a:pPr marL="228600" indent="-228600">
              <a:buFont typeface="+mj-lt"/>
              <a:buAutoNum type="arabicPeriod"/>
            </a:pPr>
            <a:endParaRPr lang="zh-TW" altLang="en-US" dirty="0"/>
          </a:p>
        </p:txBody>
      </p:sp>
      <p:sp>
        <p:nvSpPr>
          <p:cNvPr id="4" name="投影片編號版面配置區 3"/>
          <p:cNvSpPr>
            <a:spLocks noGrp="1"/>
          </p:cNvSpPr>
          <p:nvPr>
            <p:ph type="sldNum" sz="quarter" idx="10"/>
          </p:nvPr>
        </p:nvSpPr>
        <p:spPr/>
        <p:txBody>
          <a:bodyPr/>
          <a:lstStyle/>
          <a:p>
            <a:fld id="{79ED3806-A51B-479B-9DFB-71085E555E61}" type="slidenum">
              <a:rPr lang="en-US" smtClean="0"/>
              <a:t>4</a:t>
            </a:fld>
            <a:endParaRPr lang="en-US" dirty="0"/>
          </a:p>
        </p:txBody>
      </p:sp>
    </p:spTree>
    <p:extLst>
      <p:ext uri="{BB962C8B-B14F-4D97-AF65-F5344CB8AC3E}">
        <p14:creationId xmlns:p14="http://schemas.microsoft.com/office/powerpoint/2010/main" val="3776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9ED3806-A51B-479B-9DFB-71085E555E61}" type="slidenum">
              <a:rPr lang="en-US" smtClean="0"/>
              <a:t>5</a:t>
            </a:fld>
            <a:endParaRPr lang="en-US" dirty="0"/>
          </a:p>
        </p:txBody>
      </p:sp>
    </p:spTree>
    <p:extLst>
      <p:ext uri="{BB962C8B-B14F-4D97-AF65-F5344CB8AC3E}">
        <p14:creationId xmlns:p14="http://schemas.microsoft.com/office/powerpoint/2010/main" val="2336189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6</a:t>
            </a:fld>
            <a:endParaRPr lang="en-US" dirty="0"/>
          </a:p>
        </p:txBody>
      </p:sp>
    </p:spTree>
    <p:extLst>
      <p:ext uri="{BB962C8B-B14F-4D97-AF65-F5344CB8AC3E}">
        <p14:creationId xmlns:p14="http://schemas.microsoft.com/office/powerpoint/2010/main" val="3360863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7</a:t>
            </a:fld>
            <a:endParaRPr lang="en-US" dirty="0"/>
          </a:p>
        </p:txBody>
      </p:sp>
    </p:spTree>
    <p:extLst>
      <p:ext uri="{BB962C8B-B14F-4D97-AF65-F5344CB8AC3E}">
        <p14:creationId xmlns:p14="http://schemas.microsoft.com/office/powerpoint/2010/main" val="4246527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79ED3806-A51B-479B-9DFB-71085E555E61}" type="slidenum">
              <a:rPr lang="en-US" smtClean="0"/>
              <a:t>8</a:t>
            </a:fld>
            <a:endParaRPr lang="en-US" dirty="0"/>
          </a:p>
        </p:txBody>
      </p:sp>
    </p:spTree>
    <p:extLst>
      <p:ext uri="{BB962C8B-B14F-4D97-AF65-F5344CB8AC3E}">
        <p14:creationId xmlns:p14="http://schemas.microsoft.com/office/powerpoint/2010/main" val="3648734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79ED3806-A51B-479B-9DFB-71085E555E61}" type="slidenum">
              <a:rPr lang="en-US" smtClean="0"/>
              <a:t>9</a:t>
            </a:fld>
            <a:endParaRPr lang="en-US" dirty="0"/>
          </a:p>
        </p:txBody>
      </p:sp>
    </p:spTree>
    <p:extLst>
      <p:ext uri="{BB962C8B-B14F-4D97-AF65-F5344CB8AC3E}">
        <p14:creationId xmlns:p14="http://schemas.microsoft.com/office/powerpoint/2010/main" val="3869552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pattFill prst="pct40">
          <a:fgClr>
            <a:srgbClr val="474549"/>
          </a:fgClr>
          <a:bgClr>
            <a:srgbClr val="FFFFFF"/>
          </a:bgClr>
        </a:pattFill>
        <a:effectLst/>
      </p:bgPr>
    </p:bg>
    <p:spTree>
      <p:nvGrpSpPr>
        <p:cNvPr id="1" name=""/>
        <p:cNvGrpSpPr/>
        <p:nvPr/>
      </p:nvGrpSpPr>
      <p:grpSpPr>
        <a:xfrm>
          <a:off x="0" y="0"/>
          <a:ext cx="0" cy="0"/>
          <a:chOff x="0" y="0"/>
          <a:chExt cx="0" cy="0"/>
        </a:xfrm>
      </p:grpSpPr>
      <p:sp>
        <p:nvSpPr>
          <p:cNvPr id="7" name="Rectangle 6"/>
          <p:cNvSpPr/>
          <p:nvPr/>
        </p:nvSpPr>
        <p:spPr>
          <a:xfrm>
            <a:off x="0" y="1556792"/>
            <a:ext cx="9144000" cy="3744416"/>
          </a:xfrm>
          <a:prstGeom prst="rect">
            <a:avLst/>
          </a:prstGeom>
          <a:blipFill dpi="0" rotWithShape="1">
            <a:blip r:embed="rId2"/>
            <a:srcRect/>
            <a:tile tx="0" ty="0" sx="100000" sy="100000" flip="none" algn="tl"/>
          </a:blip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228600" y="924248"/>
            <a:ext cx="8686800" cy="3096343"/>
          </a:xfrm>
        </p:spPr>
        <p:txBody>
          <a:bodyPr anchor="b">
            <a:noAutofit/>
            <a:scene3d>
              <a:camera prst="orthographicFront"/>
              <a:lightRig rig="threePt" dir="t"/>
            </a:scene3d>
            <a:sp3d extrusionH="57150">
              <a:bevelT w="38100" h="38100"/>
            </a:sp3d>
          </a:bodyPr>
          <a:lstStyle>
            <a:lvl1pPr>
              <a:defRPr sz="7200" b="1" cap="none" spc="300">
                <a:ln w="11430" cmpd="sng">
                  <a:solidFill>
                    <a:schemeClr val="accent1">
                      <a:tint val="10000"/>
                    </a:schemeClr>
                  </a:solidFill>
                  <a:prstDash val="solid"/>
                  <a:miter lim="800000"/>
                </a:ln>
                <a:gradFill>
                  <a:gsLst>
                    <a:gs pos="10000">
                      <a:schemeClr val="accent5">
                        <a:lumMod val="75000"/>
                      </a:schemeClr>
                    </a:gs>
                    <a:gs pos="75000">
                      <a:schemeClr val="accent5">
                        <a:lumMod val="50000"/>
                      </a:schemeClr>
                    </a:gs>
                  </a:gsLst>
                  <a:lin ang="5400000"/>
                </a:gradFill>
                <a:effectLst>
                  <a:glow rad="45500">
                    <a:schemeClr val="accent1">
                      <a:satMod val="220000"/>
                      <a:alpha val="35000"/>
                    </a:schemeClr>
                  </a:glow>
                </a:effectLst>
              </a:defRPr>
            </a:lvl1pPr>
          </a:lstStyle>
          <a:p>
            <a:r>
              <a:rPr lang="zh-TW" altLang="en-US" dirty="0" smtClean="0"/>
              <a:t>編輯母片標題樣式</a:t>
            </a:r>
            <a:endParaRPr lang="en-US" dirty="0"/>
          </a:p>
        </p:txBody>
      </p:sp>
      <p:sp>
        <p:nvSpPr>
          <p:cNvPr id="3" name="Subtitle 2"/>
          <p:cNvSpPr>
            <a:spLocks noGrp="1"/>
          </p:cNvSpPr>
          <p:nvPr>
            <p:ph type="subTitle" idx="1" hasCustomPrompt="1"/>
          </p:nvPr>
        </p:nvSpPr>
        <p:spPr>
          <a:xfrm>
            <a:off x="571500" y="4171407"/>
            <a:ext cx="8001000" cy="2259602"/>
          </a:xfrm>
        </p:spPr>
        <p:txBody>
          <a:bodyPr>
            <a:noAutofit/>
            <a:scene3d>
              <a:camera prst="orthographicFront"/>
              <a:lightRig rig="threePt" dir="t"/>
            </a:scene3d>
            <a:sp3d extrusionH="57150">
              <a:bevelT w="38100" h="38100"/>
            </a:sp3d>
          </a:bodyPr>
          <a:lstStyle>
            <a:lvl1pPr marL="0" indent="0" algn="ctr" defTabSz="914400" rtl="0" eaLnBrk="1" latinLnBrk="0" hangingPunct="1">
              <a:spcBef>
                <a:spcPct val="0"/>
              </a:spcBef>
              <a:buNone/>
              <a:defRPr lang="en-US" sz="3200" b="1" kern="1200" cap="none" spc="300" baseline="0" dirty="0">
                <a:ln w="11430" cmpd="sng">
                  <a:solidFill>
                    <a:schemeClr val="accent1">
                      <a:tint val="10000"/>
                    </a:schemeClr>
                  </a:solidFill>
                  <a:prstDash val="solid"/>
                  <a:miter lim="800000"/>
                </a:ln>
                <a:gradFill>
                  <a:gsLst>
                    <a:gs pos="10000">
                      <a:schemeClr val="accent5">
                        <a:lumMod val="75000"/>
                      </a:schemeClr>
                    </a:gs>
                    <a:gs pos="75000">
                      <a:schemeClr val="accent5">
                        <a:lumMod val="50000"/>
                      </a:schemeClr>
                    </a:gs>
                  </a:gsLst>
                  <a:lin ang="5400000"/>
                </a:gradFill>
                <a:effectLst>
                  <a:glow rad="45500">
                    <a:schemeClr val="accent1">
                      <a:satMod val="220000"/>
                      <a:alpha val="35000"/>
                    </a:schemeClr>
                  </a:glow>
                </a:effectLst>
                <a:latin typeface="新細明體" pitchFamily="18" charset="-120"/>
                <a:ea typeface="新細明體" pitchFamily="18" charset="-120"/>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編輯母片副標題樣式</a:t>
            </a:r>
            <a:endParaRPr lang="en-US" dirty="0"/>
          </a:p>
        </p:txBody>
      </p:sp>
      <p:sp>
        <p:nvSpPr>
          <p:cNvPr id="4" name="Date Placeholder 3"/>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dirty="0"/>
          </a:p>
        </p:txBody>
      </p:sp>
      <p:pic>
        <p:nvPicPr>
          <p:cNvPr id="13" name="Picture 2" descr="D:\行政事項\設計本局簡報母版\圖片\tipo.png"/>
          <p:cNvPicPr>
            <a:picLocks noChangeAspect="1" noChangeArrowheads="1"/>
          </p:cNvPicPr>
          <p:nvPr userDrawn="1"/>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598" y="-1"/>
            <a:ext cx="2567851" cy="862149"/>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zh-TW" altLang="en-US" dirty="0" smtClean="0"/>
              <a:t>編輯母片標題樣式</a:t>
            </a:r>
            <a:endParaRPr lang="en-US" dirty="0"/>
          </a:p>
        </p:txBody>
      </p:sp>
      <p:sp>
        <p:nvSpPr>
          <p:cNvPr id="3" name="Content Placeholder 2"/>
          <p:cNvSpPr>
            <a:spLocks noGrp="1"/>
          </p:cNvSpPr>
          <p:nvPr>
            <p:ph idx="1"/>
          </p:nvPr>
        </p:nvSpPr>
        <p:spPr/>
        <p:txBody>
          <a:bodyPr/>
          <a:lstStyle>
            <a:lvl1pPr marL="342900" indent="-342900">
              <a:lnSpc>
                <a:spcPct val="90000"/>
              </a:lnSpc>
              <a:spcBef>
                <a:spcPts val="0"/>
              </a:spcBef>
              <a:spcAft>
                <a:spcPts val="800"/>
              </a:spcAft>
              <a:buSzPct val="100000"/>
              <a:buFont typeface="Arial" pitchFamily="34" charset="0"/>
              <a:buChar char="•"/>
              <a:defRPr/>
            </a:lvl1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zh-TW" altLang="en-US" dirty="0" smtClean="0"/>
              <a:t>編輯母片標題樣式</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Date Placeholder 4"/>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zh-TW" altLang="en-US" dirty="0" smtClean="0"/>
              <a:t>編輯母片標題樣式</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Date Placeholder 6"/>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zh-TW" altLang="en-US" dirty="0" smtClean="0"/>
              <a:t>編輯母片標題樣式</a:t>
            </a:r>
            <a:endParaRPr lang="en-US" dirty="0"/>
          </a:p>
        </p:txBody>
      </p:sp>
      <p:sp>
        <p:nvSpPr>
          <p:cNvPr id="3" name="Date Placeholder 2"/>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zh-TW" altLang="en-US" dirty="0" smtClean="0"/>
              <a:t>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訂版面配置">
    <p:spTree>
      <p:nvGrpSpPr>
        <p:cNvPr id="1" name=""/>
        <p:cNvGrpSpPr/>
        <p:nvPr/>
      </p:nvGrpSpPr>
      <p:grpSpPr>
        <a:xfrm>
          <a:off x="0" y="0"/>
          <a:ext cx="0" cy="0"/>
          <a:chOff x="0" y="0"/>
          <a:chExt cx="0" cy="0"/>
        </a:xfrm>
      </p:grpSpPr>
      <p:sp>
        <p:nvSpPr>
          <p:cNvPr id="2" name="標題 1"/>
          <p:cNvSpPr>
            <a:spLocks noGrp="1"/>
          </p:cNvSpPr>
          <p:nvPr>
            <p:ph type="title" hasCustomPrompt="1"/>
          </p:nvPr>
        </p:nvSpPr>
        <p:spPr/>
        <p:txBody>
          <a:bodyPr/>
          <a:lstStyle/>
          <a:p>
            <a:r>
              <a:rPr lang="zh-TW" altLang="en-US" dirty="0" smtClean="0"/>
              <a:t>編輯母片標題樣式</a:t>
            </a:r>
            <a:endParaRPr lang="zh-TW" altLang="en-US" dirty="0"/>
          </a:p>
        </p:txBody>
      </p:sp>
      <p:sp>
        <p:nvSpPr>
          <p:cNvPr id="3" name="日期版面配置區 2"/>
          <p:cNvSpPr>
            <a:spLocks noGrp="1"/>
          </p:cNvSpPr>
          <p:nvPr>
            <p:ph type="dt" sz="half" idx="10"/>
          </p:nvPr>
        </p:nvSpPr>
        <p:spPr/>
        <p:txBody>
          <a:bodyPr/>
          <a:lstStyle/>
          <a:p>
            <a:fld id="{0B686EF2-B73A-402F-94A6-97DEDF3F9229}" type="datetimeFigureOut">
              <a:rPr lang="zh-TW" altLang="en-US" smtClean="0"/>
              <a:t>2014/7/9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A04470FA-4CD2-4CA9-AF00-E818066DA1B4}" type="slidenum">
              <a:rPr lang="zh-TW" altLang="en-US" smtClean="0"/>
              <a:t>‹#›</a:t>
            </a:fld>
            <a:endParaRPr lang="zh-TW" altLang="en-US"/>
          </a:p>
        </p:txBody>
      </p:sp>
    </p:spTree>
    <p:extLst>
      <p:ext uri="{BB962C8B-B14F-4D97-AF65-F5344CB8AC3E}">
        <p14:creationId xmlns:p14="http://schemas.microsoft.com/office/powerpoint/2010/main" val="612102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63688" y="188640"/>
            <a:ext cx="7056784" cy="689725"/>
          </a:xfrm>
          <a:prstGeom prst="rect">
            <a:avLst/>
          </a:prstGeom>
        </p:spPr>
        <p:txBody>
          <a:bodyPr/>
          <a:lstStyle>
            <a:lvl1pPr>
              <a:defRPr>
                <a:latin typeface="新細明體" pitchFamily="18" charset="-120"/>
                <a:ea typeface="新細明體" pitchFamily="18" charset="-120"/>
              </a:defRPr>
            </a:lvl1pPr>
          </a:lstStyle>
          <a:p>
            <a:r>
              <a:rPr lang="zh-TW" altLang="en-US" dirty="0" smtClean="0"/>
              <a:t>編輯母片標題樣式</a:t>
            </a:r>
            <a:endParaRPr lang="en-US" dirty="0"/>
          </a:p>
        </p:txBody>
      </p:sp>
      <p:sp>
        <p:nvSpPr>
          <p:cNvPr id="3" name="Content Placeholder 2"/>
          <p:cNvSpPr>
            <a:spLocks noGrp="1"/>
          </p:cNvSpPr>
          <p:nvPr>
            <p:ph idx="1"/>
          </p:nvPr>
        </p:nvSpPr>
        <p:spPr/>
        <p:txBody>
          <a:bodyPr/>
          <a:lstStyle>
            <a:lvl1pPr marL="342900" indent="-342900">
              <a:lnSpc>
                <a:spcPct val="90000"/>
              </a:lnSpc>
              <a:spcBef>
                <a:spcPts val="0"/>
              </a:spcBef>
              <a:spcAft>
                <a:spcPts val="800"/>
              </a:spcAft>
              <a:buSzPct val="100000"/>
              <a:buFont typeface="Arial" pitchFamily="34" charset="0"/>
              <a:buChar char="•"/>
              <a:defRPr/>
            </a:lvl1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636B7CAE-FDBC-44FF-B37D-D5B56594B8BB}" type="datetimeFigureOut">
              <a:rPr lang="en-US" smtClean="0"/>
              <a:pPr/>
              <a:t>7/9/2014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299E65-BC98-483A-8DDE-40B0893A437C}" type="slidenum">
              <a:rPr lang="en-US" smtClean="0"/>
              <a:pPr/>
              <a:t>‹#›</a:t>
            </a:fld>
            <a:endParaRPr lang="en-US" dirty="0"/>
          </a:p>
        </p:txBody>
      </p:sp>
    </p:spTree>
    <p:extLst>
      <p:ext uri="{BB962C8B-B14F-4D97-AF65-F5344CB8AC3E}">
        <p14:creationId xmlns:p14="http://schemas.microsoft.com/office/powerpoint/2010/main" val="3539946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theme" Target="../theme/theme2.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1557" y="0"/>
            <a:ext cx="9144000" cy="1110343"/>
          </a:xfrm>
          <a:prstGeom prst="rect">
            <a:avLst/>
          </a:prstGeom>
          <a:pattFill prst="pct40">
            <a:fgClr>
              <a:srgbClr val="474549"/>
            </a:fgClr>
            <a:bgClr>
              <a:srgbClr val="FFFFFF"/>
            </a:bgClr>
          </a:pattFill>
          <a:ln w="3175">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blipFill>
                <a:blip r:embed="rId9"/>
                <a:tile tx="0" ty="0" sx="100000" sy="100000" flip="none" algn="tl"/>
              </a:blipFill>
            </a:endParaRPr>
          </a:p>
        </p:txBody>
      </p:sp>
      <p:sp>
        <p:nvSpPr>
          <p:cNvPr id="2" name="Title Placeholder 1"/>
          <p:cNvSpPr>
            <a:spLocks noGrp="1"/>
          </p:cNvSpPr>
          <p:nvPr>
            <p:ph type="title"/>
          </p:nvPr>
        </p:nvSpPr>
        <p:spPr>
          <a:xfrm>
            <a:off x="1331640" y="145501"/>
            <a:ext cx="7056784" cy="689725"/>
          </a:xfrm>
          <a:prstGeom prst="rect">
            <a:avLst/>
          </a:prstGeom>
        </p:spPr>
        <p:txBody>
          <a:bodyPr vert="horz" lIns="91440" tIns="45720" rIns="91440" bIns="45720" rtlCol="0" anchor="ctr">
            <a:normAutofit/>
          </a:bodyPr>
          <a:lstStyle/>
          <a:p>
            <a:r>
              <a:rPr lang="zh-TW" altLang="en-US" dirty="0" smtClean="0"/>
              <a:t>編輯母片標題樣式</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smtClean="0"/>
          </a:p>
        </p:txBody>
      </p:sp>
      <p:sp>
        <p:nvSpPr>
          <p:cNvPr id="4" name="Date Placeholder 3"/>
          <p:cNvSpPr>
            <a:spLocks noGrp="1"/>
          </p:cNvSpPr>
          <p:nvPr>
            <p:ph type="dt" sz="half" idx="2"/>
          </p:nvPr>
        </p:nvSpPr>
        <p:spPr>
          <a:xfrm>
            <a:off x="523216" y="6237312"/>
            <a:ext cx="2133600" cy="365125"/>
          </a:xfrm>
          <a:prstGeom prst="rect">
            <a:avLst/>
          </a:prstGeom>
        </p:spPr>
        <p:txBody>
          <a:bodyPr vert="horz" lIns="91440" tIns="45720" rIns="91440" bIns="45720" rtlCol="0" anchor="ctr"/>
          <a:lstStyle>
            <a:lvl1pPr algn="l">
              <a:defRPr sz="1200">
                <a:solidFill>
                  <a:schemeClr val="tx2"/>
                </a:solidFill>
              </a:defRPr>
            </a:lvl1pPr>
          </a:lstStyle>
          <a:p>
            <a:fld id="{636B7CAE-FDBC-44FF-B37D-D5B56594B8BB}" type="datetimeFigureOut">
              <a:rPr lang="en-US" smtClean="0"/>
              <a:pPr/>
              <a:t>7/9/2014</a:t>
            </a:fld>
            <a:endParaRPr lang="en-US" dirty="0"/>
          </a:p>
        </p:txBody>
      </p:sp>
      <p:sp>
        <p:nvSpPr>
          <p:cNvPr id="5" name="Footer Placeholder 4"/>
          <p:cNvSpPr>
            <a:spLocks noGrp="1"/>
          </p:cNvSpPr>
          <p:nvPr>
            <p:ph type="ftr" sz="quarter" idx="3"/>
          </p:nvPr>
        </p:nvSpPr>
        <p:spPr>
          <a:xfrm>
            <a:off x="3124200" y="6466789"/>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B299E65-BC98-483A-8DDE-40B0893A437C}" type="slidenum">
              <a:rPr lang="en-US" smtClean="0"/>
              <a:pPr/>
              <a:t>‹#›</a:t>
            </a:fld>
            <a:endParaRPr lang="en-US" dirty="0"/>
          </a:p>
        </p:txBody>
      </p:sp>
      <p:pic>
        <p:nvPicPr>
          <p:cNvPr id="10" name="Picture 2" descr="D:\行政事項\設計本局簡報母版\圖片\TIPO局徽.jp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0" y="74483"/>
            <a:ext cx="1044696" cy="9613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4" r:id="rId6"/>
    <p:sldLayoutId id="2147483711" r:id="rId7"/>
  </p:sldLayoutIdLst>
  <p:txStyles>
    <p:titleStyle>
      <a:lvl1pPr algn="ctr" defTabSz="914400" rtl="0" eaLnBrk="1" latinLnBrk="0" hangingPunct="1">
        <a:spcBef>
          <a:spcPct val="0"/>
        </a:spcBef>
        <a:buNone/>
        <a:defRPr sz="5400" b="1" kern="1200" cap="none" spc="300" baseline="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新細明體" pitchFamily="18" charset="-120"/>
          <a:ea typeface="新細明體" pitchFamily="18" charset="-120"/>
          <a:cs typeface="+mj-cs"/>
        </a:defRPr>
      </a:lvl1pPr>
    </p:titleStyle>
    <p:bodyStyle>
      <a:lvl1pPr marL="342900" indent="-342900" algn="l" defTabSz="914400" rtl="0" eaLnBrk="1" latinLnBrk="0" hangingPunct="1">
        <a:spcBef>
          <a:spcPct val="20000"/>
        </a:spcBef>
        <a:buClr>
          <a:schemeClr val="accent1"/>
        </a:buClr>
        <a:buSzPct val="100000"/>
        <a:buFont typeface="Arial" pitchFamily="34" charset="0"/>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smtClean="0"/>
          </a:p>
        </p:txBody>
      </p:sp>
      <p:sp>
        <p:nvSpPr>
          <p:cNvPr id="4" name="Date Placeholder 3"/>
          <p:cNvSpPr>
            <a:spLocks noGrp="1"/>
          </p:cNvSpPr>
          <p:nvPr>
            <p:ph type="dt" sz="half" idx="2"/>
          </p:nvPr>
        </p:nvSpPr>
        <p:spPr>
          <a:xfrm>
            <a:off x="523216" y="6237312"/>
            <a:ext cx="2133600" cy="365125"/>
          </a:xfrm>
          <a:prstGeom prst="rect">
            <a:avLst/>
          </a:prstGeom>
        </p:spPr>
        <p:txBody>
          <a:bodyPr vert="horz" lIns="91440" tIns="45720" rIns="91440" bIns="45720" rtlCol="0" anchor="ctr"/>
          <a:lstStyle>
            <a:lvl1pPr algn="l">
              <a:defRPr sz="1200">
                <a:solidFill>
                  <a:schemeClr val="tx2"/>
                </a:solidFill>
              </a:defRPr>
            </a:lvl1pPr>
          </a:lstStyle>
          <a:p>
            <a:fld id="{636B7CAE-FDBC-44FF-B37D-D5B56594B8BB}" type="datetimeFigureOut">
              <a:rPr lang="en-US" smtClean="0"/>
              <a:pPr/>
              <a:t>7/9/2014</a:t>
            </a:fld>
            <a:endParaRPr lang="en-US" dirty="0"/>
          </a:p>
        </p:txBody>
      </p:sp>
      <p:sp>
        <p:nvSpPr>
          <p:cNvPr id="5" name="Footer Placeholder 4"/>
          <p:cNvSpPr>
            <a:spLocks noGrp="1"/>
          </p:cNvSpPr>
          <p:nvPr>
            <p:ph type="ftr" sz="quarter" idx="3"/>
          </p:nvPr>
        </p:nvSpPr>
        <p:spPr>
          <a:xfrm>
            <a:off x="3124200" y="6466789"/>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B299E65-BC98-483A-8DDE-40B0893A437C}" type="slidenum">
              <a:rPr lang="en-US" smtClean="0"/>
              <a:pPr/>
              <a:t>‹#›</a:t>
            </a:fld>
            <a:endParaRPr lang="en-US" dirty="0"/>
          </a:p>
        </p:txBody>
      </p:sp>
      <p:sp>
        <p:nvSpPr>
          <p:cNvPr id="19" name="Rectangle 7"/>
          <p:cNvSpPr/>
          <p:nvPr userDrawn="1"/>
        </p:nvSpPr>
        <p:spPr>
          <a:xfrm>
            <a:off x="26127" y="20943"/>
            <a:ext cx="9144000" cy="1110343"/>
          </a:xfrm>
          <a:prstGeom prst="rect">
            <a:avLst/>
          </a:prstGeom>
          <a:pattFill prst="pct40">
            <a:fgClr>
              <a:srgbClr val="474549"/>
            </a:fgClr>
            <a:bgClr>
              <a:srgbClr val="FFFFFF"/>
            </a:bgClr>
          </a:pattFill>
          <a:ln w="3175">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blipFill>
                <a:blip r:embed="rId3"/>
                <a:tile tx="0" ty="0" sx="100000" sy="100000" flip="none" algn="tl"/>
              </a:blipFill>
            </a:endParaRPr>
          </a:p>
        </p:txBody>
      </p:sp>
      <p:pic>
        <p:nvPicPr>
          <p:cNvPr id="10" name="Picture 2" descr="D:\行政事項\設計本局簡報母版\圖片\TIPO局徽.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10663" y="95428"/>
            <a:ext cx="1044696" cy="961375"/>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7"/>
          <p:cNvSpPr/>
          <p:nvPr userDrawn="1"/>
        </p:nvSpPr>
        <p:spPr>
          <a:xfrm>
            <a:off x="26126" y="6622868"/>
            <a:ext cx="9144000" cy="78378"/>
          </a:xfrm>
          <a:prstGeom prst="rect">
            <a:avLst/>
          </a:prstGeom>
          <a:pattFill prst="pct40">
            <a:fgClr>
              <a:srgbClr val="474549"/>
            </a:fgClr>
            <a:bgClr>
              <a:srgbClr val="FFFFFF"/>
            </a:bgClr>
          </a:patt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blipFill>
                <a:blip r:embed="rId3"/>
                <a:tile tx="0" ty="0" sx="100000" sy="100000" flip="none" algn="tl"/>
              </a:blipFill>
            </a:endParaRPr>
          </a:p>
        </p:txBody>
      </p:sp>
      <p:grpSp>
        <p:nvGrpSpPr>
          <p:cNvPr id="12" name="群組 11"/>
          <p:cNvGrpSpPr/>
          <p:nvPr userDrawn="1"/>
        </p:nvGrpSpPr>
        <p:grpSpPr>
          <a:xfrm>
            <a:off x="6594047" y="4869160"/>
            <a:ext cx="2160230" cy="1969043"/>
            <a:chOff x="1015707" y="301754"/>
            <a:chExt cx="4411332" cy="3547042"/>
          </a:xfrm>
        </p:grpSpPr>
        <p:pic>
          <p:nvPicPr>
            <p:cNvPr id="16" name="圖片 15" descr="D:\行政事項\設計本局簡報母版\圖片\著作權先生圖檔\圖形untitled.bmp"/>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152209" y="301754"/>
              <a:ext cx="1084523" cy="2860158"/>
            </a:xfrm>
            <a:prstGeom prst="rect">
              <a:avLst/>
            </a:prstGeom>
            <a:noFill/>
            <a:ln>
              <a:noFill/>
            </a:ln>
          </p:spPr>
        </p:pic>
        <p:pic>
          <p:nvPicPr>
            <p:cNvPr id="17" name="圖片 16" descr="D:\行政事項\設計本局簡報母版\圖片\著作權先生圖檔\語文untitled.bmp"/>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331885" y="659561"/>
              <a:ext cx="1095154" cy="2860158"/>
            </a:xfrm>
            <a:prstGeom prst="rect">
              <a:avLst/>
            </a:prstGeom>
            <a:noFill/>
            <a:ln>
              <a:noFill/>
            </a:ln>
          </p:spPr>
        </p:pic>
        <p:pic>
          <p:nvPicPr>
            <p:cNvPr id="14" name="圖片 13" descr="D:\行政事項\設計本局簡報母版\圖片\著作權先生圖檔\主造型untitled.bmp"/>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015707" y="824280"/>
              <a:ext cx="1127051" cy="2860159"/>
            </a:xfrm>
            <a:prstGeom prst="rect">
              <a:avLst/>
            </a:prstGeom>
            <a:noFill/>
            <a:ln>
              <a:noFill/>
            </a:ln>
          </p:spPr>
        </p:pic>
        <p:pic>
          <p:nvPicPr>
            <p:cNvPr id="18" name="圖片 17" descr="D:\行政事項\設計本局簡報母版\圖片\著作權先生圖檔\錄音untitled.bmp"/>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236731" y="988638"/>
              <a:ext cx="1095154" cy="2860158"/>
            </a:xfrm>
            <a:prstGeom prst="rect">
              <a:avLst/>
            </a:prstGeom>
            <a:noFill/>
            <a:ln>
              <a:noFill/>
            </a:ln>
          </p:spPr>
        </p:pic>
      </p:grpSp>
    </p:spTree>
    <p:extLst>
      <p:ext uri="{BB962C8B-B14F-4D97-AF65-F5344CB8AC3E}">
        <p14:creationId xmlns:p14="http://schemas.microsoft.com/office/powerpoint/2010/main" val="4040672922"/>
      </p:ext>
    </p:extLst>
  </p:cSld>
  <p:clrMap bg1="lt1" tx1="dk1" bg2="lt2" tx2="dk2" accent1="accent1" accent2="accent2" accent3="accent3" accent4="accent4" accent5="accent5" accent6="accent6" hlink="hlink" folHlink="folHlink"/>
  <p:sldLayoutIdLst>
    <p:sldLayoutId id="2147483728" r:id="rId1"/>
  </p:sldLayoutIdLst>
  <p:txStyles>
    <p:titleStyle>
      <a:lvl1pPr algn="ctr" defTabSz="914400" rtl="0" eaLnBrk="1" latinLnBrk="0" hangingPunct="1">
        <a:spcBef>
          <a:spcPct val="0"/>
        </a:spcBef>
        <a:buNone/>
        <a:defRPr sz="5400" b="1" kern="1200" cap="none" spc="300" baseline="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j-lt"/>
          <a:ea typeface="標楷體" pitchFamily="65" charset="-120"/>
          <a:cs typeface="+mj-cs"/>
        </a:defRPr>
      </a:lvl1pPr>
    </p:titleStyle>
    <p:bodyStyle>
      <a:lvl1pPr marL="342900" indent="-342900" algn="l" defTabSz="914400" rtl="0" eaLnBrk="1" latinLnBrk="0" hangingPunct="1">
        <a:spcBef>
          <a:spcPct val="20000"/>
        </a:spcBef>
        <a:buClr>
          <a:schemeClr val="accent1"/>
        </a:buClr>
        <a:buSzPct val="100000"/>
        <a:buFont typeface="Arial" pitchFamily="34" charset="0"/>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692696"/>
            <a:ext cx="8363272" cy="3338817"/>
          </a:xfrm>
        </p:spPr>
        <p:txBody>
          <a:bodyPr>
            <a:normAutofit/>
            <a:scene3d>
              <a:camera prst="orthographicFront"/>
              <a:lightRig rig="threePt" dir="t"/>
            </a:scene3d>
            <a:sp3d extrusionH="57150">
              <a:bevelT w="38100" h="38100"/>
            </a:sp3d>
          </a:bodyPr>
          <a:lstStyle/>
          <a:p>
            <a:pPr algn="l"/>
            <a:r>
              <a:rPr lang="en-US" altLang="zh-TW" sz="3600" dirty="0" smtClean="0">
                <a:ln w="1905"/>
                <a:gradFill flip="none" rotWithShape="1">
                  <a:gsLst>
                    <a:gs pos="0">
                      <a:srgbClr val="000000"/>
                    </a:gs>
                    <a:gs pos="50000">
                      <a:srgbClr val="777777"/>
                    </a:gs>
                    <a:gs pos="100000">
                      <a:srgbClr val="B2B2B2"/>
                    </a:gs>
                  </a:gsLst>
                  <a:lin ang="16200000" scaled="1"/>
                  <a:tileRect/>
                </a:gradFill>
                <a:effectLst/>
              </a:rPr>
              <a:t>MÜST</a:t>
            </a:r>
            <a:r>
              <a:rPr lang="zh-TW" altLang="en-US" sz="3600" dirty="0" smtClean="0">
                <a:ln w="1905"/>
                <a:gradFill flip="none" rotWithShape="1">
                  <a:gsLst>
                    <a:gs pos="0">
                      <a:srgbClr val="000000"/>
                    </a:gs>
                    <a:gs pos="50000">
                      <a:srgbClr val="777777"/>
                    </a:gs>
                    <a:gs pos="100000">
                      <a:srgbClr val="B2B2B2"/>
                    </a:gs>
                  </a:gsLst>
                  <a:lin ang="16200000" scaled="1"/>
                  <a:tileRect/>
                </a:gradFill>
                <a:effectLst/>
              </a:rPr>
              <a:t>概括授權公開播送之無線廣播電臺「營利性電臺</a:t>
            </a:r>
            <a:r>
              <a:rPr lang="zh-TW" altLang="en-US" sz="3600" dirty="0">
                <a:ln w="1905"/>
                <a:gradFill flip="none" rotWithShape="1">
                  <a:gsLst>
                    <a:gs pos="0">
                      <a:srgbClr val="000000"/>
                    </a:gs>
                    <a:gs pos="50000">
                      <a:srgbClr val="777777"/>
                    </a:gs>
                    <a:gs pos="100000">
                      <a:srgbClr val="B2B2B2"/>
                    </a:gs>
                  </a:gsLst>
                  <a:lin ang="16200000" scaled="1"/>
                  <a:tileRect/>
                </a:gradFill>
                <a:effectLst/>
              </a:rPr>
              <a:t>」、</a:t>
            </a:r>
            <a:r>
              <a:rPr lang="zh-TW" altLang="en-US" sz="3600" dirty="0" smtClean="0">
                <a:ln w="1905"/>
                <a:gradFill flip="none" rotWithShape="1">
                  <a:gsLst>
                    <a:gs pos="0">
                      <a:srgbClr val="000000"/>
                    </a:gs>
                    <a:gs pos="50000">
                      <a:srgbClr val="777777"/>
                    </a:gs>
                    <a:gs pos="100000">
                      <a:srgbClr val="B2B2B2"/>
                    </a:gs>
                  </a:gsLst>
                  <a:lin ang="16200000" scaled="1"/>
                  <a:tileRect/>
                </a:gradFill>
                <a:effectLst/>
              </a:rPr>
              <a:t>「實體電臺於網路</a:t>
            </a:r>
            <a:r>
              <a:rPr lang="zh-TW" altLang="en-US" sz="3600" dirty="0">
                <a:ln w="1905"/>
                <a:gradFill flip="none" rotWithShape="1">
                  <a:gsLst>
                    <a:gs pos="0">
                      <a:srgbClr val="000000"/>
                    </a:gs>
                    <a:gs pos="50000">
                      <a:srgbClr val="777777"/>
                    </a:gs>
                    <a:gs pos="100000">
                      <a:srgbClr val="B2B2B2"/>
                    </a:gs>
                  </a:gsLst>
                  <a:lin ang="16200000" scaled="1"/>
                  <a:tileRect/>
                </a:gradFill>
                <a:effectLst/>
              </a:rPr>
              <a:t>之同步</a:t>
            </a:r>
            <a:r>
              <a:rPr lang="zh-TW" altLang="en-US" sz="3600" dirty="0" smtClean="0">
                <a:ln w="1905"/>
                <a:gradFill flip="none" rotWithShape="1">
                  <a:gsLst>
                    <a:gs pos="0">
                      <a:srgbClr val="000000"/>
                    </a:gs>
                    <a:gs pos="50000">
                      <a:srgbClr val="777777"/>
                    </a:gs>
                    <a:gs pos="100000">
                      <a:srgbClr val="B2B2B2"/>
                    </a:gs>
                  </a:gsLst>
                  <a:lin ang="16200000" scaled="1"/>
                  <a:tileRect/>
                </a:gradFill>
                <a:effectLst/>
              </a:rPr>
              <a:t>播送」使用報酬率案意見交流會</a:t>
            </a:r>
            <a:endParaRPr lang="en-US" sz="360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Subtitle 2"/>
          <p:cNvSpPr>
            <a:spLocks noGrp="1"/>
          </p:cNvSpPr>
          <p:nvPr>
            <p:ph type="subTitle" idx="1"/>
          </p:nvPr>
        </p:nvSpPr>
        <p:spPr>
          <a:xfrm>
            <a:off x="1698374" y="4595814"/>
            <a:ext cx="5688632" cy="2204824"/>
          </a:xfrm>
        </p:spPr>
        <p:txBody>
          <a:bodyPr>
            <a:scene3d>
              <a:camera prst="orthographicFront"/>
              <a:lightRig rig="threePt" dir="t"/>
            </a:scene3d>
            <a:sp3d extrusionH="57150">
              <a:bevelT w="38100" h="38100"/>
            </a:sp3d>
          </a:bodyPr>
          <a:lstStyle/>
          <a:p>
            <a:r>
              <a:rPr lang="zh-TW" altLang="en-US" sz="2200" dirty="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報告單位：經濟部智慧財產</a:t>
            </a:r>
            <a:r>
              <a:rPr lang="zh-TW" altLang="en-US" sz="22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局著作權組</a:t>
            </a:r>
            <a:endParaRPr lang="en-US" altLang="zh-TW" sz="22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endParaRPr>
          </a:p>
          <a:p>
            <a:endParaRPr lang="en-US" altLang="zh-TW" sz="2000" dirty="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endParaRPr>
          </a:p>
          <a:p>
            <a:r>
              <a:rPr lang="en-US" altLang="zh-TW" sz="20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103</a:t>
            </a:r>
            <a:r>
              <a:rPr lang="zh-TW" altLang="en-US" sz="20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年</a:t>
            </a:r>
            <a:r>
              <a:rPr lang="en-US" altLang="zh-TW" sz="2000" dirty="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rPr>
              <a:t>6</a:t>
            </a:r>
            <a:r>
              <a:rPr lang="zh-TW" altLang="en-US" sz="20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月</a:t>
            </a:r>
            <a:r>
              <a:rPr lang="en-US" altLang="zh-TW" sz="20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rPr>
              <a:t>12</a:t>
            </a:r>
            <a:r>
              <a:rPr lang="zh-TW" altLang="en-US" sz="2000" dirty="0" smtClean="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rPr>
              <a:t>日</a:t>
            </a:r>
            <a:endParaRPr lang="zh-TW" altLang="en-US" sz="2000" dirty="0">
              <a:ln w="1905"/>
              <a:gradFill flip="none" rotWithShape="1">
                <a:gsLst>
                  <a:gs pos="22000">
                    <a:srgbClr val="080808"/>
                  </a:gs>
                  <a:gs pos="50000">
                    <a:srgbClr val="0070C0"/>
                  </a:gs>
                  <a:gs pos="71000">
                    <a:srgbClr val="000066"/>
                  </a:gs>
                </a:gsLst>
                <a:lin ang="16200000" scaled="1"/>
                <a:tileRect/>
              </a:gradFill>
              <a:effectLst>
                <a:innerShdw blurRad="69850" dist="43180" dir="5400000">
                  <a:srgbClr val="000000">
                    <a:alpha val="65000"/>
                  </a:srgbClr>
                </a:innerShdw>
              </a:effectLst>
              <a:latin typeface="新細明體" pitchFamily="18" charset="-120"/>
              <a:ea typeface="新細明體" pitchFamily="18" charset="-120"/>
            </a:endParaRPr>
          </a:p>
        </p:txBody>
      </p:sp>
    </p:spTree>
    <p:extLst>
      <p:ext uri="{BB962C8B-B14F-4D97-AF65-F5344CB8AC3E}">
        <p14:creationId xmlns:p14="http://schemas.microsoft.com/office/powerpoint/2010/main" val="2136103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822167780"/>
              </p:ext>
            </p:extLst>
          </p:nvPr>
        </p:nvGraphicFramePr>
        <p:xfrm>
          <a:off x="395536" y="1268760"/>
          <a:ext cx="8229600" cy="5262880"/>
        </p:xfrm>
        <a:graphic>
          <a:graphicData uri="http://schemas.openxmlformats.org/drawingml/2006/table">
            <a:tbl>
              <a:tblPr firstRow="1" bandRow="1">
                <a:tableStyleId>{5C22544A-7EE6-4342-B048-85BDC9FD1C3A}</a:tableStyleId>
              </a:tblPr>
              <a:tblGrid>
                <a:gridCol w="4824536"/>
                <a:gridCol w="3405064"/>
              </a:tblGrid>
              <a:tr h="370840">
                <a:tc>
                  <a:txBody>
                    <a:bodyPr/>
                    <a:lstStyle/>
                    <a:p>
                      <a:pPr algn="ctr"/>
                      <a:r>
                        <a:rPr lang="zh-TW" altLang="en-US" dirty="0" smtClean="0"/>
                        <a:t>申請人及參加人意見</a:t>
                      </a:r>
                      <a:endParaRPr lang="zh-TW" altLang="en-US" dirty="0"/>
                    </a:p>
                  </a:txBody>
                  <a:tcPr anchor="ctr"/>
                </a:tc>
                <a:tc>
                  <a:txBody>
                    <a:bodyPr/>
                    <a:lstStyle/>
                    <a:p>
                      <a:pPr algn="ctr"/>
                      <a:r>
                        <a:rPr lang="en-US" altLang="zh-TW" dirty="0" smtClean="0"/>
                        <a:t>M</a:t>
                      </a:r>
                      <a:r>
                        <a:rPr lang="en-US" altLang="zh-TW" dirty="0" smtClean="0">
                          <a:latin typeface="新細明體"/>
                          <a:ea typeface="新細明體"/>
                        </a:rPr>
                        <a:t>ÜST</a:t>
                      </a:r>
                      <a:r>
                        <a:rPr lang="zh-TW" altLang="en-US" dirty="0" smtClean="0">
                          <a:latin typeface="新細明體"/>
                          <a:ea typeface="新細明體"/>
                        </a:rPr>
                        <a:t>意見與訂定費率理由</a:t>
                      </a:r>
                      <a:endParaRPr lang="zh-TW" altLang="en-US" dirty="0"/>
                    </a:p>
                  </a:txBody>
                  <a:tcPr anchor="ctr"/>
                </a:tc>
              </a:tr>
              <a:tr h="370840">
                <a:tc>
                  <a:txBody>
                    <a:bodyPr/>
                    <a:lstStyle/>
                    <a:p>
                      <a:pPr marL="342900" indent="-342900">
                        <a:lnSpc>
                          <a:spcPct val="125000"/>
                        </a:lnSpc>
                        <a:buFont typeface="+mj-lt"/>
                        <a:buAutoNum type="arabicPeriod"/>
                      </a:pPr>
                      <a:r>
                        <a:rPr lang="zh-TW" altLang="en-US" dirty="0" smtClean="0"/>
                        <a:t>根據</a:t>
                      </a:r>
                      <a:r>
                        <a:rPr lang="en-US" altLang="zh-TW" dirty="0" smtClean="0"/>
                        <a:t>AC Nielsen2014</a:t>
                      </a:r>
                      <a:r>
                        <a:rPr lang="zh-TW" altLang="en-US" dirty="0" smtClean="0"/>
                        <a:t>年最新一季的調查結果，以網際網路收聽廣播節目的聽眾比率約占廣播收聽人口數的</a:t>
                      </a:r>
                      <a:r>
                        <a:rPr lang="en-US" altLang="zh-TW" dirty="0" smtClean="0"/>
                        <a:t>9%</a:t>
                      </a:r>
                      <a:r>
                        <a:rPr lang="zh-TW" altLang="en-US" dirty="0" smtClean="0"/>
                        <a:t>，此一前提為網際網路的收聽者原本就是廣播的收聽族群，亦即對聽眾而言，只是收聽工具的不同選擇。因此，廣播利用人在已支付公開播送費用的情況下，</a:t>
                      </a:r>
                      <a:r>
                        <a:rPr lang="en-US" altLang="zh-TW" dirty="0" smtClean="0"/>
                        <a:t>MUST</a:t>
                      </a:r>
                      <a:r>
                        <a:rPr lang="zh-TW" altLang="en-US" dirty="0" smtClean="0"/>
                        <a:t>若再收取公開傳輸費用，則形成重複收費的不合理現象。</a:t>
                      </a:r>
                    </a:p>
                    <a:p>
                      <a:pPr marL="342900" indent="-342900">
                        <a:lnSpc>
                          <a:spcPct val="125000"/>
                        </a:lnSpc>
                        <a:buFont typeface="+mj-lt"/>
                        <a:buAutoNum type="arabicPeriod"/>
                      </a:pPr>
                      <a:r>
                        <a:rPr lang="zh-TW" altLang="en-US" dirty="0" smtClean="0"/>
                        <a:t>廣播電臺運用網路同步播出節目，只是為了提供聽眾選擇另一收聽管道的服務，並未增加額外經濟上之利益，</a:t>
                      </a:r>
                      <a:r>
                        <a:rPr lang="en-US" altLang="zh-TW" dirty="0" smtClean="0"/>
                        <a:t>MÜST</a:t>
                      </a:r>
                      <a:r>
                        <a:rPr lang="zh-TW" altLang="en-US" dirty="0" smtClean="0"/>
                        <a:t>既已收取概括授權之公開播送費用，即不應再收取公開傳輸費用，若欲收取，亦應調降現行公開播送之費率。</a:t>
                      </a:r>
                      <a:endParaRPr lang="zh-TW" altLang="en-US" dirty="0"/>
                    </a:p>
                  </a:txBody>
                  <a:tcPr/>
                </a:tc>
                <a:tc>
                  <a:txBody>
                    <a:bodyPr/>
                    <a:lstStyle/>
                    <a:p>
                      <a:pPr>
                        <a:lnSpc>
                          <a:spcPct val="125000"/>
                        </a:lnSpc>
                      </a:pPr>
                      <a:r>
                        <a:rPr lang="zh-TW" altLang="en-US" dirty="0" smtClean="0"/>
                        <a:t>依智慧局</a:t>
                      </a:r>
                      <a:r>
                        <a:rPr lang="en-US" altLang="zh-TW" dirty="0" smtClean="0"/>
                        <a:t>101</a:t>
                      </a:r>
                      <a:r>
                        <a:rPr lang="zh-TW" altLang="en-US" dirty="0" smtClean="0"/>
                        <a:t>年</a:t>
                      </a:r>
                      <a:r>
                        <a:rPr lang="en-US" altLang="zh-TW" dirty="0" smtClean="0"/>
                        <a:t>12</a:t>
                      </a:r>
                      <a:r>
                        <a:rPr lang="zh-TW" altLang="en-US" dirty="0" smtClean="0"/>
                        <a:t>月</a:t>
                      </a:r>
                      <a:r>
                        <a:rPr lang="en-US" altLang="zh-TW" dirty="0" smtClean="0"/>
                        <a:t>19</a:t>
                      </a:r>
                      <a:r>
                        <a:rPr lang="zh-TW" altLang="en-US" dirty="0" smtClean="0"/>
                        <a:t>日智著字第</a:t>
                      </a:r>
                      <a:r>
                        <a:rPr lang="en-US" altLang="zh-TW" dirty="0" smtClean="0"/>
                        <a:t>10116005801</a:t>
                      </a:r>
                      <a:r>
                        <a:rPr lang="zh-TW" altLang="en-US" dirty="0" smtClean="0"/>
                        <a:t>號函之內容說明：實體廣播電台業者，於進行網路廣播同步播送時之利用行為，由於係伴隨實體電台公開播送行為而來，並同步於網路播送，宜於與廣播電台洽談公開播送授權時一併處理，遂參酌授權實務與利用人協商之結果，訂定本項費率。</a:t>
                      </a:r>
                      <a:endParaRPr lang="zh-TW" altLang="en-US" dirty="0"/>
                    </a:p>
                  </a:txBody>
                  <a:tcPr/>
                </a:tc>
              </a:tr>
            </a:tbl>
          </a:graphicData>
        </a:graphic>
      </p:graphicFrame>
      <p:sp>
        <p:nvSpPr>
          <p:cNvPr id="4" name="標題 1"/>
          <p:cNvSpPr>
            <a:spLocks noGrp="1"/>
          </p:cNvSpPr>
          <p:nvPr>
            <p:ph type="title"/>
          </p:nvPr>
        </p:nvSpPr>
        <p:spPr>
          <a:xfrm>
            <a:off x="2115412" y="1809"/>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8003237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0" indent="0" algn="ctr">
              <a:buNone/>
            </a:pPr>
            <a:endParaRPr lang="en-US" altLang="zh-TW" sz="7200" dirty="0" smtClean="0"/>
          </a:p>
        </p:txBody>
      </p:sp>
      <p:sp>
        <p:nvSpPr>
          <p:cNvPr id="4" name="矩形 3"/>
          <p:cNvSpPr/>
          <p:nvPr/>
        </p:nvSpPr>
        <p:spPr>
          <a:xfrm>
            <a:off x="1319349" y="1841863"/>
            <a:ext cx="5700923" cy="1200329"/>
          </a:xfrm>
          <a:prstGeom prst="rect">
            <a:avLst/>
          </a:prstGeom>
          <a:noFill/>
        </p:spPr>
        <p:txBody>
          <a:bodyPr wrap="square" lIns="91440" tIns="45720" rIns="91440" bIns="45720">
            <a:spAutoFit/>
          </a:bodyPr>
          <a:lstStyle/>
          <a:p>
            <a:pPr algn="ctr"/>
            <a:endParaRPr lang="zh-TW" altLang="en-US" sz="7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effectLst>
                <a:outerShdw blurRad="50800" dist="40000" dir="5400000" algn="tl" rotWithShape="0">
                  <a:srgbClr val="000000">
                    <a:shade val="5000"/>
                    <a:satMod val="120000"/>
                    <a:alpha val="33000"/>
                  </a:srgbClr>
                </a:outerShdw>
              </a:effectLst>
            </a:endParaRPr>
          </a:p>
        </p:txBody>
      </p:sp>
      <p:sp>
        <p:nvSpPr>
          <p:cNvPr id="5" name="矩形 4"/>
          <p:cNvSpPr/>
          <p:nvPr/>
        </p:nvSpPr>
        <p:spPr>
          <a:xfrm>
            <a:off x="2629801" y="2967335"/>
            <a:ext cx="3884398" cy="1200329"/>
          </a:xfrm>
          <a:prstGeom prst="rect">
            <a:avLst/>
          </a:prstGeom>
          <a:noFill/>
        </p:spPr>
        <p:txBody>
          <a:bodyPr wrap="none" lIns="91440" tIns="45720" rIns="91440" bIns="45720">
            <a:spAutoFit/>
          </a:bodyPr>
          <a:lstStyle/>
          <a:p>
            <a:pPr algn="ctr"/>
            <a:r>
              <a:rPr lang="zh-TW" altLang="en-US" sz="7200" b="1" cap="none" spc="0" dirty="0" smtClean="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rPr>
              <a:t>討論議題</a:t>
            </a:r>
            <a:endParaRPr lang="zh-TW" altLang="en-US" sz="7200" b="1" cap="none" spc="0" dirty="0">
              <a:ln w="12700">
                <a:solidFill>
                  <a:schemeClr val="tx2">
                    <a:satMod val="155000"/>
                  </a:schemeClr>
                </a:solidFill>
                <a:prstDash val="solid"/>
              </a:ln>
              <a:solidFill>
                <a:schemeClr val="accent1"/>
              </a:solidFill>
              <a:effectLst>
                <a:outerShdw blurRad="41275" dist="20320" dir="1800000" algn="tl" rotWithShape="0">
                  <a:srgbClr val="000000">
                    <a:alpha val="40000"/>
                  </a:srgbClr>
                </a:outerShdw>
              </a:effectLst>
            </a:endParaRPr>
          </a:p>
        </p:txBody>
      </p:sp>
      <p:sp>
        <p:nvSpPr>
          <p:cNvPr id="6" name="標題 1"/>
          <p:cNvSpPr>
            <a:spLocks noGrp="1"/>
          </p:cNvSpPr>
          <p:nvPr>
            <p:ph type="title"/>
          </p:nvPr>
        </p:nvSpPr>
        <p:spPr>
          <a:xfrm>
            <a:off x="2088637" y="19147"/>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1637856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pPr marL="457200" indent="-457200">
              <a:lnSpc>
                <a:spcPct val="150000"/>
              </a:lnSpc>
              <a:buFont typeface="+mj-lt"/>
              <a:buAutoNum type="arabicPeriod"/>
            </a:pPr>
            <a:r>
              <a:rPr lang="zh-TW" altLang="en-US" sz="2000" b="1" dirty="0" smtClean="0"/>
              <a:t>關於</a:t>
            </a:r>
            <a:r>
              <a:rPr lang="zh-TW" altLang="en-US" sz="2000" b="1" dirty="0"/>
              <a:t>營利性電臺部分，利用人建議「中、小功率調頻、調幅電臺」以「音樂使用量」之比率區分收費級距，取代原「電臺屬性」之分類，且「全國性廣播電臺」亦比照之，</a:t>
            </a:r>
            <a:r>
              <a:rPr lang="en-US" altLang="zh-TW" sz="2000" b="1" dirty="0"/>
              <a:t>MÜST</a:t>
            </a:r>
            <a:r>
              <a:rPr lang="zh-TW" altLang="en-US" sz="2000" b="1" dirty="0"/>
              <a:t>認為實務上是否合理可行</a:t>
            </a:r>
            <a:r>
              <a:rPr lang="zh-TW" altLang="en-US" sz="2000" b="1" dirty="0" smtClean="0"/>
              <a:t>？</a:t>
            </a:r>
            <a:endParaRPr lang="en-US" altLang="zh-TW" sz="2000" b="1" dirty="0"/>
          </a:p>
          <a:p>
            <a:pPr marL="457200" indent="-457200">
              <a:lnSpc>
                <a:spcPct val="150000"/>
              </a:lnSpc>
              <a:buFont typeface="+mj-lt"/>
              <a:buAutoNum type="arabicPeriod"/>
            </a:pPr>
            <a:r>
              <a:rPr lang="zh-TW" altLang="en-US" sz="2000" b="1" dirty="0" smtClean="0"/>
              <a:t>目前</a:t>
            </a:r>
            <a:r>
              <a:rPr lang="zh-TW" altLang="en-US" sz="2000" b="1" dirty="0"/>
              <a:t>實務上，利用人提供「使用清單」之情形為何</a:t>
            </a:r>
            <a:r>
              <a:rPr lang="zh-TW" altLang="en-US" sz="2000" b="1" dirty="0" smtClean="0"/>
              <a:t>？</a:t>
            </a:r>
            <a:endParaRPr lang="en-US" altLang="zh-TW" sz="2000" b="1" dirty="0"/>
          </a:p>
          <a:p>
            <a:pPr marL="457200" indent="-457200">
              <a:lnSpc>
                <a:spcPct val="150000"/>
              </a:lnSpc>
              <a:buFont typeface="+mj-lt"/>
              <a:buAutoNum type="arabicPeriod"/>
            </a:pPr>
            <a:r>
              <a:rPr lang="zh-TW" altLang="en-US" sz="2000" b="1" dirty="0" smtClean="0"/>
              <a:t>依</a:t>
            </a:r>
            <a:r>
              <a:rPr lang="zh-TW" altLang="en-US" sz="2000" b="1" dirty="0"/>
              <a:t>利用人之建議，由各電臺視自己之條件選擇適用費率，惟集管團體有稽核權，</a:t>
            </a:r>
            <a:r>
              <a:rPr lang="en-US" altLang="zh-TW" sz="2000" b="1" dirty="0"/>
              <a:t>MÜST</a:t>
            </a:r>
            <a:r>
              <a:rPr lang="zh-TW" altLang="en-US" sz="2000" b="1" dirty="0"/>
              <a:t>對此有何意見？對實務運作是否造成困擾</a:t>
            </a:r>
            <a:r>
              <a:rPr lang="zh-TW" altLang="en-US" sz="2000" b="1" dirty="0" smtClean="0"/>
              <a:t>？</a:t>
            </a:r>
            <a:endParaRPr lang="en-US" altLang="zh-TW" sz="2000" b="1" dirty="0" smtClean="0"/>
          </a:p>
          <a:p>
            <a:pPr marL="457200" indent="-457200">
              <a:lnSpc>
                <a:spcPct val="150000"/>
              </a:lnSpc>
              <a:buFont typeface="+mj-lt"/>
              <a:buAutoNum type="arabicPeriod"/>
            </a:pPr>
            <a:r>
              <a:rPr lang="zh-TW" altLang="en-US" sz="2000" b="1" dirty="0" smtClean="0"/>
              <a:t>依</a:t>
            </a:r>
            <a:r>
              <a:rPr lang="zh-TW" altLang="en-US" sz="2000" b="1" dirty="0"/>
              <a:t>利用人建議，調幅台亦比照小功率調頻台費率收費，</a:t>
            </a:r>
            <a:r>
              <a:rPr lang="en-US" altLang="zh-TW" sz="2000" b="1" dirty="0"/>
              <a:t>MÜST</a:t>
            </a:r>
            <a:r>
              <a:rPr lang="zh-TW" altLang="en-US" sz="2000" b="1" dirty="0"/>
              <a:t>認為是否合理</a:t>
            </a:r>
            <a:r>
              <a:rPr lang="en-US" altLang="zh-TW" sz="2000" b="1" dirty="0" smtClean="0"/>
              <a:t>?</a:t>
            </a:r>
          </a:p>
        </p:txBody>
      </p:sp>
      <p:sp>
        <p:nvSpPr>
          <p:cNvPr id="4" name="標題 1"/>
          <p:cNvSpPr>
            <a:spLocks noGrp="1"/>
          </p:cNvSpPr>
          <p:nvPr>
            <p:ph type="title"/>
          </p:nvPr>
        </p:nvSpPr>
        <p:spPr>
          <a:xfrm>
            <a:off x="2118535" y="31886"/>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42458244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fontScale="85000" lnSpcReduction="20000"/>
          </a:bodyPr>
          <a:lstStyle/>
          <a:p>
            <a:pPr marL="0" indent="0">
              <a:lnSpc>
                <a:spcPct val="150000"/>
              </a:lnSpc>
              <a:buNone/>
            </a:pPr>
            <a:r>
              <a:rPr lang="en-US" altLang="zh-TW" b="1" dirty="0" smtClean="0">
                <a:solidFill>
                  <a:schemeClr val="accent1"/>
                </a:solidFill>
              </a:rPr>
              <a:t>5.</a:t>
            </a:r>
            <a:r>
              <a:rPr lang="zh-TW" altLang="en-US" b="1" dirty="0" smtClean="0"/>
              <a:t> 請</a:t>
            </a:r>
            <a:r>
              <a:rPr lang="en-US" altLang="zh-TW" b="1" dirty="0"/>
              <a:t>MÜST</a:t>
            </a:r>
            <a:r>
              <a:rPr lang="zh-TW" altLang="en-US" b="1" dirty="0"/>
              <a:t>就新增訂之「調幅廣播電臺之分類</a:t>
            </a:r>
            <a:r>
              <a:rPr lang="en-US" altLang="zh-TW" b="1" dirty="0"/>
              <a:t>(</a:t>
            </a:r>
            <a:r>
              <a:rPr lang="zh-TW" altLang="en-US" b="1" dirty="0"/>
              <a:t>轉播臺</a:t>
            </a:r>
            <a:r>
              <a:rPr lang="en-US" altLang="zh-TW" b="1" dirty="0"/>
              <a:t>)</a:t>
            </a:r>
            <a:r>
              <a:rPr lang="zh-TW" altLang="en-US" b="1" dirty="0"/>
              <a:t>」一項</a:t>
            </a:r>
            <a:r>
              <a:rPr lang="zh-TW" altLang="en-US" b="1" dirty="0" smtClean="0"/>
              <a:t>，說明</a:t>
            </a:r>
            <a:r>
              <a:rPr lang="zh-TW" altLang="en-US" b="1" dirty="0"/>
              <a:t>此</a:t>
            </a:r>
            <a:r>
              <a:rPr lang="zh-TW" altLang="en-US" b="1" dirty="0" smtClean="0"/>
              <a:t>種</a:t>
            </a:r>
            <a:r>
              <a:rPr lang="en-US" altLang="zh-TW" b="1" dirty="0" smtClean="0"/>
              <a:t/>
            </a:r>
            <a:br>
              <a:rPr lang="en-US" altLang="zh-TW" b="1" dirty="0" smtClean="0"/>
            </a:br>
            <a:r>
              <a:rPr lang="zh-TW" altLang="en-US" b="1" dirty="0" smtClean="0"/>
              <a:t>    利用</a:t>
            </a:r>
            <a:r>
              <a:rPr lang="zh-TW" altLang="en-US" b="1" dirty="0"/>
              <a:t>型態於費率增訂前係如何收費，並試舉一、二例比較說明廣播</a:t>
            </a:r>
            <a:r>
              <a:rPr lang="zh-TW" altLang="en-US" b="1" dirty="0" smtClean="0"/>
              <a:t>電</a:t>
            </a:r>
            <a:r>
              <a:rPr lang="en-US" altLang="zh-TW" b="1" dirty="0" smtClean="0"/>
              <a:t/>
            </a:r>
            <a:br>
              <a:rPr lang="en-US" altLang="zh-TW" b="1" dirty="0" smtClean="0"/>
            </a:br>
            <a:r>
              <a:rPr lang="zh-TW" altLang="en-US" b="1" dirty="0" smtClean="0"/>
              <a:t>    台</a:t>
            </a:r>
            <a:r>
              <a:rPr lang="zh-TW" altLang="en-US" b="1" dirty="0"/>
              <a:t>業者適用修正前、後費率之差異。又針對電臺建議此種利用型態</a:t>
            </a:r>
            <a:r>
              <a:rPr lang="zh-TW" altLang="en-US" b="1" dirty="0" smtClean="0"/>
              <a:t>建</a:t>
            </a:r>
            <a:r>
              <a:rPr lang="en-US" altLang="zh-TW" b="1" dirty="0" smtClean="0"/>
              <a:t/>
            </a:r>
            <a:br>
              <a:rPr lang="en-US" altLang="zh-TW" b="1" dirty="0" smtClean="0"/>
            </a:br>
            <a:r>
              <a:rPr lang="zh-TW" altLang="en-US" b="1" dirty="0" smtClean="0"/>
              <a:t>    議</a:t>
            </a:r>
            <a:r>
              <a:rPr lang="zh-TW" altLang="en-US" b="1" dirty="0"/>
              <a:t>為主播台</a:t>
            </a:r>
            <a:r>
              <a:rPr lang="en-US" altLang="zh-TW" b="1" dirty="0"/>
              <a:t>1/5</a:t>
            </a:r>
            <a:r>
              <a:rPr lang="zh-TW" altLang="en-US" b="1" dirty="0"/>
              <a:t>收費，雙方對此之意見為何</a:t>
            </a:r>
            <a:r>
              <a:rPr lang="zh-TW" altLang="en-US" b="1" dirty="0" smtClean="0"/>
              <a:t>？</a:t>
            </a:r>
            <a:endParaRPr lang="en-US" altLang="zh-TW" b="1" dirty="0" smtClean="0"/>
          </a:p>
          <a:p>
            <a:pPr marL="0" indent="0">
              <a:lnSpc>
                <a:spcPct val="150000"/>
              </a:lnSpc>
              <a:buNone/>
            </a:pPr>
            <a:r>
              <a:rPr lang="en-US" altLang="zh-TW" b="1" dirty="0" smtClean="0">
                <a:solidFill>
                  <a:schemeClr val="accent1"/>
                </a:solidFill>
              </a:rPr>
              <a:t>6.</a:t>
            </a:r>
            <a:r>
              <a:rPr lang="zh-TW" altLang="en-US" b="1" dirty="0" smtClean="0"/>
              <a:t>又</a:t>
            </a:r>
            <a:r>
              <a:rPr lang="zh-TW" altLang="en-US" b="1" dirty="0"/>
              <a:t>針對電臺建議「實體電臺於網路之同步播送」之利用型態不應</a:t>
            </a:r>
            <a:r>
              <a:rPr lang="zh-TW" altLang="en-US" b="1" dirty="0" smtClean="0"/>
              <a:t>收費</a:t>
            </a:r>
            <a:r>
              <a:rPr lang="en-US" altLang="zh-TW" b="1" dirty="0" smtClean="0"/>
              <a:t/>
            </a:r>
            <a:br>
              <a:rPr lang="en-US" altLang="zh-TW" b="1" dirty="0" smtClean="0"/>
            </a:br>
            <a:r>
              <a:rPr lang="zh-TW" altLang="en-US" b="1" dirty="0" smtClean="0"/>
              <a:t>    之</a:t>
            </a:r>
            <a:r>
              <a:rPr lang="zh-TW" altLang="en-US" b="1" dirty="0"/>
              <a:t>建議，雙方意見為何</a:t>
            </a:r>
            <a:r>
              <a:rPr lang="zh-TW" altLang="en-US" b="1" dirty="0" smtClean="0"/>
              <a:t>？</a:t>
            </a:r>
            <a:endParaRPr lang="en-US" altLang="zh-TW" b="1" dirty="0" smtClean="0"/>
          </a:p>
          <a:p>
            <a:pPr marL="0" indent="0">
              <a:lnSpc>
                <a:spcPct val="150000"/>
              </a:lnSpc>
              <a:buNone/>
            </a:pPr>
            <a:r>
              <a:rPr lang="en-US" altLang="zh-TW" b="1" dirty="0" smtClean="0">
                <a:solidFill>
                  <a:schemeClr val="accent1"/>
                </a:solidFill>
              </a:rPr>
              <a:t>7.</a:t>
            </a:r>
            <a:r>
              <a:rPr lang="zh-TW" altLang="en-US" b="1" dirty="0" smtClean="0"/>
              <a:t> 依</a:t>
            </a:r>
            <a:r>
              <a:rPr lang="en-US" altLang="zh-TW" b="1" dirty="0"/>
              <a:t>MÜST</a:t>
            </a:r>
            <a:r>
              <a:rPr lang="zh-TW" altLang="en-US" b="1" dirty="0"/>
              <a:t>與利用人所提建議費率相較，其中彰化縣、宜蘭縣、苗栗縣</a:t>
            </a:r>
            <a:r>
              <a:rPr lang="zh-TW" altLang="en-US" b="1" dirty="0" smtClean="0"/>
              <a:t>、</a:t>
            </a:r>
            <a:r>
              <a:rPr lang="en-US" altLang="zh-TW" b="1" dirty="0" smtClean="0"/>
              <a:t/>
            </a:r>
            <a:br>
              <a:rPr lang="en-US" altLang="zh-TW" b="1" dirty="0" smtClean="0"/>
            </a:br>
            <a:r>
              <a:rPr lang="zh-TW" altLang="en-US" b="1" dirty="0" smtClean="0"/>
              <a:t>    南投縣</a:t>
            </a:r>
            <a:r>
              <a:rPr lang="zh-TW" altLang="en-US" b="1" dirty="0"/>
              <a:t>、雲林縣、屏東縣、花蓮縣、台東縣、澎湖縣、金門縣、連</a:t>
            </a:r>
            <a:r>
              <a:rPr lang="zh-TW" altLang="en-US" b="1" dirty="0" smtClean="0"/>
              <a:t>江</a:t>
            </a:r>
            <a:r>
              <a:rPr lang="en-US" altLang="zh-TW" b="1" dirty="0" smtClean="0"/>
              <a:t/>
            </a:r>
            <a:br>
              <a:rPr lang="en-US" altLang="zh-TW" b="1" dirty="0" smtClean="0"/>
            </a:br>
            <a:r>
              <a:rPr lang="zh-TW" altLang="en-US" b="1" dirty="0" smtClean="0"/>
              <a:t>    縣</a:t>
            </a:r>
            <a:r>
              <a:rPr lang="zh-TW" altLang="en-US" b="1" dirty="0"/>
              <a:t>等縣市所屬之費率級距不同，致適用之費率有所落差，雙方對此</a:t>
            </a:r>
            <a:r>
              <a:rPr lang="zh-TW" altLang="en-US" b="1" dirty="0" smtClean="0"/>
              <a:t>有</a:t>
            </a:r>
            <a:r>
              <a:rPr lang="en-US" altLang="zh-TW" b="1" dirty="0" smtClean="0"/>
              <a:t/>
            </a:r>
            <a:br>
              <a:rPr lang="en-US" altLang="zh-TW" b="1" dirty="0" smtClean="0"/>
            </a:br>
            <a:r>
              <a:rPr lang="zh-TW" altLang="en-US" b="1" dirty="0" smtClean="0"/>
              <a:t>    何</a:t>
            </a:r>
            <a:r>
              <a:rPr lang="zh-TW" altLang="en-US" b="1" dirty="0"/>
              <a:t>意見？</a:t>
            </a:r>
            <a:endParaRPr lang="en-US" altLang="zh-TW" b="1" dirty="0" smtClean="0"/>
          </a:p>
        </p:txBody>
      </p:sp>
      <p:sp>
        <p:nvSpPr>
          <p:cNvPr id="4" name="標題 1"/>
          <p:cNvSpPr>
            <a:spLocks noGrp="1"/>
          </p:cNvSpPr>
          <p:nvPr>
            <p:ph type="title"/>
          </p:nvPr>
        </p:nvSpPr>
        <p:spPr>
          <a:xfrm>
            <a:off x="2087216" y="18823"/>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1147659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版面配置區 1"/>
          <p:cNvSpPr>
            <a:spLocks noGrp="1"/>
          </p:cNvSpPr>
          <p:nvPr>
            <p:ph type="title"/>
          </p:nvPr>
        </p:nvSpPr>
        <p:spPr>
          <a:xfrm>
            <a:off x="1403648" y="2677886"/>
            <a:ext cx="6336704" cy="1831234"/>
          </a:xfrm>
          <a:prstGeom prst="rect">
            <a:avLst/>
          </a:prstGeom>
        </p:spPr>
        <p:txBody>
          <a:bodyPr vert="horz" lIns="91440" tIns="45720" rIns="91440" bIns="45720" rtlCol="0" anchor="ctr">
            <a:normAutofit/>
          </a:bodyPr>
          <a:lstStyle/>
          <a:p>
            <a:r>
              <a:rPr lang="zh-TW" altLang="en-US" dirty="0" smtClean="0">
                <a:latin typeface="新細明體" pitchFamily="18" charset="-120"/>
                <a:ea typeface="新細明體" pitchFamily="18" charset="-120"/>
              </a:rPr>
              <a:t>報告完畢，</a:t>
            </a:r>
            <a:r>
              <a:rPr lang="zh-TW" altLang="en-US" dirty="0">
                <a:latin typeface="新細明體"/>
                <a:ea typeface="新細明體"/>
              </a:rPr>
              <a:t>謝謝！</a:t>
            </a:r>
            <a:endParaRPr lang="zh-TW" altLang="en-US" dirty="0"/>
          </a:p>
        </p:txBody>
      </p:sp>
    </p:spTree>
    <p:extLst>
      <p:ext uri="{BB962C8B-B14F-4D97-AF65-F5344CB8AC3E}">
        <p14:creationId xmlns:p14="http://schemas.microsoft.com/office/powerpoint/2010/main" val="1578651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67544" y="1268760"/>
            <a:ext cx="8229600" cy="4525963"/>
          </a:xfrm>
        </p:spPr>
        <p:txBody>
          <a:bodyPr>
            <a:normAutofit/>
          </a:bodyPr>
          <a:lstStyle/>
          <a:p>
            <a:r>
              <a:rPr lang="zh-TW" altLang="en-US" sz="4000" b="1" u="sng" dirty="0" smtClean="0"/>
              <a:t>本案處理過程</a:t>
            </a:r>
            <a:r>
              <a:rPr lang="en-US" altLang="zh-TW" sz="4000" b="1" u="sng" dirty="0" smtClean="0"/>
              <a:t/>
            </a:r>
            <a:br>
              <a:rPr lang="en-US" altLang="zh-TW" sz="4000" b="1" u="sng" dirty="0" smtClean="0"/>
            </a:br>
            <a:endParaRPr lang="en-US" altLang="zh-TW" sz="4000" b="1" u="sng" dirty="0" smtClean="0"/>
          </a:p>
          <a:p>
            <a:endParaRPr lang="zh-TW" altLang="en-US" sz="4000" b="1" u="sng" dirty="0"/>
          </a:p>
        </p:txBody>
      </p:sp>
      <p:sp>
        <p:nvSpPr>
          <p:cNvPr id="4" name="標題 1"/>
          <p:cNvSpPr>
            <a:spLocks noGrp="1"/>
          </p:cNvSpPr>
          <p:nvPr>
            <p:ph type="title"/>
          </p:nvPr>
        </p:nvSpPr>
        <p:spPr>
          <a:xfrm>
            <a:off x="2087216" y="5760"/>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graphicFrame>
        <p:nvGraphicFramePr>
          <p:cNvPr id="6" name="資料庫圖表 5"/>
          <p:cNvGraphicFramePr/>
          <p:nvPr>
            <p:extLst>
              <p:ext uri="{D42A27DB-BD31-4B8C-83A1-F6EECF244321}">
                <p14:modId xmlns:p14="http://schemas.microsoft.com/office/powerpoint/2010/main" val="3940892875"/>
              </p:ext>
            </p:extLst>
          </p:nvPr>
        </p:nvGraphicFramePr>
        <p:xfrm>
          <a:off x="899592" y="2204864"/>
          <a:ext cx="770485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77541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r>
              <a:rPr lang="zh-TW" altLang="en-US" sz="4000" dirty="0" smtClean="0"/>
              <a:t>營利性電臺 </a:t>
            </a:r>
            <a:r>
              <a:rPr lang="en-US" altLang="zh-TW" sz="4000" dirty="0" smtClean="0"/>
              <a:t>(</a:t>
            </a:r>
            <a:r>
              <a:rPr lang="zh-TW" altLang="en-US" sz="4000" dirty="0" smtClean="0"/>
              <a:t>一</a:t>
            </a:r>
            <a:r>
              <a:rPr lang="en-US" altLang="zh-TW" sz="4000" dirty="0" smtClean="0"/>
              <a:t>)</a:t>
            </a:r>
            <a:r>
              <a:rPr lang="zh-TW" altLang="en-US" sz="4000" dirty="0" smtClean="0"/>
              <a:t> 全國性廣播電臺</a:t>
            </a:r>
            <a:endParaRPr lang="en-US" altLang="zh-TW" sz="4000" dirty="0" smtClean="0"/>
          </a:p>
          <a:p>
            <a:endParaRPr lang="zh-TW" altLang="en-US" dirty="0"/>
          </a:p>
        </p:txBody>
      </p:sp>
      <p:sp>
        <p:nvSpPr>
          <p:cNvPr id="4" name="標題 1"/>
          <p:cNvSpPr>
            <a:spLocks noGrp="1"/>
          </p:cNvSpPr>
          <p:nvPr>
            <p:ph type="title"/>
          </p:nvPr>
        </p:nvSpPr>
        <p:spPr>
          <a:xfrm>
            <a:off x="2087216" y="18823"/>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graphicFrame>
        <p:nvGraphicFramePr>
          <p:cNvPr id="5" name="表格 4"/>
          <p:cNvGraphicFramePr>
            <a:graphicFrameLocks noGrp="1"/>
          </p:cNvGraphicFramePr>
          <p:nvPr>
            <p:extLst>
              <p:ext uri="{D42A27DB-BD31-4B8C-83A1-F6EECF244321}">
                <p14:modId xmlns:p14="http://schemas.microsoft.com/office/powerpoint/2010/main" val="2346326627"/>
              </p:ext>
            </p:extLst>
          </p:nvPr>
        </p:nvGraphicFramePr>
        <p:xfrm>
          <a:off x="539552" y="2852936"/>
          <a:ext cx="7802373" cy="2377440"/>
        </p:xfrm>
        <a:graphic>
          <a:graphicData uri="http://schemas.openxmlformats.org/drawingml/2006/table">
            <a:tbl>
              <a:tblPr firstRow="1" bandRow="1">
                <a:tableStyleId>{5C22544A-7EE6-4342-B048-85BDC9FD1C3A}</a:tableStyleId>
              </a:tblPr>
              <a:tblGrid>
                <a:gridCol w="2520280"/>
                <a:gridCol w="2448272"/>
                <a:gridCol w="2833821"/>
              </a:tblGrid>
              <a:tr h="498430">
                <a:tc>
                  <a:txBody>
                    <a:bodyPr/>
                    <a:lstStyle/>
                    <a:p>
                      <a:pPr algn="ctr"/>
                      <a:r>
                        <a:rPr lang="en-US" altLang="zh-TW" dirty="0" smtClean="0"/>
                        <a:t>100.05.13</a:t>
                      </a:r>
                      <a:r>
                        <a:rPr lang="zh-TW" altLang="en-US" dirty="0" smtClean="0"/>
                        <a:t> </a:t>
                      </a:r>
                      <a:endParaRPr lang="en-US" altLang="zh-TW" dirty="0" smtClean="0"/>
                    </a:p>
                    <a:p>
                      <a:pPr algn="ctr"/>
                      <a:r>
                        <a:rPr lang="zh-TW" altLang="en-US" dirty="0" smtClean="0"/>
                        <a:t>經本局審定費率</a:t>
                      </a:r>
                      <a:endParaRPr lang="zh-TW" altLang="en-US" dirty="0"/>
                    </a:p>
                  </a:txBody>
                  <a:tcPr anchor="ctr"/>
                </a:tc>
                <a:tc>
                  <a:txBody>
                    <a:bodyPr/>
                    <a:lstStyle/>
                    <a:p>
                      <a:pPr algn="ctr"/>
                      <a:r>
                        <a:rPr lang="en-US" altLang="zh-TW" dirty="0" smtClean="0"/>
                        <a:t>102.11.28</a:t>
                      </a:r>
                      <a:r>
                        <a:rPr lang="zh-TW" altLang="en-US" dirty="0" smtClean="0"/>
                        <a:t> </a:t>
                      </a:r>
                      <a:endParaRPr lang="en-US" altLang="zh-TW" dirty="0" smtClean="0"/>
                    </a:p>
                    <a:p>
                      <a:pPr algn="ctr"/>
                      <a:r>
                        <a:rPr lang="zh-TW" altLang="en-US" dirty="0" smtClean="0"/>
                        <a:t>新公告費率</a:t>
                      </a:r>
                      <a:endParaRPr lang="zh-TW" altLang="en-US" dirty="0"/>
                    </a:p>
                  </a:txBody>
                  <a:tcPr anchor="ctr"/>
                </a:tc>
                <a:tc>
                  <a:txBody>
                    <a:bodyPr/>
                    <a:lstStyle/>
                    <a:p>
                      <a:pPr algn="ctr"/>
                      <a:r>
                        <a:rPr lang="zh-TW" altLang="en-US" dirty="0" smtClean="0"/>
                        <a:t>利用人建議費率</a:t>
                      </a:r>
                      <a:endParaRPr lang="zh-TW" altLang="en-US" dirty="0"/>
                    </a:p>
                  </a:txBody>
                  <a:tcPr anchor="ctr"/>
                </a:tc>
              </a:tr>
              <a:tr h="1373779">
                <a:tc>
                  <a:txBody>
                    <a:bodyPr/>
                    <a:lstStyle/>
                    <a:p>
                      <a:pPr>
                        <a:lnSpc>
                          <a:spcPct val="150000"/>
                        </a:lnSpc>
                      </a:pPr>
                      <a:r>
                        <a:rPr lang="en-US" altLang="zh-TW" dirty="0" smtClean="0"/>
                        <a:t>1.</a:t>
                      </a:r>
                      <a:r>
                        <a:rPr lang="zh-TW" altLang="en-US" dirty="0" smtClean="0"/>
                        <a:t>全國性調頻網：</a:t>
                      </a:r>
                      <a:endParaRPr lang="en-US" altLang="zh-TW" dirty="0" smtClean="0"/>
                    </a:p>
                    <a:p>
                      <a:pPr>
                        <a:lnSpc>
                          <a:spcPct val="150000"/>
                        </a:lnSpc>
                      </a:pPr>
                      <a:r>
                        <a:rPr lang="en-US" altLang="zh-TW" dirty="0" smtClean="0"/>
                        <a:t>   </a:t>
                      </a:r>
                      <a:r>
                        <a:rPr lang="zh-TW" altLang="en-US" dirty="0" smtClean="0"/>
                        <a:t>每一廣播網</a:t>
                      </a:r>
                      <a:r>
                        <a:rPr lang="en-US" altLang="zh-TW" dirty="0" smtClean="0"/>
                        <a:t>70</a:t>
                      </a:r>
                      <a:r>
                        <a:rPr lang="zh-TW" altLang="en-US" dirty="0" smtClean="0"/>
                        <a:t>萬元</a:t>
                      </a:r>
                      <a:endParaRPr lang="en-US" altLang="zh-TW" dirty="0" smtClean="0"/>
                    </a:p>
                    <a:p>
                      <a:pPr marL="0" marR="0" indent="0" algn="l" defTabSz="914400" rtl="0" eaLnBrk="1" fontAlgn="auto" latinLnBrk="0" hangingPunct="1">
                        <a:lnSpc>
                          <a:spcPct val="150000"/>
                        </a:lnSpc>
                        <a:spcBef>
                          <a:spcPts val="0"/>
                        </a:spcBef>
                        <a:spcAft>
                          <a:spcPts val="0"/>
                        </a:spcAft>
                        <a:buClrTx/>
                        <a:buSzTx/>
                        <a:buFontTx/>
                        <a:buNone/>
                        <a:tabLst/>
                        <a:defRPr/>
                      </a:pPr>
                      <a:r>
                        <a:rPr lang="en-US" altLang="zh-TW" dirty="0" smtClean="0"/>
                        <a:t>2.</a:t>
                      </a:r>
                      <a:r>
                        <a:rPr lang="zh-TW" altLang="en-US" dirty="0" smtClean="0"/>
                        <a:t>全國性調幅網：</a:t>
                      </a:r>
                      <a:endParaRPr lang="en-US" altLang="zh-TW" dirty="0" smtClean="0"/>
                    </a:p>
                    <a:p>
                      <a:pPr marL="0" marR="0" indent="0" algn="l" defTabSz="914400" rtl="0" eaLnBrk="1" fontAlgn="auto" latinLnBrk="0" hangingPunct="1">
                        <a:lnSpc>
                          <a:spcPct val="150000"/>
                        </a:lnSpc>
                        <a:spcBef>
                          <a:spcPts val="0"/>
                        </a:spcBef>
                        <a:spcAft>
                          <a:spcPts val="0"/>
                        </a:spcAft>
                        <a:buClrTx/>
                        <a:buSzTx/>
                        <a:buFontTx/>
                        <a:buNone/>
                        <a:tabLst/>
                        <a:defRPr/>
                      </a:pPr>
                      <a:r>
                        <a:rPr lang="en-US" altLang="zh-TW" dirty="0" smtClean="0"/>
                        <a:t>   </a:t>
                      </a:r>
                      <a:r>
                        <a:rPr lang="zh-TW" altLang="en-US" dirty="0" smtClean="0"/>
                        <a:t>每一廣播網</a:t>
                      </a:r>
                      <a:r>
                        <a:rPr lang="en-US" altLang="zh-TW" dirty="0" smtClean="0"/>
                        <a:t>35</a:t>
                      </a:r>
                      <a:r>
                        <a:rPr lang="zh-TW" altLang="en-US" dirty="0" smtClean="0"/>
                        <a:t>萬元</a:t>
                      </a:r>
                      <a:endParaRPr lang="en-US" altLang="zh-TW" dirty="0" smtClean="0"/>
                    </a:p>
                  </a:txBody>
                  <a:tcPr anchor="ctr"/>
                </a:tc>
                <a:tc>
                  <a:txBody>
                    <a:bodyPr/>
                    <a:lstStyle/>
                    <a:p>
                      <a:pPr algn="ctr"/>
                      <a:r>
                        <a:rPr lang="zh-TW" altLang="en-US" dirty="0" smtClean="0"/>
                        <a:t>維持原費率</a:t>
                      </a:r>
                      <a:endParaRPr lang="zh-TW" altLang="en-US" dirty="0"/>
                    </a:p>
                  </a:txBody>
                  <a:tcPr anchor="ctr"/>
                </a:tc>
                <a:tc>
                  <a:txBody>
                    <a:bodyPr/>
                    <a:lstStyle/>
                    <a:p>
                      <a:pPr algn="ctr"/>
                      <a:r>
                        <a:rPr lang="zh-TW" altLang="en-US" dirty="0" smtClean="0"/>
                        <a:t>詳見本案彙整表</a:t>
                      </a:r>
                      <a:endParaRPr lang="en-US" altLang="zh-TW" dirty="0" smtClean="0"/>
                    </a:p>
                    <a:p>
                      <a:pPr algn="ctr"/>
                      <a:r>
                        <a:rPr lang="en-US" altLang="zh-TW" dirty="0" smtClean="0"/>
                        <a:t>P.1</a:t>
                      </a:r>
                      <a:r>
                        <a:rPr lang="zh-TW" altLang="en-US" dirty="0" smtClean="0"/>
                        <a:t>、</a:t>
                      </a:r>
                      <a:r>
                        <a:rPr lang="en-US" altLang="zh-TW" dirty="0" smtClean="0"/>
                        <a:t>P.2</a:t>
                      </a:r>
                    </a:p>
                    <a:p>
                      <a:pPr algn="ctr"/>
                      <a:r>
                        <a:rPr lang="en-US" altLang="zh-TW" dirty="0" smtClean="0"/>
                        <a:t>(</a:t>
                      </a:r>
                      <a:r>
                        <a:rPr lang="zh-TW" altLang="en-US" dirty="0" smtClean="0"/>
                        <a:t>依音樂使用量區分五級</a:t>
                      </a:r>
                      <a:r>
                        <a:rPr lang="en-US" altLang="zh-TW" dirty="0" smtClean="0"/>
                        <a:t>)</a:t>
                      </a:r>
                      <a:endParaRPr lang="zh-TW" altLang="en-US" dirty="0"/>
                    </a:p>
                  </a:txBody>
                  <a:tcPr anchor="ctr"/>
                </a:tc>
              </a:tr>
            </a:tbl>
          </a:graphicData>
        </a:graphic>
      </p:graphicFrame>
    </p:spTree>
    <p:extLst>
      <p:ext uri="{BB962C8B-B14F-4D97-AF65-F5344CB8AC3E}">
        <p14:creationId xmlns:p14="http://schemas.microsoft.com/office/powerpoint/2010/main" val="251017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r>
              <a:rPr lang="zh-TW" altLang="en-US" sz="4000" dirty="0"/>
              <a:t>營利性電臺 </a:t>
            </a:r>
            <a:r>
              <a:rPr lang="en-US" altLang="zh-TW" sz="4000" dirty="0" smtClean="0"/>
              <a:t>(</a:t>
            </a:r>
            <a:r>
              <a:rPr lang="zh-TW" altLang="en-US" sz="4000" dirty="0" smtClean="0"/>
              <a:t>二</a:t>
            </a:r>
            <a:r>
              <a:rPr lang="en-US" altLang="zh-TW" sz="4000" dirty="0" smtClean="0"/>
              <a:t>)</a:t>
            </a:r>
            <a:r>
              <a:rPr lang="zh-TW" altLang="en-US" sz="4000" dirty="0" smtClean="0"/>
              <a:t>  中、小功率調頻廣播電台與調幅廣播電台</a:t>
            </a:r>
            <a:endParaRPr lang="en-US" altLang="zh-TW" sz="4000" dirty="0" smtClean="0"/>
          </a:p>
          <a:p>
            <a:pPr marL="0" indent="0">
              <a:buNone/>
            </a:pPr>
            <a:r>
              <a:rPr lang="zh-TW" altLang="en-US" sz="4000" dirty="0" smtClean="0"/>
              <a:t> </a:t>
            </a:r>
            <a:endParaRPr lang="en-US" altLang="zh-TW" sz="4000" dirty="0" smtClean="0"/>
          </a:p>
          <a:p>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4058993865"/>
              </p:ext>
            </p:extLst>
          </p:nvPr>
        </p:nvGraphicFramePr>
        <p:xfrm>
          <a:off x="611560" y="2996952"/>
          <a:ext cx="7632848" cy="2458052"/>
        </p:xfrm>
        <a:graphic>
          <a:graphicData uri="http://schemas.openxmlformats.org/drawingml/2006/table">
            <a:tbl>
              <a:tblPr firstRow="1" bandRow="1">
                <a:tableStyleId>{5C22544A-7EE6-4342-B048-85BDC9FD1C3A}</a:tableStyleId>
              </a:tblPr>
              <a:tblGrid>
                <a:gridCol w="2113158"/>
                <a:gridCol w="2495354"/>
                <a:gridCol w="3024336"/>
              </a:tblGrid>
              <a:tr h="640080">
                <a:tc>
                  <a:txBody>
                    <a:bodyPr/>
                    <a:lstStyle/>
                    <a:p>
                      <a:pPr algn="ctr"/>
                      <a:r>
                        <a:rPr lang="en-US" altLang="zh-TW" dirty="0" smtClean="0"/>
                        <a:t>100.05.13</a:t>
                      </a:r>
                      <a:r>
                        <a:rPr lang="zh-TW" altLang="en-US" dirty="0" smtClean="0"/>
                        <a:t> </a:t>
                      </a:r>
                      <a:endParaRPr lang="en-US" altLang="zh-TW" dirty="0" smtClean="0"/>
                    </a:p>
                    <a:p>
                      <a:pPr algn="ctr"/>
                      <a:r>
                        <a:rPr lang="zh-TW" altLang="en-US" dirty="0" smtClean="0"/>
                        <a:t>經本局審定費率</a:t>
                      </a:r>
                      <a:endParaRPr lang="zh-TW" altLang="en-US" dirty="0"/>
                    </a:p>
                  </a:txBody>
                  <a:tcPr anchor="ctr"/>
                </a:tc>
                <a:tc>
                  <a:txBody>
                    <a:bodyPr/>
                    <a:lstStyle/>
                    <a:p>
                      <a:pPr algn="ctr"/>
                      <a:r>
                        <a:rPr lang="en-US" altLang="zh-TW" dirty="0" smtClean="0"/>
                        <a:t>102.11.28</a:t>
                      </a:r>
                      <a:r>
                        <a:rPr lang="zh-TW" altLang="en-US" dirty="0" smtClean="0"/>
                        <a:t> </a:t>
                      </a:r>
                      <a:endParaRPr lang="en-US" altLang="zh-TW" dirty="0" smtClean="0"/>
                    </a:p>
                    <a:p>
                      <a:pPr algn="ctr"/>
                      <a:r>
                        <a:rPr lang="zh-TW" altLang="en-US" dirty="0" smtClean="0"/>
                        <a:t>新公告費率</a:t>
                      </a:r>
                      <a:endParaRPr lang="zh-TW" altLang="en-US" dirty="0"/>
                    </a:p>
                  </a:txBody>
                  <a:tcPr anchor="ctr"/>
                </a:tc>
                <a:tc>
                  <a:txBody>
                    <a:bodyPr/>
                    <a:lstStyle/>
                    <a:p>
                      <a:pPr algn="ctr"/>
                      <a:r>
                        <a:rPr lang="zh-TW" altLang="en-US" dirty="0" smtClean="0"/>
                        <a:t>利用人建議費率</a:t>
                      </a:r>
                      <a:endParaRPr lang="zh-TW" altLang="en-US" dirty="0"/>
                    </a:p>
                  </a:txBody>
                  <a:tcPr anchor="ctr"/>
                </a:tc>
              </a:tr>
              <a:tr h="1817972">
                <a:tc>
                  <a:txBody>
                    <a:bodyPr/>
                    <a:lstStyle/>
                    <a:p>
                      <a:pPr algn="ctr"/>
                      <a:r>
                        <a:rPr lang="zh-TW" altLang="en-US" dirty="0" smtClean="0"/>
                        <a:t>詳見本案彙整表</a:t>
                      </a:r>
                      <a:r>
                        <a:rPr lang="en-US" altLang="zh-TW" dirty="0" smtClean="0"/>
                        <a:t>P.3</a:t>
                      </a:r>
                      <a:endParaRPr lang="zh-TW" alt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t>詳見本案彙整表</a:t>
                      </a:r>
                      <a:r>
                        <a:rPr lang="en-US" altLang="zh-TW" dirty="0" smtClean="0"/>
                        <a:t>P.5</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t>(</a:t>
                      </a:r>
                      <a:r>
                        <a:rPr lang="zh-TW" altLang="en-US" dirty="0" smtClean="0"/>
                        <a:t>中、小功率調頻廣播電台維持不變；調幅廣播電臺費率調降</a:t>
                      </a:r>
                      <a:r>
                        <a:rPr lang="en-US" altLang="zh-TW" dirty="0" smtClean="0"/>
                        <a:t>)</a:t>
                      </a:r>
                      <a:endParaRPr lang="zh-TW" altLang="en-US" dirty="0" smtClean="0"/>
                    </a:p>
                    <a:p>
                      <a:endParaRPr lang="zh-TW" altLang="en-US" dirty="0"/>
                    </a:p>
                  </a:txBody>
                  <a:tcPr anchor="ctr"/>
                </a:tc>
                <a:tc>
                  <a:txBody>
                    <a:bodyPr/>
                    <a:lstStyle/>
                    <a:p>
                      <a:pPr algn="ctr"/>
                      <a:r>
                        <a:rPr lang="zh-TW" altLang="en-US" dirty="0" smtClean="0"/>
                        <a:t>詳見本案彙整表</a:t>
                      </a:r>
                      <a:r>
                        <a:rPr lang="en-US" altLang="zh-TW" dirty="0" smtClean="0"/>
                        <a:t>P.3</a:t>
                      </a:r>
                      <a:r>
                        <a:rPr lang="zh-TW" altLang="en-US" dirty="0" smtClean="0"/>
                        <a:t>、</a:t>
                      </a:r>
                      <a:r>
                        <a:rPr lang="en-US" altLang="zh-TW" dirty="0" smtClean="0"/>
                        <a:t>P.4</a:t>
                      </a:r>
                    </a:p>
                    <a:p>
                      <a:pPr algn="ctr"/>
                      <a:r>
                        <a:rPr lang="en-US" altLang="zh-TW" dirty="0" smtClean="0"/>
                        <a:t>(</a:t>
                      </a:r>
                      <a:r>
                        <a:rPr lang="zh-TW" altLang="en-US" dirty="0" smtClean="0"/>
                        <a:t>依音樂使用量區分五級；調幅臺比照小功率調頻臺；地區劃分增列「一級城市」</a:t>
                      </a:r>
                      <a:r>
                        <a:rPr lang="en-US" altLang="zh-TW" dirty="0" smtClean="0"/>
                        <a:t>)</a:t>
                      </a:r>
                      <a:endParaRPr lang="zh-TW" altLang="en-US" dirty="0"/>
                    </a:p>
                  </a:txBody>
                  <a:tcPr anchor="ctr"/>
                </a:tc>
              </a:tr>
            </a:tbl>
          </a:graphicData>
        </a:graphic>
      </p:graphicFrame>
      <p:sp>
        <p:nvSpPr>
          <p:cNvPr id="6" name="標題 1"/>
          <p:cNvSpPr>
            <a:spLocks noGrp="1"/>
          </p:cNvSpPr>
          <p:nvPr>
            <p:ph type="title"/>
          </p:nvPr>
        </p:nvSpPr>
        <p:spPr>
          <a:xfrm>
            <a:off x="2080969" y="0"/>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2783409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012068462"/>
              </p:ext>
            </p:extLst>
          </p:nvPr>
        </p:nvGraphicFramePr>
        <p:xfrm>
          <a:off x="539552" y="1772816"/>
          <a:ext cx="8229600" cy="4094110"/>
        </p:xfrm>
        <a:graphic>
          <a:graphicData uri="http://schemas.openxmlformats.org/drawingml/2006/table">
            <a:tbl>
              <a:tblPr firstRow="1" bandRow="1">
                <a:tableStyleId>{5C22544A-7EE6-4342-B048-85BDC9FD1C3A}</a:tableStyleId>
              </a:tblPr>
              <a:tblGrid>
                <a:gridCol w="4114800"/>
                <a:gridCol w="4114800"/>
              </a:tblGrid>
              <a:tr h="642250">
                <a:tc>
                  <a:txBody>
                    <a:bodyPr/>
                    <a:lstStyle/>
                    <a:p>
                      <a:pPr algn="ctr"/>
                      <a:r>
                        <a:rPr lang="zh-TW" altLang="en-US" dirty="0" smtClean="0"/>
                        <a:t>申請人及參加人意見</a:t>
                      </a:r>
                      <a:endParaRPr lang="zh-TW" altLang="en-US" dirty="0"/>
                    </a:p>
                  </a:txBody>
                  <a:tcPr anchor="ctr"/>
                </a:tc>
                <a:tc>
                  <a:txBody>
                    <a:bodyPr/>
                    <a:lstStyle/>
                    <a:p>
                      <a:pPr algn="ctr"/>
                      <a:r>
                        <a:rPr lang="en-US" altLang="zh-TW" dirty="0" smtClean="0"/>
                        <a:t>M</a:t>
                      </a:r>
                      <a:r>
                        <a:rPr lang="en-US" altLang="zh-TW" dirty="0" smtClean="0">
                          <a:latin typeface="新細明體"/>
                          <a:ea typeface="新細明體"/>
                        </a:rPr>
                        <a:t>ÜST</a:t>
                      </a:r>
                      <a:r>
                        <a:rPr lang="zh-TW" altLang="en-US" dirty="0" smtClean="0">
                          <a:latin typeface="新細明體"/>
                          <a:ea typeface="新細明體"/>
                        </a:rPr>
                        <a:t>意見與訂定費率理由</a:t>
                      </a:r>
                      <a:endParaRPr lang="zh-TW" altLang="en-US" dirty="0"/>
                    </a:p>
                  </a:txBody>
                  <a:tcPr anchor="ctr"/>
                </a:tc>
              </a:tr>
              <a:tr h="3102165">
                <a:tc>
                  <a:txBody>
                    <a:bodyPr/>
                    <a:lstStyle/>
                    <a:p>
                      <a:pPr marL="342900" marR="0" indent="-342900" algn="l" defTabSz="914400" rtl="0" eaLnBrk="1" fontAlgn="auto" latinLnBrk="0" hangingPunct="1">
                        <a:lnSpc>
                          <a:spcPct val="125000"/>
                        </a:lnSpc>
                        <a:spcBef>
                          <a:spcPts val="0"/>
                        </a:spcBef>
                        <a:spcAft>
                          <a:spcPts val="0"/>
                        </a:spcAft>
                        <a:buClrTx/>
                        <a:buSzTx/>
                        <a:buFont typeface="+mj-lt"/>
                        <a:buAutoNum type="arabicPeriod"/>
                        <a:tabLst/>
                        <a:defRPr/>
                      </a:pPr>
                      <a:r>
                        <a:rPr lang="zh-TW" altLang="en-US" u="sng" dirty="0" smtClean="0"/>
                        <a:t>主張應以電臺音樂使用量做為分級標準。</a:t>
                      </a:r>
                      <a:r>
                        <a:rPr lang="en-US" altLang="zh-TW" dirty="0" smtClean="0"/>
                        <a:t/>
                      </a:r>
                      <a:br>
                        <a:rPr lang="en-US" altLang="zh-TW" dirty="0" smtClean="0"/>
                      </a:br>
                      <a:endParaRPr lang="en-US" altLang="zh-TW" dirty="0" smtClean="0"/>
                    </a:p>
                    <a:p>
                      <a:pPr marL="342900" indent="-342900">
                        <a:lnSpc>
                          <a:spcPct val="125000"/>
                        </a:lnSpc>
                        <a:buFont typeface="+mj-lt"/>
                        <a:buAutoNum type="arabicPeriod"/>
                      </a:pPr>
                      <a:r>
                        <a:rPr lang="zh-TW" altLang="en-US" u="sng" dirty="0" smtClean="0"/>
                        <a:t>調幅臺部份除全區網外，比照小功率調頻臺費率收費，且按音樂使用量細分為五級。</a:t>
                      </a:r>
                      <a:r>
                        <a:rPr lang="en-US" altLang="zh-TW" u="sng" dirty="0" smtClean="0"/>
                        <a:t/>
                      </a:r>
                      <a:br>
                        <a:rPr lang="en-US" altLang="zh-TW" u="sng" dirty="0" smtClean="0"/>
                      </a:br>
                      <a:endParaRPr lang="en-US" altLang="zh-TW" u="sng" dirty="0" smtClean="0"/>
                    </a:p>
                    <a:p>
                      <a:pPr marL="342900" indent="-342900">
                        <a:lnSpc>
                          <a:spcPct val="125000"/>
                        </a:lnSpc>
                        <a:buFont typeface="+mj-lt"/>
                        <a:buAutoNum type="arabicPeriod"/>
                      </a:pPr>
                      <a:r>
                        <a:rPr lang="zh-TW" altLang="en-US" u="sng" dirty="0" smtClean="0"/>
                        <a:t>全國性電臺費率應比照中小功率電臺分為五等級予以區分費率。</a:t>
                      </a:r>
                    </a:p>
                    <a:p>
                      <a:pPr marL="342900" indent="-342900">
                        <a:buFont typeface="+mj-lt"/>
                        <a:buAutoNum type="arabicPeriod"/>
                      </a:pPr>
                      <a:endParaRPr lang="zh-TW" altLang="en-US" dirty="0" smtClean="0"/>
                    </a:p>
                  </a:txBody>
                  <a:tcPr anchor="ctr"/>
                </a:tc>
                <a:tc>
                  <a:txBody>
                    <a:bodyPr/>
                    <a:lstStyle/>
                    <a:p>
                      <a:pPr marL="342900" indent="-342900">
                        <a:lnSpc>
                          <a:spcPct val="125000"/>
                        </a:lnSpc>
                        <a:buFont typeface="+mj-lt"/>
                        <a:buAutoNum type="arabicPeriod"/>
                      </a:pPr>
                      <a:r>
                        <a:rPr lang="zh-TW" altLang="en-US" u="sng" dirty="0" smtClean="0"/>
                        <a:t>雙方皆須耗費極大成本</a:t>
                      </a:r>
                      <a:r>
                        <a:rPr lang="en-US" altLang="zh-TW" dirty="0" smtClean="0"/>
                        <a:t/>
                      </a:r>
                      <a:br>
                        <a:rPr lang="en-US" altLang="zh-TW" dirty="0" smtClean="0"/>
                      </a:br>
                      <a:r>
                        <a:rPr lang="en-US" altLang="zh-TW" dirty="0" smtClean="0"/>
                        <a:t/>
                      </a:r>
                      <a:br>
                        <a:rPr lang="en-US" altLang="zh-TW" dirty="0" smtClean="0"/>
                      </a:br>
                      <a:endParaRPr lang="en-US" altLang="zh-TW" dirty="0" smtClean="0"/>
                    </a:p>
                    <a:p>
                      <a:pPr marL="342900" indent="-342900">
                        <a:lnSpc>
                          <a:spcPct val="125000"/>
                        </a:lnSpc>
                        <a:buFont typeface="+mj-lt"/>
                        <a:buAutoNum type="arabicPeriod"/>
                      </a:pPr>
                      <a:r>
                        <a:rPr lang="zh-TW" altLang="en-US" u="sng" dirty="0" smtClean="0"/>
                        <a:t>調幅台部分已於新公告費率中調整</a:t>
                      </a:r>
                      <a:r>
                        <a:rPr lang="en-US" altLang="zh-TW" u="sng" dirty="0" smtClean="0"/>
                        <a:t/>
                      </a:r>
                      <a:br>
                        <a:rPr lang="en-US" altLang="zh-TW" u="sng" dirty="0" smtClean="0"/>
                      </a:br>
                      <a:r>
                        <a:rPr lang="en-US" altLang="zh-TW" dirty="0" smtClean="0"/>
                        <a:t/>
                      </a:r>
                      <a:br>
                        <a:rPr lang="en-US" altLang="zh-TW" dirty="0" smtClean="0"/>
                      </a:br>
                      <a:r>
                        <a:rPr lang="en-US" altLang="zh-TW" dirty="0" smtClean="0"/>
                        <a:t/>
                      </a:r>
                      <a:br>
                        <a:rPr lang="en-US" altLang="zh-TW" dirty="0" smtClean="0"/>
                      </a:br>
                      <a:endParaRPr lang="en-US" altLang="zh-TW" dirty="0" smtClean="0"/>
                    </a:p>
                    <a:p>
                      <a:pPr marL="342900" indent="-342900">
                        <a:lnSpc>
                          <a:spcPct val="125000"/>
                        </a:lnSpc>
                        <a:buFont typeface="+mj-lt"/>
                        <a:buAutoNum type="arabicPeriod"/>
                      </a:pPr>
                      <a:r>
                        <a:rPr lang="zh-TW" altLang="en-US" u="sng" dirty="0" smtClean="0"/>
                        <a:t>全國性廣播電臺之利用型態不應以音樂使用量作為區分</a:t>
                      </a:r>
                      <a:endParaRPr lang="en-US" altLang="zh-TW" u="sng" dirty="0" smtClean="0"/>
                    </a:p>
                    <a:p>
                      <a:pPr marL="0" indent="0">
                        <a:buFont typeface="+mj-lt"/>
                        <a:buNone/>
                      </a:pPr>
                      <a:endParaRPr lang="zh-TW" altLang="en-US" dirty="0"/>
                    </a:p>
                  </a:txBody>
                  <a:tcPr anchor="ctr"/>
                </a:tc>
              </a:tr>
            </a:tbl>
          </a:graphicData>
        </a:graphic>
      </p:graphicFrame>
      <p:sp>
        <p:nvSpPr>
          <p:cNvPr id="4" name="標題 1"/>
          <p:cNvSpPr>
            <a:spLocks noGrp="1"/>
          </p:cNvSpPr>
          <p:nvPr>
            <p:ph type="title"/>
          </p:nvPr>
        </p:nvSpPr>
        <p:spPr>
          <a:xfrm>
            <a:off x="2099630" y="0"/>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233525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r>
              <a:rPr lang="zh-TW" altLang="en-US" sz="4000" dirty="0"/>
              <a:t>營利性電臺 </a:t>
            </a:r>
            <a:r>
              <a:rPr lang="en-US" altLang="zh-TW" sz="4000" dirty="0" smtClean="0"/>
              <a:t>(</a:t>
            </a:r>
            <a:r>
              <a:rPr lang="zh-TW" altLang="en-US" sz="4000" dirty="0" smtClean="0"/>
              <a:t>三</a:t>
            </a:r>
            <a:r>
              <a:rPr lang="en-US" altLang="zh-TW" sz="4000" dirty="0" smtClean="0"/>
              <a:t>)</a:t>
            </a:r>
            <a:r>
              <a:rPr lang="zh-TW" altLang="en-US" sz="4000" dirty="0" smtClean="0"/>
              <a:t> 調幅</a:t>
            </a:r>
            <a:r>
              <a:rPr lang="zh-TW" altLang="en-US" sz="4000" dirty="0"/>
              <a:t>廣播電臺之分頻</a:t>
            </a:r>
            <a:r>
              <a:rPr lang="en-US" altLang="zh-TW" sz="4000" dirty="0"/>
              <a:t>(</a:t>
            </a:r>
            <a:r>
              <a:rPr lang="zh-TW" altLang="en-US" sz="4000" dirty="0"/>
              <a:t>轉播臺</a:t>
            </a:r>
            <a:r>
              <a:rPr lang="en-US" altLang="zh-TW" sz="4000" dirty="0" smtClean="0"/>
              <a:t>)</a:t>
            </a:r>
          </a:p>
          <a:p>
            <a:endParaRPr lang="zh-TW" altLang="en-US" sz="4000" dirty="0"/>
          </a:p>
        </p:txBody>
      </p:sp>
      <p:sp>
        <p:nvSpPr>
          <p:cNvPr id="4" name="標題 1"/>
          <p:cNvSpPr>
            <a:spLocks noGrp="1"/>
          </p:cNvSpPr>
          <p:nvPr>
            <p:ph type="title"/>
          </p:nvPr>
        </p:nvSpPr>
        <p:spPr>
          <a:xfrm>
            <a:off x="2102349" y="-11254"/>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graphicFrame>
        <p:nvGraphicFramePr>
          <p:cNvPr id="6" name="表格 5"/>
          <p:cNvGraphicFramePr>
            <a:graphicFrameLocks noGrp="1"/>
          </p:cNvGraphicFramePr>
          <p:nvPr>
            <p:extLst>
              <p:ext uri="{D42A27DB-BD31-4B8C-83A1-F6EECF244321}">
                <p14:modId xmlns:p14="http://schemas.microsoft.com/office/powerpoint/2010/main" val="1672145062"/>
              </p:ext>
            </p:extLst>
          </p:nvPr>
        </p:nvGraphicFramePr>
        <p:xfrm>
          <a:off x="827584" y="2852936"/>
          <a:ext cx="7671346" cy="2773789"/>
        </p:xfrm>
        <a:graphic>
          <a:graphicData uri="http://schemas.openxmlformats.org/drawingml/2006/table">
            <a:tbl>
              <a:tblPr firstRow="1" bandRow="1">
                <a:tableStyleId>{5C22544A-7EE6-4342-B048-85BDC9FD1C3A}</a:tableStyleId>
              </a:tblPr>
              <a:tblGrid>
                <a:gridCol w="1840230"/>
                <a:gridCol w="2915558"/>
                <a:gridCol w="2915558"/>
              </a:tblGrid>
              <a:tr h="693529">
                <a:tc>
                  <a:txBody>
                    <a:bodyPr/>
                    <a:lstStyle/>
                    <a:p>
                      <a:pPr algn="ctr"/>
                      <a:r>
                        <a:rPr lang="en-US" altLang="zh-TW" dirty="0" smtClean="0"/>
                        <a:t>100.05.13</a:t>
                      </a:r>
                      <a:r>
                        <a:rPr lang="zh-TW" altLang="en-US" dirty="0" smtClean="0"/>
                        <a:t> </a:t>
                      </a:r>
                      <a:endParaRPr lang="en-US" altLang="zh-TW" dirty="0" smtClean="0"/>
                    </a:p>
                    <a:p>
                      <a:pPr algn="ctr"/>
                      <a:r>
                        <a:rPr lang="zh-TW" altLang="en-US" dirty="0" smtClean="0"/>
                        <a:t>經本局審定費率</a:t>
                      </a:r>
                      <a:endParaRPr lang="zh-TW" altLang="en-US" dirty="0"/>
                    </a:p>
                  </a:txBody>
                  <a:tcPr anchor="ctr"/>
                </a:tc>
                <a:tc>
                  <a:txBody>
                    <a:bodyPr/>
                    <a:lstStyle/>
                    <a:p>
                      <a:pPr algn="ctr"/>
                      <a:r>
                        <a:rPr lang="en-US" altLang="zh-TW" dirty="0" smtClean="0"/>
                        <a:t>102.11.28</a:t>
                      </a:r>
                      <a:r>
                        <a:rPr lang="zh-TW" altLang="en-US" dirty="0" smtClean="0"/>
                        <a:t> </a:t>
                      </a:r>
                      <a:endParaRPr lang="en-US" altLang="zh-TW" dirty="0" smtClean="0"/>
                    </a:p>
                    <a:p>
                      <a:pPr algn="ctr"/>
                      <a:r>
                        <a:rPr lang="zh-TW" altLang="en-US" dirty="0" smtClean="0"/>
                        <a:t>新公告費率 </a:t>
                      </a:r>
                      <a:r>
                        <a:rPr lang="en-US" altLang="zh-TW" dirty="0" smtClean="0"/>
                        <a:t>(</a:t>
                      </a:r>
                      <a:r>
                        <a:rPr lang="zh-TW" altLang="en-US" dirty="0" smtClean="0"/>
                        <a:t>新增</a:t>
                      </a:r>
                      <a:r>
                        <a:rPr lang="en-US" altLang="zh-TW" dirty="0" smtClean="0"/>
                        <a:t>)</a:t>
                      </a:r>
                      <a:endParaRPr lang="zh-TW" altLang="en-US" dirty="0"/>
                    </a:p>
                  </a:txBody>
                  <a:tcPr anchor="ctr"/>
                </a:tc>
                <a:tc>
                  <a:txBody>
                    <a:bodyPr/>
                    <a:lstStyle/>
                    <a:p>
                      <a:pPr algn="ctr"/>
                      <a:r>
                        <a:rPr lang="zh-TW" altLang="en-US" dirty="0" smtClean="0"/>
                        <a:t>利用人建議費率</a:t>
                      </a:r>
                      <a:endParaRPr lang="zh-TW" altLang="en-US" dirty="0"/>
                    </a:p>
                  </a:txBody>
                  <a:tcPr anchor="ctr"/>
                </a:tc>
              </a:tr>
              <a:tr h="1970767">
                <a:tc>
                  <a:txBody>
                    <a:bodyPr/>
                    <a:lstStyle/>
                    <a:p>
                      <a:pPr algn="ctr"/>
                      <a:r>
                        <a:rPr lang="zh-TW" altLang="en-US" dirty="0" smtClean="0"/>
                        <a:t>無</a:t>
                      </a:r>
                      <a:endParaRPr lang="zh-TW" altLang="en-US" dirty="0"/>
                    </a:p>
                  </a:txBody>
                  <a:tcPr anchor="ctr"/>
                </a:tc>
                <a:tc>
                  <a:txBody>
                    <a:bodyPr/>
                    <a:lstStyle/>
                    <a:p>
                      <a:pPr algn="l">
                        <a:lnSpc>
                          <a:spcPct val="125000"/>
                        </a:lnSpc>
                      </a:pPr>
                      <a:r>
                        <a:rPr lang="zh-TW" altLang="en-US" dirty="0" smtClean="0"/>
                        <a:t>關於營利性調幅廣播電臺分頻</a:t>
                      </a:r>
                      <a:r>
                        <a:rPr lang="en-US" altLang="zh-TW" dirty="0" smtClean="0"/>
                        <a:t>(</a:t>
                      </a:r>
                      <a:r>
                        <a:rPr lang="zh-TW" altLang="en-US" dirty="0" smtClean="0"/>
                        <a:t>轉播臺</a:t>
                      </a:r>
                      <a:r>
                        <a:rPr lang="en-US" altLang="zh-TW" dirty="0" smtClean="0"/>
                        <a:t>)</a:t>
                      </a:r>
                      <a:r>
                        <a:rPr lang="zh-TW" altLang="en-US" dirty="0" smtClean="0"/>
                        <a:t>每頻道之公開播送使用報酬，係以其主頻</a:t>
                      </a:r>
                      <a:r>
                        <a:rPr lang="en-US" altLang="zh-TW" dirty="0" smtClean="0"/>
                        <a:t>(</a:t>
                      </a:r>
                      <a:r>
                        <a:rPr lang="zh-TW" altLang="en-US" dirty="0" smtClean="0"/>
                        <a:t>主播臺</a:t>
                      </a:r>
                      <a:r>
                        <a:rPr lang="en-US" altLang="zh-TW" dirty="0" smtClean="0"/>
                        <a:t>)</a:t>
                      </a:r>
                      <a:r>
                        <a:rPr lang="zh-TW" altLang="en-US" dirty="0" smtClean="0"/>
                        <a:t>每頻道使用報酬之</a:t>
                      </a:r>
                      <a:r>
                        <a:rPr lang="zh-TW" altLang="en-US" dirty="0" smtClean="0">
                          <a:solidFill>
                            <a:srgbClr val="FF0000"/>
                          </a:solidFill>
                        </a:rPr>
                        <a:t>二分之一</a:t>
                      </a:r>
                      <a:r>
                        <a:rPr lang="zh-TW" altLang="en-US" dirty="0" smtClean="0"/>
                        <a:t>為計算。</a:t>
                      </a:r>
                    </a:p>
                    <a:p>
                      <a:pPr algn="ctr"/>
                      <a:endParaRPr lang="zh-TW" altLang="en-US" dirty="0"/>
                    </a:p>
                  </a:txBody>
                  <a:tcPr anchor="ctr"/>
                </a:tc>
                <a:tc>
                  <a:txBody>
                    <a:bodyPr/>
                    <a:lstStyle/>
                    <a:p>
                      <a:pPr algn="l"/>
                      <a:r>
                        <a:rPr lang="zh-TW" altLang="en-US" dirty="0" smtClean="0"/>
                        <a:t>按主頻</a:t>
                      </a:r>
                      <a:r>
                        <a:rPr lang="en-US" altLang="zh-TW" dirty="0" smtClean="0"/>
                        <a:t>(</a:t>
                      </a:r>
                      <a:r>
                        <a:rPr lang="zh-TW" altLang="en-US" dirty="0" smtClean="0"/>
                        <a:t>主播臺</a:t>
                      </a:r>
                      <a:r>
                        <a:rPr lang="en-US" altLang="zh-TW" dirty="0" smtClean="0"/>
                        <a:t>)</a:t>
                      </a:r>
                      <a:r>
                        <a:rPr lang="zh-TW" altLang="en-US" dirty="0" smtClean="0"/>
                        <a:t>每頻道使用報酬之</a:t>
                      </a:r>
                      <a:r>
                        <a:rPr lang="zh-TW" altLang="en-US" dirty="0" smtClean="0">
                          <a:solidFill>
                            <a:srgbClr val="FF0000"/>
                          </a:solidFill>
                        </a:rPr>
                        <a:t>五分之一</a:t>
                      </a:r>
                      <a:r>
                        <a:rPr lang="zh-TW" altLang="en-US" dirty="0" smtClean="0"/>
                        <a:t>為計算。</a:t>
                      </a:r>
                      <a:endParaRPr lang="zh-TW" altLang="en-US" dirty="0"/>
                    </a:p>
                  </a:txBody>
                  <a:tcPr anchor="ctr"/>
                </a:tc>
              </a:tr>
            </a:tbl>
          </a:graphicData>
        </a:graphic>
      </p:graphicFrame>
    </p:spTree>
    <p:extLst>
      <p:ext uri="{BB962C8B-B14F-4D97-AF65-F5344CB8AC3E}">
        <p14:creationId xmlns:p14="http://schemas.microsoft.com/office/powerpoint/2010/main" val="39195508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964728207"/>
              </p:ext>
            </p:extLst>
          </p:nvPr>
        </p:nvGraphicFramePr>
        <p:xfrm>
          <a:off x="457200" y="1600200"/>
          <a:ext cx="8229600" cy="49199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zh-TW" altLang="en-US" dirty="0" smtClean="0"/>
                        <a:t>申請人及參加人意見</a:t>
                      </a:r>
                      <a:endParaRPr lang="zh-TW" altLang="en-US" dirty="0"/>
                    </a:p>
                  </a:txBody>
                  <a:tcPr anchor="ctr"/>
                </a:tc>
                <a:tc>
                  <a:txBody>
                    <a:bodyPr/>
                    <a:lstStyle/>
                    <a:p>
                      <a:pPr algn="ctr"/>
                      <a:r>
                        <a:rPr lang="en-US" altLang="zh-TW" dirty="0" smtClean="0"/>
                        <a:t>M</a:t>
                      </a:r>
                      <a:r>
                        <a:rPr lang="en-US" altLang="zh-TW" dirty="0" smtClean="0">
                          <a:latin typeface="新細明體"/>
                          <a:ea typeface="新細明體"/>
                        </a:rPr>
                        <a:t>ÜST</a:t>
                      </a:r>
                      <a:r>
                        <a:rPr lang="zh-TW" altLang="en-US" dirty="0" smtClean="0">
                          <a:latin typeface="新細明體"/>
                          <a:ea typeface="新細明體"/>
                        </a:rPr>
                        <a:t>意見與訂定費率理由</a:t>
                      </a:r>
                      <a:endParaRPr lang="zh-TW" altLang="en-US" dirty="0"/>
                    </a:p>
                  </a:txBody>
                  <a:tcPr anchor="ctr"/>
                </a:tc>
              </a:tr>
              <a:tr h="370840">
                <a:tc>
                  <a:txBody>
                    <a:bodyPr/>
                    <a:lstStyle/>
                    <a:p>
                      <a:pPr marL="342900" indent="-342900">
                        <a:lnSpc>
                          <a:spcPct val="125000"/>
                        </a:lnSpc>
                        <a:buFont typeface="+mj-lt"/>
                        <a:buAutoNum type="arabicPeriod"/>
                      </a:pPr>
                      <a:r>
                        <a:rPr lang="en-US" altLang="zh-TW" dirty="0" smtClean="0"/>
                        <a:t>MÜST</a:t>
                      </a:r>
                      <a:r>
                        <a:rPr lang="zh-TW" altLang="en-US" dirty="0" smtClean="0"/>
                        <a:t>新增「營利性調幅廣播電臺及其分類</a:t>
                      </a:r>
                      <a:r>
                        <a:rPr lang="en-US" altLang="zh-TW" dirty="0" smtClean="0"/>
                        <a:t>(</a:t>
                      </a:r>
                      <a:r>
                        <a:rPr lang="zh-TW" altLang="en-US" dirty="0" smtClean="0"/>
                        <a:t>轉播臺</a:t>
                      </a:r>
                      <a:r>
                        <a:rPr lang="en-US" altLang="zh-TW" dirty="0" smtClean="0"/>
                        <a:t>)</a:t>
                      </a:r>
                      <a:r>
                        <a:rPr lang="zh-TW" altLang="en-US" dirty="0" smtClean="0"/>
                        <a:t>」費率部份，並未與利用人協商。</a:t>
                      </a:r>
                    </a:p>
                    <a:p>
                      <a:pPr marL="342900" indent="-342900">
                        <a:lnSpc>
                          <a:spcPct val="125000"/>
                        </a:lnSpc>
                        <a:buFont typeface="+mj-lt"/>
                        <a:buAutoNum type="arabicPeriod"/>
                      </a:pPr>
                      <a:r>
                        <a:rPr lang="zh-TW" altLang="en-US" dirty="0" smtClean="0"/>
                        <a:t>調幅轉播臺係業者為配合政府服務偏遠地區弱勢族群能有廣播收聽之政策而成立，以彌補調幅主播臺發射電波之不足，並無增加額外廣告收益。</a:t>
                      </a:r>
                    </a:p>
                    <a:p>
                      <a:pPr marL="342900" indent="-342900">
                        <a:lnSpc>
                          <a:spcPct val="125000"/>
                        </a:lnSpc>
                        <a:buFont typeface="+mj-lt"/>
                        <a:buAutoNum type="arabicPeriod"/>
                      </a:pPr>
                      <a:r>
                        <a:rPr lang="zh-TW" altLang="en-US" dirty="0" smtClean="0"/>
                        <a:t>調幅廣播電臺</a:t>
                      </a:r>
                      <a:r>
                        <a:rPr lang="en-US" altLang="zh-TW" dirty="0" smtClean="0"/>
                        <a:t>(AM)</a:t>
                      </a:r>
                      <a:r>
                        <a:rPr lang="zh-TW" altLang="en-US" dirty="0" smtClean="0"/>
                        <a:t>輿調頻廣播電臺</a:t>
                      </a:r>
                      <a:r>
                        <a:rPr lang="en-US" altLang="zh-TW" dirty="0" smtClean="0"/>
                        <a:t>(FM)</a:t>
                      </a:r>
                      <a:r>
                        <a:rPr lang="zh-TW" altLang="en-US" dirty="0" smtClean="0"/>
                        <a:t>具有許多本質差異性，</a:t>
                      </a:r>
                      <a:r>
                        <a:rPr lang="en-US" altLang="zh-TW" dirty="0" smtClean="0"/>
                        <a:t>AM</a:t>
                      </a:r>
                      <a:r>
                        <a:rPr lang="zh-TW" altLang="en-US" dirty="0" smtClean="0"/>
                        <a:t>電臺之利用人因利用著作所獲致之經濟上利益劣於</a:t>
                      </a:r>
                      <a:r>
                        <a:rPr lang="en-US" altLang="zh-TW" dirty="0" smtClean="0"/>
                        <a:t>FM</a:t>
                      </a:r>
                      <a:r>
                        <a:rPr lang="zh-TW" altLang="en-US" dirty="0" smtClean="0"/>
                        <a:t>許多，故其收費標準應低於</a:t>
                      </a:r>
                      <a:r>
                        <a:rPr lang="en-US" altLang="zh-TW" dirty="0" smtClean="0"/>
                        <a:t>FM</a:t>
                      </a:r>
                      <a:r>
                        <a:rPr lang="zh-TW" altLang="en-US" dirty="0" smtClean="0"/>
                        <a:t>電臺方屬合理。</a:t>
                      </a:r>
                      <a:endParaRPr lang="en-US" altLang="zh-TW" dirty="0" smtClean="0"/>
                    </a:p>
                  </a:txBody>
                  <a:tcPr/>
                </a:tc>
                <a:tc>
                  <a:txBody>
                    <a:bodyPr/>
                    <a:lstStyle/>
                    <a:p>
                      <a:pPr marL="342900" indent="-342900">
                        <a:lnSpc>
                          <a:spcPct val="125000"/>
                        </a:lnSpc>
                        <a:buFont typeface="+mj-lt"/>
                        <a:buAutoNum type="arabicPeriod"/>
                      </a:pPr>
                      <a:r>
                        <a:rPr lang="zh-TW" altLang="en-US" dirty="0" smtClean="0"/>
                        <a:t>依現行之廣播實務，並非所有聽眾皆係直接接收廣播電臺</a:t>
                      </a:r>
                      <a:r>
                        <a:rPr lang="en-US" altLang="zh-TW" dirty="0" smtClean="0"/>
                        <a:t>(</a:t>
                      </a:r>
                      <a:r>
                        <a:rPr lang="zh-TW" altLang="en-US" dirty="0" smtClean="0"/>
                        <a:t>主播臺</a:t>
                      </a:r>
                      <a:r>
                        <a:rPr lang="en-US" altLang="zh-TW" dirty="0" smtClean="0"/>
                        <a:t>)</a:t>
                      </a:r>
                      <a:r>
                        <a:rPr lang="zh-TW" altLang="en-US" dirty="0" smtClean="0"/>
                        <a:t>所發射之廣播內容，部份聽眾係藉由分頻使得接收主頻之內容；然調頻廣播電臺分頻之播送內容原則上係與主頻相同且通常未跨區，自應與調幅電臺之分頻常有與主頻不同之節目出現且多為跨區之情形有所區別。</a:t>
                      </a:r>
                    </a:p>
                    <a:p>
                      <a:pPr marL="342900" indent="-342900">
                        <a:lnSpc>
                          <a:spcPct val="125000"/>
                        </a:lnSpc>
                        <a:buFont typeface="+mj-lt"/>
                        <a:buAutoNum type="arabicPeriod"/>
                      </a:pPr>
                      <a:r>
                        <a:rPr lang="zh-TW" altLang="en-US" dirty="0" smtClean="0"/>
                        <a:t>惟因分頻公開播送之範圍一般皆小於主頻，故酌減為二分之一以符合使用者付費之原則。</a:t>
                      </a:r>
                    </a:p>
                    <a:p>
                      <a:pPr marL="342900" indent="-342900">
                        <a:buFont typeface="+mj-lt"/>
                        <a:buAutoNum type="arabicPeriod"/>
                      </a:pPr>
                      <a:endParaRPr lang="zh-TW" altLang="en-US" dirty="0"/>
                    </a:p>
                  </a:txBody>
                  <a:tcPr/>
                </a:tc>
              </a:tr>
            </a:tbl>
          </a:graphicData>
        </a:graphic>
      </p:graphicFrame>
      <p:sp>
        <p:nvSpPr>
          <p:cNvPr id="4" name="標題 1"/>
          <p:cNvSpPr>
            <a:spLocks noGrp="1"/>
          </p:cNvSpPr>
          <p:nvPr>
            <p:ph type="title"/>
          </p:nvPr>
        </p:nvSpPr>
        <p:spPr>
          <a:xfrm>
            <a:off x="2087216" y="31886"/>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4100145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805959055"/>
              </p:ext>
            </p:extLst>
          </p:nvPr>
        </p:nvGraphicFramePr>
        <p:xfrm>
          <a:off x="457200" y="1600200"/>
          <a:ext cx="8229600" cy="382270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zh-TW" altLang="en-US" dirty="0" smtClean="0"/>
                        <a:t>申請人及參加人意見</a:t>
                      </a:r>
                      <a:endParaRPr lang="zh-TW" altLang="en-US" dirty="0"/>
                    </a:p>
                  </a:txBody>
                  <a:tcPr anchor="ctr"/>
                </a:tc>
                <a:tc>
                  <a:txBody>
                    <a:bodyPr/>
                    <a:lstStyle/>
                    <a:p>
                      <a:pPr algn="ctr"/>
                      <a:r>
                        <a:rPr lang="en-US" altLang="zh-TW" dirty="0" smtClean="0"/>
                        <a:t>M</a:t>
                      </a:r>
                      <a:r>
                        <a:rPr lang="en-US" altLang="zh-TW" dirty="0" smtClean="0">
                          <a:latin typeface="新細明體"/>
                          <a:ea typeface="新細明體"/>
                        </a:rPr>
                        <a:t>ÜST</a:t>
                      </a:r>
                      <a:r>
                        <a:rPr lang="zh-TW" altLang="en-US" dirty="0" smtClean="0">
                          <a:latin typeface="新細明體"/>
                          <a:ea typeface="新細明體"/>
                        </a:rPr>
                        <a:t>意見與訂定費率理由</a:t>
                      </a:r>
                      <a:endParaRPr lang="zh-TW" altLang="en-US" dirty="0"/>
                    </a:p>
                  </a:txBody>
                  <a:tcPr anchor="ctr"/>
                </a:tc>
              </a:tr>
              <a:tr h="370840">
                <a:tc>
                  <a:txBody>
                    <a:bodyPr/>
                    <a:lstStyle/>
                    <a:p>
                      <a:pPr marL="0" marR="0" indent="0" algn="l" defTabSz="914400" rtl="0" eaLnBrk="1" fontAlgn="auto" latinLnBrk="0" hangingPunct="1">
                        <a:lnSpc>
                          <a:spcPct val="125000"/>
                        </a:lnSpc>
                        <a:spcBef>
                          <a:spcPts val="0"/>
                        </a:spcBef>
                        <a:spcAft>
                          <a:spcPts val="0"/>
                        </a:spcAft>
                        <a:buClrTx/>
                        <a:buSzTx/>
                        <a:buFontTx/>
                        <a:buNone/>
                        <a:tabLst/>
                        <a:defRPr/>
                      </a:pPr>
                      <a:r>
                        <a:rPr lang="en-US" altLang="zh-TW" dirty="0" smtClean="0"/>
                        <a:t>4.</a:t>
                      </a:r>
                      <a:r>
                        <a:rPr lang="zh-TW" altLang="en-US" dirty="0" smtClean="0"/>
                        <a:t> 按</a:t>
                      </a:r>
                      <a:r>
                        <a:rPr lang="en-US" altLang="zh-TW" dirty="0" smtClean="0"/>
                        <a:t>MÜST</a:t>
                      </a:r>
                      <a:r>
                        <a:rPr lang="zh-TW" altLang="en-US" dirty="0" smtClean="0"/>
                        <a:t>新公告費率，調幅電臺雖略</a:t>
                      </a:r>
                      <a:r>
                        <a:rPr lang="en-US" altLang="zh-TW" dirty="0" smtClean="0"/>
                        <a:t/>
                      </a:r>
                      <a:br>
                        <a:rPr lang="en-US" altLang="zh-TW" dirty="0" smtClean="0"/>
                      </a:br>
                      <a:r>
                        <a:rPr lang="zh-TW" altLang="en-US" dirty="0" smtClean="0"/>
                        <a:t>    有調降，但新增「轉播臺」一項反使</a:t>
                      </a:r>
                      <a:r>
                        <a:rPr lang="en-US" altLang="zh-TW" dirty="0" smtClean="0"/>
                        <a:t/>
                      </a:r>
                      <a:br>
                        <a:rPr lang="en-US" altLang="zh-TW" dirty="0" smtClean="0"/>
                      </a:br>
                      <a:r>
                        <a:rPr lang="zh-TW" altLang="en-US" dirty="0" smtClean="0"/>
                        <a:t>    收費標準提高。以臺北為例，調幅談</a:t>
                      </a:r>
                      <a:r>
                        <a:rPr lang="en-US" altLang="zh-TW" dirty="0" smtClean="0"/>
                        <a:t/>
                      </a:r>
                      <a:br>
                        <a:rPr lang="en-US" altLang="zh-TW" dirty="0" smtClean="0"/>
                      </a:br>
                      <a:r>
                        <a:rPr lang="zh-TW" altLang="en-US" dirty="0" smtClean="0"/>
                        <a:t>    話臺由原費率</a:t>
                      </a:r>
                      <a:r>
                        <a:rPr lang="en-US" altLang="zh-TW" dirty="0" smtClean="0"/>
                        <a:t>90,000</a:t>
                      </a:r>
                      <a:r>
                        <a:rPr lang="zh-TW" altLang="en-US" dirty="0" smtClean="0"/>
                        <a:t>元調降為</a:t>
                      </a:r>
                      <a:r>
                        <a:rPr lang="en-US" altLang="zh-TW" dirty="0" smtClean="0"/>
                        <a:t/>
                      </a:r>
                      <a:br>
                        <a:rPr lang="en-US" altLang="zh-TW" dirty="0" smtClean="0"/>
                      </a:br>
                      <a:r>
                        <a:rPr lang="zh-TW" altLang="en-US" dirty="0" smtClean="0"/>
                        <a:t>    </a:t>
                      </a:r>
                      <a:r>
                        <a:rPr lang="en-US" altLang="zh-TW" dirty="0" smtClean="0"/>
                        <a:t>63,000</a:t>
                      </a:r>
                      <a:r>
                        <a:rPr lang="zh-TW" altLang="en-US" dirty="0" smtClean="0"/>
                        <a:t>，但增列轉播臺按主播臺</a:t>
                      </a:r>
                      <a:r>
                        <a:rPr lang="en-US" altLang="zh-TW" dirty="0" smtClean="0"/>
                        <a:t>1/2</a:t>
                      </a:r>
                      <a:br>
                        <a:rPr lang="en-US" altLang="zh-TW" dirty="0" smtClean="0"/>
                      </a:br>
                      <a:r>
                        <a:rPr lang="zh-TW" altLang="en-US" dirty="0" smtClean="0"/>
                        <a:t>    收費後，費率加總為</a:t>
                      </a:r>
                      <a:r>
                        <a:rPr lang="en-US" altLang="zh-TW" dirty="0" smtClean="0"/>
                        <a:t>94,500</a:t>
                      </a:r>
                      <a:r>
                        <a:rPr lang="zh-TW" altLang="en-US" dirty="0" smtClean="0"/>
                        <a:t>，與調頻</a:t>
                      </a:r>
                      <a:r>
                        <a:rPr lang="en-US" altLang="zh-TW" dirty="0" smtClean="0"/>
                        <a:t/>
                      </a:r>
                      <a:br>
                        <a:rPr lang="en-US" altLang="zh-TW" dirty="0" smtClean="0"/>
                      </a:br>
                      <a:r>
                        <a:rPr lang="zh-TW" altLang="en-US" dirty="0" smtClean="0"/>
                        <a:t>    小功率電臺之收費</a:t>
                      </a:r>
                      <a:r>
                        <a:rPr lang="en-US" altLang="zh-TW" dirty="0" smtClean="0"/>
                        <a:t>(45,000</a:t>
                      </a:r>
                      <a:r>
                        <a:rPr lang="zh-TW" altLang="en-US" dirty="0" smtClean="0"/>
                        <a:t>元</a:t>
                      </a:r>
                      <a:r>
                        <a:rPr lang="en-US" altLang="zh-TW" dirty="0" smtClean="0"/>
                        <a:t>)</a:t>
                      </a:r>
                      <a:r>
                        <a:rPr lang="zh-TW" altLang="en-US" dirty="0" smtClean="0"/>
                        <a:t>差距更</a:t>
                      </a:r>
                      <a:r>
                        <a:rPr lang="en-US" altLang="zh-TW" dirty="0" smtClean="0"/>
                        <a:t/>
                      </a:r>
                      <a:br>
                        <a:rPr lang="en-US" altLang="zh-TW" dirty="0" smtClean="0"/>
                      </a:br>
                      <a:r>
                        <a:rPr lang="zh-TW" altLang="en-US" dirty="0" smtClean="0"/>
                        <a:t>    為拉大，不符產業規模比例原則，建</a:t>
                      </a:r>
                      <a:r>
                        <a:rPr lang="en-US" altLang="zh-TW" dirty="0" smtClean="0"/>
                        <a:t/>
                      </a:r>
                      <a:br>
                        <a:rPr lang="en-US" altLang="zh-TW" dirty="0" smtClean="0"/>
                      </a:br>
                      <a:r>
                        <a:rPr lang="zh-TW" altLang="en-US" dirty="0" smtClean="0"/>
                        <a:t>    議按主播台之</a:t>
                      </a:r>
                      <a:r>
                        <a:rPr lang="en-US" altLang="zh-TW" dirty="0" smtClean="0"/>
                        <a:t>1/5</a:t>
                      </a:r>
                      <a:r>
                        <a:rPr lang="zh-TW" altLang="en-US" dirty="0" smtClean="0"/>
                        <a:t>計算。</a:t>
                      </a:r>
                    </a:p>
                    <a:p>
                      <a:endParaRPr lang="zh-TW" altLang="en-US" dirty="0"/>
                    </a:p>
                  </a:txBody>
                  <a:tcPr/>
                </a:tc>
                <a:tc>
                  <a:txBody>
                    <a:bodyPr/>
                    <a:lstStyle/>
                    <a:p>
                      <a:endParaRPr lang="zh-TW" altLang="en-US" dirty="0"/>
                    </a:p>
                  </a:txBody>
                  <a:tcPr/>
                </a:tc>
              </a:tr>
            </a:tbl>
          </a:graphicData>
        </a:graphic>
      </p:graphicFrame>
      <p:sp>
        <p:nvSpPr>
          <p:cNvPr id="5" name="標題 1"/>
          <p:cNvSpPr>
            <a:spLocks noGrp="1"/>
          </p:cNvSpPr>
          <p:nvPr>
            <p:ph type="title"/>
          </p:nvPr>
        </p:nvSpPr>
        <p:spPr>
          <a:xfrm>
            <a:off x="2087216" y="18823"/>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spTree>
    <p:extLst>
      <p:ext uri="{BB962C8B-B14F-4D97-AF65-F5344CB8AC3E}">
        <p14:creationId xmlns:p14="http://schemas.microsoft.com/office/powerpoint/2010/main" val="456694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r>
              <a:rPr lang="zh-TW" altLang="en-US" sz="4000" dirty="0" smtClean="0"/>
              <a:t>實體電臺</a:t>
            </a:r>
            <a:r>
              <a:rPr lang="zh-TW" altLang="en-US" sz="4000" dirty="0"/>
              <a:t>於網路之同步</a:t>
            </a:r>
            <a:r>
              <a:rPr lang="zh-TW" altLang="en-US" sz="4000" dirty="0" smtClean="0"/>
              <a:t>播送</a:t>
            </a:r>
            <a:endParaRPr lang="en-US" altLang="zh-TW" sz="4000" dirty="0" smtClean="0"/>
          </a:p>
          <a:p>
            <a:endParaRPr lang="en-US" altLang="zh-TW" sz="4000" dirty="0"/>
          </a:p>
        </p:txBody>
      </p:sp>
      <p:sp>
        <p:nvSpPr>
          <p:cNvPr id="4" name="標題 1"/>
          <p:cNvSpPr>
            <a:spLocks noGrp="1"/>
          </p:cNvSpPr>
          <p:nvPr>
            <p:ph type="title"/>
          </p:nvPr>
        </p:nvSpPr>
        <p:spPr>
          <a:xfrm>
            <a:off x="2073302" y="31886"/>
            <a:ext cx="7056784" cy="689725"/>
          </a:xfrm>
          <a:solidFill>
            <a:schemeClr val="tx1"/>
          </a:solidFill>
          <a:ln>
            <a:solidFill>
              <a:schemeClr val="bg2">
                <a:lumMod val="75000"/>
              </a:schemeClr>
            </a:solidFill>
          </a:ln>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normAutofit/>
          </a:bodyPr>
          <a:lstStyle/>
          <a:p>
            <a:pPr algn="l"/>
            <a:r>
              <a:rPr lang="en-US" altLang="zh-TW" sz="1600" dirty="0">
                <a:solidFill>
                  <a:schemeClr val="accent3">
                    <a:lumMod val="75000"/>
                  </a:schemeClr>
                </a:solidFill>
              </a:rPr>
              <a:t>MÜST</a:t>
            </a:r>
            <a:r>
              <a:rPr lang="zh-TW" altLang="en-US" sz="1600" dirty="0">
                <a:solidFill>
                  <a:schemeClr val="accent3">
                    <a:lumMod val="75000"/>
                  </a:schemeClr>
                </a:solidFill>
              </a:rPr>
              <a:t>概括授權公開播送之無線廣播電臺「營利性電臺」</a:t>
            </a:r>
            <a:r>
              <a:rPr lang="zh-TW" altLang="en-US" sz="1600" dirty="0" smtClean="0">
                <a:solidFill>
                  <a:schemeClr val="accent3">
                    <a:lumMod val="75000"/>
                  </a:schemeClr>
                </a:solidFill>
              </a:rPr>
              <a:t>、「</a:t>
            </a:r>
            <a:r>
              <a:rPr lang="zh-TW" altLang="en-US" sz="1600" dirty="0">
                <a:solidFill>
                  <a:schemeClr val="accent3">
                    <a:lumMod val="75000"/>
                  </a:schemeClr>
                </a:solidFill>
              </a:rPr>
              <a:t>實體電臺於網路之同步播送」使用報酬率案意見交流會</a:t>
            </a:r>
          </a:p>
        </p:txBody>
      </p:sp>
      <p:graphicFrame>
        <p:nvGraphicFramePr>
          <p:cNvPr id="5" name="表格 4"/>
          <p:cNvGraphicFramePr>
            <a:graphicFrameLocks noGrp="1"/>
          </p:cNvGraphicFramePr>
          <p:nvPr>
            <p:extLst>
              <p:ext uri="{D42A27DB-BD31-4B8C-83A1-F6EECF244321}">
                <p14:modId xmlns:p14="http://schemas.microsoft.com/office/powerpoint/2010/main" val="1986211927"/>
              </p:ext>
            </p:extLst>
          </p:nvPr>
        </p:nvGraphicFramePr>
        <p:xfrm>
          <a:off x="899592" y="2420888"/>
          <a:ext cx="6970338" cy="2745173"/>
        </p:xfrm>
        <a:graphic>
          <a:graphicData uri="http://schemas.openxmlformats.org/drawingml/2006/table">
            <a:tbl>
              <a:tblPr firstRow="1" bandRow="1">
                <a:tableStyleId>{5C22544A-7EE6-4342-B048-85BDC9FD1C3A}</a:tableStyleId>
              </a:tblPr>
              <a:tblGrid>
                <a:gridCol w="1484918"/>
                <a:gridCol w="3051586"/>
                <a:gridCol w="2433834"/>
              </a:tblGrid>
              <a:tr h="1007813">
                <a:tc>
                  <a:txBody>
                    <a:bodyPr/>
                    <a:lstStyle/>
                    <a:p>
                      <a:pPr algn="ctr"/>
                      <a:r>
                        <a:rPr lang="en-US" altLang="zh-TW" dirty="0" smtClean="0"/>
                        <a:t>100.05.13</a:t>
                      </a:r>
                      <a:r>
                        <a:rPr lang="zh-TW" altLang="en-US" dirty="0" smtClean="0"/>
                        <a:t> </a:t>
                      </a:r>
                      <a:endParaRPr lang="en-US" altLang="zh-TW" dirty="0" smtClean="0"/>
                    </a:p>
                    <a:p>
                      <a:pPr algn="ctr"/>
                      <a:r>
                        <a:rPr lang="zh-TW" altLang="en-US" dirty="0" smtClean="0"/>
                        <a:t>經本局審定費率</a:t>
                      </a:r>
                      <a:endParaRPr lang="zh-TW" altLang="en-US" dirty="0"/>
                    </a:p>
                  </a:txBody>
                  <a:tcPr anchor="ctr"/>
                </a:tc>
                <a:tc>
                  <a:txBody>
                    <a:bodyPr/>
                    <a:lstStyle/>
                    <a:p>
                      <a:pPr algn="ctr"/>
                      <a:r>
                        <a:rPr lang="en-US" altLang="zh-TW" dirty="0" smtClean="0"/>
                        <a:t>102.11.28</a:t>
                      </a:r>
                      <a:r>
                        <a:rPr lang="zh-TW" altLang="en-US" dirty="0" smtClean="0"/>
                        <a:t> </a:t>
                      </a:r>
                      <a:endParaRPr lang="en-US" altLang="zh-TW" dirty="0" smtClean="0"/>
                    </a:p>
                    <a:p>
                      <a:pPr algn="ctr"/>
                      <a:r>
                        <a:rPr lang="zh-TW" altLang="en-US" dirty="0" smtClean="0"/>
                        <a:t>新公告費率 </a:t>
                      </a:r>
                      <a:r>
                        <a:rPr lang="en-US" altLang="zh-TW" dirty="0" smtClean="0"/>
                        <a:t>(</a:t>
                      </a:r>
                      <a:r>
                        <a:rPr lang="zh-TW" altLang="en-US" dirty="0" smtClean="0"/>
                        <a:t>新增</a:t>
                      </a:r>
                      <a:r>
                        <a:rPr lang="en-US" altLang="zh-TW" dirty="0" smtClean="0"/>
                        <a:t>)</a:t>
                      </a:r>
                      <a:endParaRPr lang="zh-TW" altLang="en-US" dirty="0"/>
                    </a:p>
                  </a:txBody>
                  <a:tcPr anchor="ctr"/>
                </a:tc>
                <a:tc>
                  <a:txBody>
                    <a:bodyPr/>
                    <a:lstStyle/>
                    <a:p>
                      <a:pPr algn="ctr"/>
                      <a:r>
                        <a:rPr lang="zh-TW" altLang="en-US" dirty="0" smtClean="0"/>
                        <a:t>利用人建議費率</a:t>
                      </a:r>
                      <a:endParaRPr lang="zh-TW" altLang="en-US" dirty="0"/>
                    </a:p>
                  </a:txBody>
                  <a:tcPr anchor="ctr"/>
                </a:tc>
              </a:tr>
              <a:tr h="1512467">
                <a:tc>
                  <a:txBody>
                    <a:bodyPr/>
                    <a:lstStyle/>
                    <a:p>
                      <a:pPr algn="ctr"/>
                      <a:r>
                        <a:rPr lang="zh-TW" altLang="en-US" dirty="0" smtClean="0"/>
                        <a:t>無</a:t>
                      </a:r>
                      <a:endParaRPr lang="zh-TW" altLang="en-US" dirty="0"/>
                    </a:p>
                  </a:txBody>
                  <a:tcPr anchor="ctr"/>
                </a:tc>
                <a:tc>
                  <a:txBody>
                    <a:bodyPr/>
                    <a:lstStyle/>
                    <a:p>
                      <a:pPr algn="l"/>
                      <a:r>
                        <a:rPr lang="zh-TW" altLang="en-US" dirty="0" smtClean="0"/>
                        <a:t>關於營利及非營利無線廣播電臺於網路上同步播送者，每頻道之使用報酬係以新臺幣</a:t>
                      </a:r>
                      <a:r>
                        <a:rPr lang="en-US" altLang="zh-TW" dirty="0" smtClean="0"/>
                        <a:t>15,000</a:t>
                      </a:r>
                      <a:r>
                        <a:rPr lang="zh-TW" altLang="en-US" dirty="0" smtClean="0"/>
                        <a:t>元算。</a:t>
                      </a:r>
                    </a:p>
                    <a:p>
                      <a:pPr algn="ctr"/>
                      <a:endParaRPr lang="zh-TW" altLang="en-US" dirty="0"/>
                    </a:p>
                  </a:txBody>
                  <a:tcPr anchor="ctr"/>
                </a:tc>
                <a:tc>
                  <a:txBody>
                    <a:bodyPr/>
                    <a:lstStyle/>
                    <a:p>
                      <a:pPr algn="l"/>
                      <a:r>
                        <a:rPr lang="zh-TW" altLang="en-US" dirty="0" smtClean="0"/>
                        <a:t>應針對純網路電台或網路僅係電臺的同步播送工具者加以區 </a:t>
                      </a:r>
                    </a:p>
                    <a:p>
                      <a:pPr algn="l"/>
                      <a:r>
                        <a:rPr lang="zh-TW" altLang="en-US" dirty="0" smtClean="0"/>
                        <a:t> 分，對於後者不應再另行收取公開傳輸費。</a:t>
                      </a:r>
                    </a:p>
                    <a:p>
                      <a:pPr algn="ctr"/>
                      <a:endParaRPr lang="zh-TW" altLang="en-US" dirty="0"/>
                    </a:p>
                  </a:txBody>
                  <a:tcPr anchor="ctr"/>
                </a:tc>
              </a:tr>
            </a:tbl>
          </a:graphicData>
        </a:graphic>
      </p:graphicFrame>
    </p:spTree>
    <p:extLst>
      <p:ext uri="{BB962C8B-B14F-4D97-AF65-F5344CB8AC3E}">
        <p14:creationId xmlns:p14="http://schemas.microsoft.com/office/powerpoint/2010/main" val="23047058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專案計劃">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1_專案計劃">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7F7ED20-3E7F-448A-8B7D-3421F81531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Equity</Template>
  <TotalTime>0</TotalTime>
  <Words>1579</Words>
  <Application>Microsoft Office PowerPoint</Application>
  <PresentationFormat>如螢幕大小 (4:3)</PresentationFormat>
  <Paragraphs>112</Paragraphs>
  <Slides>14</Slides>
  <Notes>14</Notes>
  <HiddenSlides>0</HiddenSlides>
  <MMClips>0</MMClips>
  <ScaleCrop>false</ScaleCrop>
  <HeadingPairs>
    <vt:vector size="4" baseType="variant">
      <vt:variant>
        <vt:lpstr>佈景主題</vt:lpstr>
      </vt:variant>
      <vt:variant>
        <vt:i4>2</vt:i4>
      </vt:variant>
      <vt:variant>
        <vt:lpstr>投影片標題</vt:lpstr>
      </vt:variant>
      <vt:variant>
        <vt:i4>14</vt:i4>
      </vt:variant>
    </vt:vector>
  </HeadingPairs>
  <TitlesOfParts>
    <vt:vector size="16" baseType="lpstr">
      <vt:lpstr>專案計劃</vt:lpstr>
      <vt:lpstr>1_專案計劃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MÜST概括授權公開播送之無線廣播電臺「營利性電臺」、「實體電臺於網路之同步播送」使用報酬率案意見交流會</vt:lpstr>
      <vt:lpstr>報告完畢，謝謝！</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2012-04-12T05:45:59Z</dcterms:created>
  <dcterms:modified xsi:type="dcterms:W3CDTF">2014-07-09T07:45:36Z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TC022643319991</vt:lpwstr>
  </property>
</Properties>
</file>