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Lst>
  <p:notesMasterIdLst>
    <p:notesMasterId r:id="rId24"/>
  </p:notesMasterIdLst>
  <p:sldIdLst>
    <p:sldId id="256" r:id="rId3"/>
    <p:sldId id="257" r:id="rId4"/>
    <p:sldId id="259" r:id="rId5"/>
    <p:sldId id="276" r:id="rId6"/>
    <p:sldId id="278" r:id="rId7"/>
    <p:sldId id="279" r:id="rId8"/>
    <p:sldId id="280" r:id="rId9"/>
    <p:sldId id="281" r:id="rId10"/>
    <p:sldId id="282" r:id="rId11"/>
    <p:sldId id="283" r:id="rId12"/>
    <p:sldId id="284" r:id="rId13"/>
    <p:sldId id="277" r:id="rId14"/>
    <p:sldId id="285" r:id="rId15"/>
    <p:sldId id="286" r:id="rId16"/>
    <p:sldId id="287" r:id="rId17"/>
    <p:sldId id="288" r:id="rId18"/>
    <p:sldId id="272" r:id="rId19"/>
    <p:sldId id="273" r:id="rId20"/>
    <p:sldId id="274" r:id="rId21"/>
    <p:sldId id="275" r:id="rId22"/>
    <p:sldId id="258" r:id="rId23"/>
  </p:sldIdLst>
  <p:sldSz cx="9144000" cy="6858000" type="screen4x3"/>
  <p:notesSz cx="6807200" cy="9939338"/>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CCFF"/>
    <a:srgbClr val="6699FF"/>
    <a:srgbClr val="99CCFF"/>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8" d="100"/>
          <a:sy n="98" d="100"/>
        </p:scale>
        <p:origin x="-276"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3FD5B39A-6ADB-44E1-8DE2-1596D0062431}" type="datetimeFigureOut">
              <a:rPr lang="zh-TW" altLang="en-US" smtClean="0"/>
              <a:t>2014/7/3</a:t>
            </a:fld>
            <a:endParaRPr lang="zh-TW" altLang="en-US"/>
          </a:p>
        </p:txBody>
      </p:sp>
      <p:sp>
        <p:nvSpPr>
          <p:cNvPr id="4" name="投影片圖像版面配置區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EB1A7290-8F0F-429D-A68F-72BB4093BC64}" type="slidenum">
              <a:rPr lang="zh-TW" altLang="en-US" smtClean="0"/>
              <a:t>‹#›</a:t>
            </a:fld>
            <a:endParaRPr lang="zh-TW" altLang="en-US"/>
          </a:p>
        </p:txBody>
      </p:sp>
    </p:spTree>
    <p:extLst>
      <p:ext uri="{BB962C8B-B14F-4D97-AF65-F5344CB8AC3E}">
        <p14:creationId xmlns:p14="http://schemas.microsoft.com/office/powerpoint/2010/main" val="2395896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bg>
      <p:bgPr>
        <a:blipFill dpi="0" rotWithShape="1">
          <a:blip r:embed="rId2">
            <a:lum/>
          </a:blip>
          <a:srcRect/>
          <a:stretch>
            <a:fillRect t="75000" b="3000"/>
          </a:stretch>
        </a:blipFill>
        <a:effectLst/>
      </p:bgPr>
    </p:bg>
    <p:spTree>
      <p:nvGrpSpPr>
        <p:cNvPr id="1" name=""/>
        <p:cNvGrpSpPr/>
        <p:nvPr/>
      </p:nvGrpSpPr>
      <p:grpSpPr>
        <a:xfrm>
          <a:off x="0" y="0"/>
          <a:ext cx="0" cy="0"/>
          <a:chOff x="0" y="0"/>
          <a:chExt cx="0" cy="0"/>
        </a:xfrm>
      </p:grpSpPr>
      <p:sp>
        <p:nvSpPr>
          <p:cNvPr id="2" name="標題 1"/>
          <p:cNvSpPr>
            <a:spLocks noGrp="1"/>
          </p:cNvSpPr>
          <p:nvPr>
            <p:ph type="ctrTitle"/>
          </p:nvPr>
        </p:nvSpPr>
        <p:spPr>
          <a:xfrm>
            <a:off x="823156" y="1715541"/>
            <a:ext cx="7772400" cy="1761027"/>
          </a:xfrm>
          <a:prstGeom prst="rect">
            <a:avLst/>
          </a:prstGeom>
        </p:spPr>
        <p:txBody>
          <a:bodyPr/>
          <a:lstStyle/>
          <a:p>
            <a:r>
              <a:rPr lang="zh-TW" altLang="en-US" dirty="0" smtClean="0"/>
              <a:t>按一下以編輯母片標題樣式</a:t>
            </a:r>
            <a:endParaRPr lang="zh-TW" altLang="en-US" dirty="0"/>
          </a:p>
        </p:txBody>
      </p:sp>
      <p:sp>
        <p:nvSpPr>
          <p:cNvPr id="3" name="副標題 2"/>
          <p:cNvSpPr>
            <a:spLocks noGrp="1"/>
          </p:cNvSpPr>
          <p:nvPr>
            <p:ph type="subTitle" idx="1"/>
          </p:nvPr>
        </p:nvSpPr>
        <p:spPr>
          <a:xfrm>
            <a:off x="1403648" y="3717032"/>
            <a:ext cx="6400800" cy="117653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dirty="0" smtClean="0"/>
              <a:t>按一下以編輯母片副標題樣式</a:t>
            </a:r>
            <a:endParaRPr lang="zh-TW" altLang="en-US" dirty="0"/>
          </a:p>
        </p:txBody>
      </p:sp>
      <p:sp>
        <p:nvSpPr>
          <p:cNvPr id="4" name="日期版面配置區 3"/>
          <p:cNvSpPr>
            <a:spLocks noGrp="1"/>
          </p:cNvSpPr>
          <p:nvPr>
            <p:ph type="dt" sz="half" idx="10"/>
          </p:nvPr>
        </p:nvSpPr>
        <p:spPr/>
        <p:txBody>
          <a:bodyPr/>
          <a:lstStyle/>
          <a:p>
            <a:fld id="{15EF27D0-9A84-427C-8E52-F549A98E75B9}" type="datetime1">
              <a:rPr lang="zh-TW" altLang="en-US" smtClean="0"/>
              <a:t>2014/7/3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
        <p:nvSpPr>
          <p:cNvPr id="8" name="Rectangle 16"/>
          <p:cNvSpPr>
            <a:spLocks noChangeArrowheads="1"/>
          </p:cNvSpPr>
          <p:nvPr userDrawn="1"/>
        </p:nvSpPr>
        <p:spPr bwMode="gray">
          <a:xfrm>
            <a:off x="-28134" y="1196752"/>
            <a:ext cx="9200269" cy="45719"/>
          </a:xfrm>
          <a:prstGeom prst="rect">
            <a:avLst/>
          </a:prstGeom>
          <a:solidFill>
            <a:srgbClr val="99CCFF"/>
          </a:solidFill>
          <a:ln>
            <a:noFill/>
          </a:ln>
          <a:effectLst/>
          <a:extLst/>
        </p:spPr>
        <p:txBody>
          <a:bodyPr wrap="none" anchor="ctr"/>
          <a:lstStyle/>
          <a:p>
            <a:endParaRPr lang="zh-TW" altLang="en-US">
              <a:gradFill>
                <a:gsLst>
                  <a:gs pos="0">
                    <a:schemeClr val="bg2"/>
                  </a:gs>
                  <a:gs pos="100000">
                    <a:schemeClr val="bg2">
                      <a:gamma/>
                      <a:tint val="0"/>
                      <a:invGamma/>
                    </a:schemeClr>
                  </a:gs>
                </a:gsLst>
                <a:lin ang="5400000" scaled="1"/>
              </a:gradFill>
            </a:endParaRPr>
          </a:p>
        </p:txBody>
      </p:sp>
      <p:pic>
        <p:nvPicPr>
          <p:cNvPr id="10" name="圖片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0009" y="125638"/>
            <a:ext cx="2937816" cy="986365"/>
          </a:xfrm>
          <a:prstGeom prst="rect">
            <a:avLst/>
          </a:prstGeom>
        </p:spPr>
      </p:pic>
    </p:spTree>
    <p:extLst>
      <p:ext uri="{BB962C8B-B14F-4D97-AF65-F5344CB8AC3E}">
        <p14:creationId xmlns:p14="http://schemas.microsoft.com/office/powerpoint/2010/main" val="4037485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676BE1DD-C0D3-429B-ADB7-279951362EAA}" type="datetime1">
              <a:rPr lang="zh-TW" altLang="en-US" smtClean="0"/>
              <a:t>2014/7/3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6877668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a:prstGeom prst="rect">
            <a:avLst/>
          </a:prstGeo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99D68756-63AD-4D8E-9F87-A7D7D78A9A69}" type="datetime1">
              <a:rPr lang="zh-TW" altLang="en-US" smtClean="0"/>
              <a:t>2014/7/3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15513525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2_標題投影片">
    <p:bg>
      <p:bgPr>
        <a:blipFill dpi="0" rotWithShape="1">
          <a:blip r:embed="rId2">
            <a:lum/>
          </a:blip>
          <a:srcRect/>
          <a:stretch>
            <a:fillRect t="80000"/>
          </a:stretch>
        </a:blipFill>
        <a:effectLst/>
      </p:bgPr>
    </p:bg>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204864"/>
            <a:ext cx="7772400" cy="1761027"/>
          </a:xfrm>
        </p:spPr>
        <p:txBody>
          <a:bodyPr/>
          <a:lstStyle/>
          <a:p>
            <a:r>
              <a:rPr lang="zh-TW" altLang="en-US" dirty="0" smtClean="0"/>
              <a:t>按一下以編輯母片標題樣式</a:t>
            </a:r>
            <a:endParaRPr lang="zh-TW" altLang="en-US" dirty="0"/>
          </a:p>
        </p:txBody>
      </p:sp>
      <p:sp>
        <p:nvSpPr>
          <p:cNvPr id="4" name="日期版面配置區 3"/>
          <p:cNvSpPr>
            <a:spLocks noGrp="1"/>
          </p:cNvSpPr>
          <p:nvPr>
            <p:ph type="dt" sz="half" idx="10"/>
          </p:nvPr>
        </p:nvSpPr>
        <p:spPr/>
        <p:txBody>
          <a:bodyPr/>
          <a:lstStyle/>
          <a:p>
            <a:fld id="{A557C68D-D990-4A4F-84E8-183A14B33A22}" type="datetime1">
              <a:rPr lang="zh-TW" altLang="en-US" smtClean="0"/>
              <a:t>2014/7/3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pic>
        <p:nvPicPr>
          <p:cNvPr id="10" name="圖片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69" y="72049"/>
            <a:ext cx="3135499" cy="1052736"/>
          </a:xfrm>
          <a:prstGeom prst="rect">
            <a:avLst/>
          </a:prstGeom>
        </p:spPr>
      </p:pic>
      <p:sp>
        <p:nvSpPr>
          <p:cNvPr id="7" name="Rectangle 16"/>
          <p:cNvSpPr>
            <a:spLocks noChangeArrowheads="1"/>
          </p:cNvSpPr>
          <p:nvPr userDrawn="1"/>
        </p:nvSpPr>
        <p:spPr bwMode="gray">
          <a:xfrm>
            <a:off x="-17344" y="1223041"/>
            <a:ext cx="9200269" cy="45719"/>
          </a:xfrm>
          <a:prstGeom prst="rect">
            <a:avLst/>
          </a:prstGeom>
          <a:solidFill>
            <a:srgbClr val="99CCFF"/>
          </a:solidFill>
          <a:ln>
            <a:noFill/>
          </a:ln>
          <a:effectLst/>
          <a:extLst/>
        </p:spPr>
        <p:txBody>
          <a:bodyPr wrap="none" anchor="ctr"/>
          <a:ls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TW" altLang="en-US">
              <a:gradFill>
                <a:gsLst>
                  <a:gs pos="0">
                    <a:schemeClr val="bg2"/>
                  </a:gs>
                  <a:gs pos="100000">
                    <a:schemeClr val="bg2">
                      <a:gamma/>
                      <a:tint val="0"/>
                      <a:invGamma/>
                    </a:schemeClr>
                  </a:gs>
                </a:gsLst>
                <a:lin ang="5400000" scaled="1"/>
              </a:gradFill>
            </a:endParaRPr>
          </a:p>
        </p:txBody>
      </p:sp>
    </p:spTree>
    <p:extLst>
      <p:ext uri="{BB962C8B-B14F-4D97-AF65-F5344CB8AC3E}">
        <p14:creationId xmlns:p14="http://schemas.microsoft.com/office/powerpoint/2010/main" val="2681186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55E308B4-95CA-49A8-9409-1D743DF056C9}" type="datetime1">
              <a:rPr lang="zh-TW" altLang="en-US" smtClean="0"/>
              <a:t>2014/7/3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3998447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p>
            <a:fld id="{633B1015-C1B4-4177-A74F-4D0733D1BF20}" type="datetime1">
              <a:rPr lang="zh-TW" altLang="en-US" smtClean="0"/>
              <a:t>2014/7/3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5864286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fld id="{B26E3FA9-B602-4DE2-8E1E-92EC3A11252C}" type="datetime1">
              <a:rPr lang="zh-TW" altLang="en-US" smtClean="0"/>
              <a:t>2014/7/3</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34733632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fld id="{771A5692-BB3D-402B-A5BD-EEB335E30B88}" type="datetime1">
              <a:rPr lang="zh-TW" altLang="en-US" smtClean="0"/>
              <a:t>2014/7/3</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38469662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021263BA-012D-4A60-B50D-E0164F060784}" type="datetime1">
              <a:rPr lang="zh-TW" altLang="en-US" smtClean="0"/>
              <a:t>2014/7/3</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581816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3CB14756-52CC-4820-AC57-1B4BBA3A4B7D}" type="datetime1">
              <a:rPr lang="zh-TW" altLang="en-US" smtClean="0"/>
              <a:t>2014/7/3</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4730912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673E4290-A71B-478A-A732-03724BE35E0E}" type="datetime1">
              <a:rPr lang="zh-TW" altLang="en-US" smtClean="0"/>
              <a:t>2014/7/3</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1311924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A0855729-DC1B-4479-A4F3-F16F63F2DD88}" type="datetime1">
              <a:rPr lang="zh-TW" altLang="en-US" smtClean="0"/>
              <a:t>2014/7/3</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29395282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zh-TW" altLang="en-US" dirty="0"/>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344E64-761B-49E7-B9CC-4F601F51EAE6}" type="datetime1">
              <a:rPr lang="zh-TW" altLang="en-US" smtClean="0"/>
              <a:t>2014/7/3</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D2D507-09EA-4C6F-96ED-053C801F8797}" type="slidenum">
              <a:rPr lang="zh-TW" altLang="en-US" smtClean="0"/>
              <a:t>‹#›</a:t>
            </a:fld>
            <a:endParaRPr lang="zh-TW" altLang="en-US"/>
          </a:p>
        </p:txBody>
      </p:sp>
      <p:pic>
        <p:nvPicPr>
          <p:cNvPr id="7" name="圖片 6"/>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3082" y="175435"/>
            <a:ext cx="2555776" cy="858095"/>
          </a:xfrm>
          <a:prstGeom prst="rect">
            <a:avLst/>
          </a:prstGeom>
        </p:spPr>
      </p:pic>
      <p:sp>
        <p:nvSpPr>
          <p:cNvPr id="9" name="Rectangle 16"/>
          <p:cNvSpPr>
            <a:spLocks noChangeArrowheads="1"/>
          </p:cNvSpPr>
          <p:nvPr userDrawn="1"/>
        </p:nvSpPr>
        <p:spPr bwMode="gray">
          <a:xfrm>
            <a:off x="-35661" y="1131437"/>
            <a:ext cx="9200269" cy="45719"/>
          </a:xfrm>
          <a:prstGeom prst="rect">
            <a:avLst/>
          </a:prstGeom>
          <a:solidFill>
            <a:srgbClr val="99CCFF"/>
          </a:solidFill>
          <a:ln>
            <a:noFill/>
          </a:ln>
          <a:effectLst/>
          <a:extLst/>
        </p:spPr>
        <p:txBody>
          <a:bodyPr wrap="none" anchor="ctr"/>
          <a:lstStyle/>
          <a:p>
            <a:endParaRPr lang="zh-TW" altLang="en-US">
              <a:gradFill>
                <a:gsLst>
                  <a:gs pos="0">
                    <a:schemeClr val="bg2"/>
                  </a:gs>
                  <a:gs pos="100000">
                    <a:schemeClr val="bg2">
                      <a:gamma/>
                      <a:tint val="0"/>
                      <a:invGamma/>
                    </a:schemeClr>
                  </a:gs>
                </a:gsLst>
                <a:lin ang="5400000" scaled="1"/>
              </a:gradFill>
            </a:endParaRPr>
          </a:p>
        </p:txBody>
      </p:sp>
    </p:spTree>
    <p:extLst>
      <p:ext uri="{BB962C8B-B14F-4D97-AF65-F5344CB8AC3E}">
        <p14:creationId xmlns:p14="http://schemas.microsoft.com/office/powerpoint/2010/main" val="8486908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zh-TW" altLang="en-US" dirty="0"/>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7A0741-EAC9-4E26-9D05-E600C92E0B3D}" type="datetime1">
              <a:rPr lang="zh-TW" altLang="en-US" smtClean="0"/>
              <a:t>2014/7/3</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1920542240"/>
      </p:ext>
    </p:extLst>
  </p:cSld>
  <p:clrMap bg1="lt1" tx1="dk1" bg2="lt2" tx2="dk2" accent1="accent1" accent2="accent2" accent3="accent3" accent4="accent4" accent5="accent5" accent6="accent6" hlink="hlink" folHlink="folHlink"/>
  <p:sldLayoutIdLst>
    <p:sldLayoutId id="2147483675"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20013;&#33775;&#27665;&#22283;&#24291;&#25773;&#21830;&#26989;&#21516;&#26989;&#20844;&#26371;&#26371;&#21729;&#38651;&#33274;&#38899;&#27138;&#20351;&#29992;&#37327;&#24409;&#25972;&#34920;.pdf"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10016004022&#23529;&#23450;&#36027;&#29575;.pdf" TargetMode="External"/><Relationship Id="rId2" Type="http://schemas.openxmlformats.org/officeDocument/2006/relationships/hyperlink" Target="MCAT&#27010;&#25324;&#25480;&#27402;&#20844;&#38283;&#25773;&#36865;&#20043;&#29151;&#21033;&#24615;&#24291;&#25773;&#38651;&#33274;&#27010;&#25324;&#25480;&#27402;&#24180;&#36027;(102).pdf" TargetMode="External"/><Relationship Id="rId1" Type="http://schemas.openxmlformats.org/officeDocument/2006/relationships/slideLayout" Target="../slideLayouts/slideLayout2.xml"/><Relationship Id="rId4" Type="http://schemas.openxmlformats.org/officeDocument/2006/relationships/hyperlink" Target="MCAT&#38899;&#27138;&#33879;&#20316;&#27402;&#20351;&#29992;&#22577;&#37228;&#36027;&#29575;&#34920;(&#24291;&#25773;&#20844;&#26371;&#25552;&#26696;&#29256;).pdf"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270975" y="1531407"/>
            <a:ext cx="8640960" cy="2376264"/>
          </a:xfrm>
        </p:spPr>
        <p:txBody>
          <a:bodyPr>
            <a:noAutofit/>
          </a:bodyPr>
          <a:lstStyle/>
          <a:p>
            <a:r>
              <a:rPr lang="zh-TW" altLang="en-US" sz="2800" cap="all" dirty="0">
                <a:ln w="9000" cmpd="sng">
                  <a:solidFill>
                    <a:schemeClr val="accent4">
                      <a:shade val="50000"/>
                      <a:satMod val="120000"/>
                    </a:schemeClr>
                  </a:solidFill>
                  <a:prstDash val="solid"/>
                </a:ln>
                <a:solidFill>
                  <a:srgbClr val="0070C0"/>
                </a:solidFill>
                <a:latin typeface="新細明體" pitchFamily="18" charset="-120"/>
                <a:ea typeface="新細明體" pitchFamily="18" charset="-120"/>
              </a:rPr>
              <a:t>中華民國廣播商業同業公會申請審議社團法人台灣音樂著作權人聯合總會</a:t>
            </a:r>
            <a:r>
              <a:rPr lang="en-US" altLang="zh-TW" sz="2800" cap="all" dirty="0">
                <a:ln w="9000" cmpd="sng">
                  <a:solidFill>
                    <a:schemeClr val="accent4">
                      <a:shade val="50000"/>
                      <a:satMod val="120000"/>
                    </a:schemeClr>
                  </a:solidFill>
                  <a:prstDash val="solid"/>
                </a:ln>
                <a:solidFill>
                  <a:srgbClr val="0070C0"/>
                </a:solidFill>
                <a:latin typeface="新細明體" pitchFamily="18" charset="-120"/>
                <a:ea typeface="新細明體" pitchFamily="18" charset="-120"/>
              </a:rPr>
              <a:t>(MCAT)</a:t>
            </a:r>
            <a:r>
              <a:rPr lang="zh-TW" altLang="en-US" sz="2800" cap="all" dirty="0">
                <a:ln w="9000" cmpd="sng">
                  <a:solidFill>
                    <a:schemeClr val="accent4">
                      <a:shade val="50000"/>
                      <a:satMod val="120000"/>
                    </a:schemeClr>
                  </a:solidFill>
                  <a:prstDash val="solid"/>
                </a:ln>
                <a:solidFill>
                  <a:srgbClr val="0070C0"/>
                </a:solidFill>
                <a:latin typeface="新細明體" pitchFamily="18" charset="-120"/>
                <a:ea typeface="新細明體" pitchFamily="18" charset="-120"/>
              </a:rPr>
              <a:t>概括授權公開播送使用報酬率之「營利性廣播電臺概括授權年費」</a:t>
            </a:r>
            <a:r>
              <a:rPr lang="zh-TW" altLang="en-US" sz="2800" cap="all" dirty="0" smtClean="0">
                <a:ln w="9000" cmpd="sng">
                  <a:solidFill>
                    <a:schemeClr val="accent4">
                      <a:shade val="50000"/>
                      <a:satMod val="120000"/>
                    </a:schemeClr>
                  </a:solidFill>
                  <a:prstDash val="solid"/>
                </a:ln>
                <a:solidFill>
                  <a:srgbClr val="0070C0"/>
                </a:solidFill>
                <a:latin typeface="新細明體" pitchFamily="18" charset="-120"/>
                <a:ea typeface="新細明體" pitchFamily="18" charset="-120"/>
              </a:rPr>
              <a:t>案</a:t>
            </a:r>
            <a:r>
              <a:rPr lang="en-US" altLang="zh-TW" sz="2800" cap="all" dirty="0" smtClean="0">
                <a:ln w="9000" cmpd="sng">
                  <a:solidFill>
                    <a:schemeClr val="accent4">
                      <a:shade val="50000"/>
                      <a:satMod val="120000"/>
                    </a:schemeClr>
                  </a:solidFill>
                  <a:prstDash val="solid"/>
                </a:ln>
                <a:solidFill>
                  <a:srgbClr val="0070C0"/>
                </a:solidFill>
                <a:latin typeface="新細明體" pitchFamily="18" charset="-120"/>
                <a:ea typeface="新細明體" pitchFamily="18" charset="-120"/>
              </a:rPr>
              <a:t/>
            </a:r>
            <a:br>
              <a:rPr lang="en-US" altLang="zh-TW" sz="2800" cap="all" dirty="0" smtClean="0">
                <a:ln w="9000" cmpd="sng">
                  <a:solidFill>
                    <a:schemeClr val="accent4">
                      <a:shade val="50000"/>
                      <a:satMod val="120000"/>
                    </a:schemeClr>
                  </a:solidFill>
                  <a:prstDash val="solid"/>
                </a:ln>
                <a:solidFill>
                  <a:srgbClr val="0070C0"/>
                </a:solidFill>
                <a:latin typeface="新細明體" pitchFamily="18" charset="-120"/>
                <a:ea typeface="新細明體" pitchFamily="18" charset="-120"/>
              </a:rPr>
            </a:br>
            <a:r>
              <a:rPr lang="zh-TW" altLang="en-US" sz="2800" cap="all" dirty="0" smtClean="0">
                <a:ln w="9000" cmpd="sng">
                  <a:solidFill>
                    <a:schemeClr val="accent4">
                      <a:shade val="50000"/>
                      <a:satMod val="120000"/>
                    </a:schemeClr>
                  </a:solidFill>
                  <a:prstDash val="solid"/>
                </a:ln>
                <a:solidFill>
                  <a:srgbClr val="0070C0"/>
                </a:solidFill>
                <a:latin typeface="新細明體" pitchFamily="18" charset="-120"/>
                <a:ea typeface="新細明體" pitchFamily="18" charset="-120"/>
              </a:rPr>
              <a:t>意見</a:t>
            </a:r>
            <a:r>
              <a:rPr lang="zh-TW" altLang="en-US" sz="2800" cap="all" dirty="0">
                <a:ln w="9000" cmpd="sng">
                  <a:solidFill>
                    <a:schemeClr val="accent4">
                      <a:shade val="50000"/>
                      <a:satMod val="120000"/>
                    </a:schemeClr>
                  </a:solidFill>
                  <a:prstDash val="solid"/>
                </a:ln>
                <a:solidFill>
                  <a:srgbClr val="0070C0"/>
                </a:solidFill>
                <a:latin typeface="新細明體" pitchFamily="18" charset="-120"/>
                <a:ea typeface="新細明體" pitchFamily="18" charset="-120"/>
              </a:rPr>
              <a:t>交流會</a:t>
            </a:r>
            <a:endParaRPr lang="zh-TW" altLang="en-US" sz="2800" dirty="0">
              <a:solidFill>
                <a:srgbClr val="0070C0"/>
              </a:solidFill>
              <a:effectLst/>
              <a:latin typeface="新細明體" pitchFamily="18" charset="-120"/>
              <a:ea typeface="新細明體" pitchFamily="18" charset="-120"/>
            </a:endParaRPr>
          </a:p>
        </p:txBody>
      </p:sp>
      <p:sp>
        <p:nvSpPr>
          <p:cNvPr id="3" name="副標題 2"/>
          <p:cNvSpPr>
            <a:spLocks noGrp="1"/>
          </p:cNvSpPr>
          <p:nvPr>
            <p:ph type="subTitle" idx="1"/>
          </p:nvPr>
        </p:nvSpPr>
        <p:spPr>
          <a:xfrm>
            <a:off x="1371600" y="4005064"/>
            <a:ext cx="6400800" cy="1080120"/>
          </a:xfrm>
        </p:spPr>
        <p:txBody>
          <a:bodyPr>
            <a:normAutofit/>
          </a:bodyPr>
          <a:lstStyle/>
          <a:p>
            <a:pPr>
              <a:lnSpc>
                <a:spcPts val="3000"/>
              </a:lnSpc>
            </a:pPr>
            <a:r>
              <a:rPr lang="zh-TW" altLang="en-US" sz="2400" dirty="0" smtClean="0">
                <a:ln w="10541" cmpd="sng">
                  <a:solidFill>
                    <a:schemeClr val="accent1">
                      <a:shade val="88000"/>
                      <a:satMod val="110000"/>
                    </a:schemeClr>
                  </a:solidFill>
                  <a:prstDash val="solid"/>
                </a:ln>
                <a:solidFill>
                  <a:srgbClr val="0070C0"/>
                </a:solidFill>
                <a:latin typeface="新細明體" pitchFamily="18" charset="-120"/>
                <a:ea typeface="新細明體" pitchFamily="18" charset="-120"/>
              </a:rPr>
              <a:t>報告單位：經濟部智慧財產局著作權組</a:t>
            </a:r>
            <a:endParaRPr lang="en-US" altLang="zh-TW" sz="2400" dirty="0" smtClean="0">
              <a:ln w="10541" cmpd="sng">
                <a:solidFill>
                  <a:schemeClr val="accent1">
                    <a:shade val="88000"/>
                    <a:satMod val="110000"/>
                  </a:schemeClr>
                </a:solidFill>
                <a:prstDash val="solid"/>
              </a:ln>
              <a:solidFill>
                <a:srgbClr val="0070C0"/>
              </a:solidFill>
              <a:latin typeface="新細明體" pitchFamily="18" charset="-120"/>
              <a:ea typeface="新細明體" pitchFamily="18" charset="-120"/>
            </a:endParaRPr>
          </a:p>
          <a:p>
            <a:pPr>
              <a:lnSpc>
                <a:spcPts val="3000"/>
              </a:lnSpc>
            </a:pPr>
            <a:r>
              <a:rPr lang="en-US" altLang="zh-TW" sz="2400" dirty="0" smtClean="0">
                <a:ln w="10541" cmpd="sng">
                  <a:solidFill>
                    <a:schemeClr val="accent1">
                      <a:shade val="88000"/>
                      <a:satMod val="110000"/>
                    </a:schemeClr>
                  </a:solidFill>
                  <a:prstDash val="solid"/>
                </a:ln>
                <a:solidFill>
                  <a:srgbClr val="0070C0"/>
                </a:solidFill>
                <a:latin typeface="新細明體" pitchFamily="18" charset="-120"/>
                <a:ea typeface="新細明體" pitchFamily="18" charset="-120"/>
              </a:rPr>
              <a:t>103</a:t>
            </a:r>
            <a:r>
              <a:rPr lang="zh-TW" altLang="en-US" sz="2400" dirty="0" smtClean="0">
                <a:ln w="10541" cmpd="sng">
                  <a:solidFill>
                    <a:schemeClr val="accent1">
                      <a:shade val="88000"/>
                      <a:satMod val="110000"/>
                    </a:schemeClr>
                  </a:solidFill>
                  <a:prstDash val="solid"/>
                </a:ln>
                <a:solidFill>
                  <a:srgbClr val="0070C0"/>
                </a:solidFill>
                <a:latin typeface="新細明體" pitchFamily="18" charset="-120"/>
                <a:ea typeface="新細明體" pitchFamily="18" charset="-120"/>
              </a:rPr>
              <a:t>年</a:t>
            </a:r>
            <a:r>
              <a:rPr lang="en-US" altLang="zh-TW" sz="2400" dirty="0" smtClean="0">
                <a:ln w="10541" cmpd="sng">
                  <a:solidFill>
                    <a:schemeClr val="accent1">
                      <a:shade val="88000"/>
                      <a:satMod val="110000"/>
                    </a:schemeClr>
                  </a:solidFill>
                  <a:prstDash val="solid"/>
                </a:ln>
                <a:solidFill>
                  <a:srgbClr val="0070C0"/>
                </a:solidFill>
                <a:latin typeface="新細明體" pitchFamily="18" charset="-120"/>
                <a:ea typeface="新細明體" pitchFamily="18" charset="-120"/>
              </a:rPr>
              <a:t>7</a:t>
            </a:r>
            <a:r>
              <a:rPr lang="zh-TW" altLang="en-US" sz="2400" dirty="0" smtClean="0">
                <a:ln w="10541" cmpd="sng">
                  <a:solidFill>
                    <a:schemeClr val="accent1">
                      <a:shade val="88000"/>
                      <a:satMod val="110000"/>
                    </a:schemeClr>
                  </a:solidFill>
                  <a:prstDash val="solid"/>
                </a:ln>
                <a:solidFill>
                  <a:srgbClr val="0070C0"/>
                </a:solidFill>
                <a:latin typeface="新細明體" pitchFamily="18" charset="-120"/>
                <a:ea typeface="新細明體" pitchFamily="18" charset="-120"/>
              </a:rPr>
              <a:t>月</a:t>
            </a:r>
            <a:r>
              <a:rPr lang="en-US" altLang="zh-TW" sz="2400" dirty="0" smtClean="0">
                <a:ln w="10541" cmpd="sng">
                  <a:solidFill>
                    <a:schemeClr val="accent1">
                      <a:shade val="88000"/>
                      <a:satMod val="110000"/>
                    </a:schemeClr>
                  </a:solidFill>
                  <a:prstDash val="solid"/>
                </a:ln>
                <a:solidFill>
                  <a:srgbClr val="0070C0"/>
                </a:solidFill>
                <a:latin typeface="新細明體" pitchFamily="18" charset="-120"/>
                <a:ea typeface="新細明體" pitchFamily="18" charset="-120"/>
              </a:rPr>
              <a:t>3</a:t>
            </a:r>
            <a:r>
              <a:rPr lang="zh-TW" altLang="en-US" sz="2400" dirty="0" smtClean="0">
                <a:ln w="10541" cmpd="sng">
                  <a:solidFill>
                    <a:schemeClr val="accent1">
                      <a:shade val="88000"/>
                      <a:satMod val="110000"/>
                    </a:schemeClr>
                  </a:solidFill>
                  <a:prstDash val="solid"/>
                </a:ln>
                <a:solidFill>
                  <a:srgbClr val="0070C0"/>
                </a:solidFill>
                <a:latin typeface="新細明體" pitchFamily="18" charset="-120"/>
                <a:ea typeface="新細明體" pitchFamily="18" charset="-120"/>
              </a:rPr>
              <a:t>日</a:t>
            </a:r>
          </a:p>
          <a:p>
            <a:endParaRPr lang="zh-TW" altLang="en-US" dirty="0"/>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1</a:t>
            </a:fld>
            <a:endParaRPr lang="zh-TW" altLang="en-US"/>
          </a:p>
        </p:txBody>
      </p:sp>
    </p:spTree>
    <p:extLst>
      <p:ext uri="{BB962C8B-B14F-4D97-AF65-F5344CB8AC3E}">
        <p14:creationId xmlns:p14="http://schemas.microsoft.com/office/powerpoint/2010/main" val="20506906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a:bodyPr>
          <a:lstStyle/>
          <a:p>
            <a:pPr algn="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中華民國廣播商業同業公會申請審議</a:t>
            </a:r>
            <a:r>
              <a:rPr lang="en-US" altLang="zh-TW"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MCAT</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概括授權公開播送使用報酬率之「營利性廣播電臺概括授權年費」使用報酬率案</a:t>
            </a:r>
            <a:endParaRPr lang="zh-TW" altLang="en-US" sz="1800" dirty="0">
              <a:solidFill>
                <a:schemeClr val="bg1"/>
              </a:solidFill>
              <a:latin typeface="標楷體" pitchFamily="65" charset="-120"/>
              <a:ea typeface="標楷體" pitchFamily="65" charset="-120"/>
            </a:endParaRPr>
          </a:p>
        </p:txBody>
      </p:sp>
      <p:graphicFrame>
        <p:nvGraphicFramePr>
          <p:cNvPr id="4" name="表格 3"/>
          <p:cNvGraphicFramePr>
            <a:graphicFrameLocks noGrp="1"/>
          </p:cNvGraphicFramePr>
          <p:nvPr>
            <p:extLst>
              <p:ext uri="{D42A27DB-BD31-4B8C-83A1-F6EECF244321}">
                <p14:modId xmlns:p14="http://schemas.microsoft.com/office/powerpoint/2010/main" val="4121390852"/>
              </p:ext>
            </p:extLst>
          </p:nvPr>
        </p:nvGraphicFramePr>
        <p:xfrm>
          <a:off x="251520" y="1268760"/>
          <a:ext cx="8784976" cy="5328592"/>
        </p:xfrm>
        <a:graphic>
          <a:graphicData uri="http://schemas.openxmlformats.org/drawingml/2006/table">
            <a:tbl>
              <a:tblPr firstRow="1" bandRow="1">
                <a:tableStyleId>{5C22544A-7EE6-4342-B048-85BDC9FD1C3A}</a:tableStyleId>
              </a:tblPr>
              <a:tblGrid>
                <a:gridCol w="4392488"/>
                <a:gridCol w="4392488"/>
              </a:tblGrid>
              <a:tr h="453294">
                <a:tc>
                  <a:txBody>
                    <a:bodyPr/>
                    <a:lstStyle/>
                    <a:p>
                      <a:pPr algn="ctr"/>
                      <a:r>
                        <a:rPr lang="zh-TW" altLang="en-US" dirty="0" smtClean="0">
                          <a:latin typeface="標楷體" pitchFamily="65" charset="-120"/>
                          <a:ea typeface="標楷體" pitchFamily="65" charset="-120"/>
                        </a:rPr>
                        <a:t>申請人及參加人意見</a:t>
                      </a:r>
                    </a:p>
                  </a:txBody>
                  <a:tcPr/>
                </a:tc>
                <a:tc>
                  <a:txBody>
                    <a:bodyPr/>
                    <a:lstStyle/>
                    <a:p>
                      <a:pPr algn="ctr"/>
                      <a:r>
                        <a:rPr lang="en-US" altLang="zh-TW" dirty="0" smtClean="0">
                          <a:latin typeface="標楷體" pitchFamily="65" charset="-120"/>
                          <a:ea typeface="標楷體" pitchFamily="65" charset="-120"/>
                        </a:rPr>
                        <a:t>MCAT</a:t>
                      </a:r>
                      <a:r>
                        <a:rPr lang="zh-TW" altLang="en-US" dirty="0" smtClean="0">
                          <a:latin typeface="標楷體" pitchFamily="65" charset="-120"/>
                          <a:ea typeface="標楷體" pitchFamily="65" charset="-120"/>
                        </a:rPr>
                        <a:t>意見與理由</a:t>
                      </a:r>
                    </a:p>
                  </a:txBody>
                  <a:tcPr/>
                </a:tc>
              </a:tr>
              <a:tr h="4875298">
                <a:tc>
                  <a:txBody>
                    <a:bodyPr/>
                    <a:lstStyle/>
                    <a:p>
                      <a:pPr marL="273050" indent="-273050">
                        <a:spcBef>
                          <a:spcPts val="600"/>
                        </a:spcBef>
                        <a:spcAft>
                          <a:spcPts val="600"/>
                        </a:spcAft>
                      </a:pPr>
                      <a:r>
                        <a:rPr lang="en-US" altLang="zh-TW" sz="1700" b="1" dirty="0" smtClean="0">
                          <a:latin typeface="標楷體" pitchFamily="65" charset="-120"/>
                          <a:ea typeface="標楷體" pitchFamily="65" charset="-120"/>
                        </a:rPr>
                        <a:t>※</a:t>
                      </a:r>
                      <a:r>
                        <a:rPr lang="zh-TW" altLang="en-US" sz="1700" b="1" dirty="0" smtClean="0">
                          <a:latin typeface="標楷體" pitchFamily="65" charset="-120"/>
                          <a:ea typeface="標楷體" pitchFamily="65" charset="-120"/>
                        </a:rPr>
                        <a:t>各電臺如何與</a:t>
                      </a:r>
                      <a:r>
                        <a:rPr lang="en-US" altLang="zh-TW" sz="1700" b="1" dirty="0" smtClean="0">
                          <a:latin typeface="標楷體" pitchFamily="65" charset="-120"/>
                          <a:ea typeface="標楷體" pitchFamily="65" charset="-120"/>
                        </a:rPr>
                        <a:t>MCAT</a:t>
                      </a:r>
                      <a:r>
                        <a:rPr lang="zh-TW" altLang="en-US" sz="1700" b="1" dirty="0" smtClean="0">
                          <a:latin typeface="標楷體" pitchFamily="65" charset="-120"/>
                          <a:ea typeface="標楷體" pitchFamily="65" charset="-120"/>
                        </a:rPr>
                        <a:t>確認其所適用之費率級距？</a:t>
                      </a:r>
                      <a:endParaRPr lang="en-US" altLang="zh-TW" sz="1700" b="1" dirty="0" smtClean="0">
                        <a:latin typeface="標楷體" pitchFamily="65" charset="-120"/>
                        <a:ea typeface="標楷體" pitchFamily="65" charset="-120"/>
                      </a:endParaRPr>
                    </a:p>
                    <a:p>
                      <a:pPr marL="447675" indent="-447675">
                        <a:spcBef>
                          <a:spcPts val="600"/>
                        </a:spcBef>
                        <a:spcAft>
                          <a:spcPts val="600"/>
                        </a:spcAft>
                      </a:pP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一</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從電臺提供的音樂清單即可統計使用數量，再按數量選取適用級距費用。</a:t>
                      </a:r>
                    </a:p>
                    <a:p>
                      <a:pPr marL="447675" indent="-447675">
                        <a:spcBef>
                          <a:spcPts val="600"/>
                        </a:spcBef>
                        <a:spcAft>
                          <a:spcPts val="600"/>
                        </a:spcAft>
                      </a:pP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二</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為力求客觀公正，集管團體可以側錄電臺數天節目，從其中取得使用歌曲使用量之日平均值，再推算出年使用量，算出百分比，即可確認該電臺的適用費率。</a:t>
                      </a:r>
                    </a:p>
                    <a:p>
                      <a:pPr marL="447675" indent="-447675">
                        <a:spcBef>
                          <a:spcPts val="600"/>
                        </a:spcBef>
                        <a:spcAft>
                          <a:spcPts val="600"/>
                        </a:spcAft>
                      </a:pPr>
                      <a:r>
                        <a:rPr lang="zh-TW" altLang="en-US" sz="1700" dirty="0" smtClean="0">
                          <a:latin typeface="標楷體" pitchFamily="65" charset="-120"/>
                          <a:ea typeface="標楷體" pitchFamily="65" charset="-120"/>
                        </a:rPr>
                        <a:t>例如：某電臺日平均量</a:t>
                      </a:r>
                      <a:r>
                        <a:rPr lang="en-US" altLang="zh-TW" sz="1700" dirty="0" smtClean="0">
                          <a:latin typeface="標楷體" pitchFamily="65" charset="-120"/>
                          <a:ea typeface="標楷體" pitchFamily="65" charset="-120"/>
                        </a:rPr>
                        <a:t>120</a:t>
                      </a:r>
                      <a:r>
                        <a:rPr lang="zh-TW" altLang="en-US" sz="1700" dirty="0" smtClean="0">
                          <a:latin typeface="標楷體" pitchFamily="65" charset="-120"/>
                          <a:ea typeface="標楷體" pitchFamily="65" charset="-120"/>
                        </a:rPr>
                        <a:t>首，年總量約為</a:t>
                      </a:r>
                      <a:r>
                        <a:rPr lang="en-US" altLang="zh-TW" sz="1700" dirty="0" smtClean="0">
                          <a:latin typeface="標楷體" pitchFamily="65" charset="-120"/>
                          <a:ea typeface="標楷體" pitchFamily="65" charset="-120"/>
                        </a:rPr>
                        <a:t>43,800</a:t>
                      </a:r>
                      <a:r>
                        <a:rPr lang="zh-TW" altLang="en-US" sz="1700" dirty="0" smtClean="0">
                          <a:latin typeface="標楷體" pitchFamily="65" charset="-120"/>
                          <a:ea typeface="標楷體" pitchFamily="65" charset="-120"/>
                        </a:rPr>
                        <a:t>首，該電臺的費用則為第</a:t>
                      </a:r>
                      <a:r>
                        <a:rPr lang="en-US" altLang="zh-TW" sz="1700" dirty="0" smtClean="0">
                          <a:latin typeface="標楷體" pitchFamily="65" charset="-120"/>
                          <a:ea typeface="標楷體" pitchFamily="65" charset="-120"/>
                        </a:rPr>
                        <a:t>4</a:t>
                      </a:r>
                      <a:r>
                        <a:rPr lang="zh-TW" altLang="en-US" sz="1700" dirty="0" smtClean="0">
                          <a:latin typeface="標楷體" pitchFamily="65" charset="-120"/>
                          <a:ea typeface="標楷體" pitchFamily="65" charset="-120"/>
                        </a:rPr>
                        <a:t>級。</a:t>
                      </a:r>
                    </a:p>
                  </a:txBody>
                  <a:tcPr/>
                </a:tc>
                <a:tc>
                  <a:txBody>
                    <a:bodyPr/>
                    <a:lstStyle/>
                    <a:p>
                      <a:pPr marL="273050" indent="-273050">
                        <a:spcBef>
                          <a:spcPts val="600"/>
                        </a:spcBef>
                        <a:spcAft>
                          <a:spcPts val="600"/>
                        </a:spcAft>
                      </a:pPr>
                      <a:r>
                        <a:rPr lang="en-US" altLang="zh-TW" sz="1700" b="1" dirty="0" smtClean="0">
                          <a:latin typeface="標楷體" pitchFamily="65" charset="-120"/>
                          <a:ea typeface="標楷體" pitchFamily="65" charset="-120"/>
                        </a:rPr>
                        <a:t>※</a:t>
                      </a:r>
                      <a:r>
                        <a:rPr lang="zh-TW" altLang="en-US" sz="1700" b="1" dirty="0" smtClean="0">
                          <a:latin typeface="標楷體" pitchFamily="65" charset="-120"/>
                          <a:ea typeface="標楷體" pitchFamily="65" charset="-120"/>
                        </a:rPr>
                        <a:t>利用人建議「調頻（</a:t>
                      </a:r>
                      <a:r>
                        <a:rPr lang="en-US" altLang="zh-TW" sz="1700" b="1" dirty="0" smtClean="0">
                          <a:latin typeface="標楷體" pitchFamily="65" charset="-120"/>
                          <a:ea typeface="標楷體" pitchFamily="65" charset="-120"/>
                        </a:rPr>
                        <a:t>FM</a:t>
                      </a:r>
                      <a:r>
                        <a:rPr lang="zh-TW" altLang="en-US" sz="1700" b="1" dirty="0" smtClean="0">
                          <a:latin typeface="標楷體" pitchFamily="65" charset="-120"/>
                          <a:ea typeface="標楷體" pitchFamily="65" charset="-120"/>
                        </a:rPr>
                        <a:t>）中、小功率」部分，應以「語言」及「音樂使用量」區分付費等級，且「全國性廣播電臺」亦應比照區分等級，利用人建議是否可行？目前利用人提供</a:t>
                      </a:r>
                      <a:r>
                        <a:rPr lang="en-US" altLang="zh-TW" sz="1700" b="1" dirty="0" smtClean="0">
                          <a:latin typeface="標楷體" pitchFamily="65" charset="-120"/>
                          <a:ea typeface="標楷體" pitchFamily="65" charset="-120"/>
                        </a:rPr>
                        <a:t>MCAT</a:t>
                      </a:r>
                      <a:r>
                        <a:rPr lang="zh-TW" altLang="en-US" sz="1700" b="1" dirty="0" smtClean="0">
                          <a:latin typeface="標楷體" pitchFamily="65" charset="-120"/>
                          <a:ea typeface="標楷體" pitchFamily="65" charset="-120"/>
                        </a:rPr>
                        <a:t>使用清單之情形為何？</a:t>
                      </a:r>
                    </a:p>
                    <a:p>
                      <a:pPr marL="273050" indent="0">
                        <a:spcBef>
                          <a:spcPts val="600"/>
                        </a:spcBef>
                        <a:spcAft>
                          <a:spcPts val="600"/>
                        </a:spcAft>
                      </a:pPr>
                      <a:r>
                        <a:rPr lang="zh-TW" altLang="en-US" sz="1700" dirty="0" smtClean="0">
                          <a:latin typeface="標楷體" pitchFamily="65" charset="-120"/>
                          <a:ea typeface="標楷體" pitchFamily="65" charset="-120"/>
                        </a:rPr>
                        <a:t>利用人建議說明內容調頻中、小功率部分區分付費等級乙節，依現行各種費率本就依此原則區分等級付費，且有關「音樂使用量」，均係由利用人每年依契約書主動提供清單，曲目使用包括廣告歌曲及完整歌曲，其時間長短不一，利用次數查察，集管團體無從比對，「主動權」均在利用人手上；另目前調頻中、小功率利用人提供本會</a:t>
                      </a:r>
                      <a:r>
                        <a:rPr lang="en-US" altLang="zh-TW" sz="1700" dirty="0" smtClean="0">
                          <a:latin typeface="標楷體" pitchFamily="65" charset="-120"/>
                          <a:ea typeface="標楷體" pitchFamily="65" charset="-120"/>
                        </a:rPr>
                        <a:t>102</a:t>
                      </a:r>
                      <a:r>
                        <a:rPr lang="zh-TW" altLang="en-US" sz="1700" dirty="0" smtClean="0">
                          <a:latin typeface="標楷體" pitchFamily="65" charset="-120"/>
                          <a:ea typeface="標楷體" pitchFamily="65" charset="-120"/>
                        </a:rPr>
                        <a:t>年度之音樂著作使用清單僅各</a:t>
                      </a:r>
                      <a:r>
                        <a:rPr lang="en-US" altLang="zh-TW" sz="1700" dirty="0" smtClean="0">
                          <a:latin typeface="標楷體" pitchFamily="65" charset="-120"/>
                          <a:ea typeface="標楷體" pitchFamily="65" charset="-120"/>
                        </a:rPr>
                        <a:t>10</a:t>
                      </a:r>
                      <a:r>
                        <a:rPr lang="zh-TW" altLang="en-US" sz="1700" dirty="0" smtClean="0">
                          <a:latin typeface="標楷體" pitchFamily="65" charset="-120"/>
                          <a:ea typeface="標楷體" pitchFamily="65" charset="-120"/>
                        </a:rPr>
                        <a:t>家頻率電臺，尚不及</a:t>
                      </a:r>
                      <a:r>
                        <a:rPr lang="en-US" altLang="zh-TW" sz="1700" dirty="0" smtClean="0">
                          <a:latin typeface="標楷體" pitchFamily="65" charset="-120"/>
                          <a:ea typeface="標楷體" pitchFamily="65" charset="-120"/>
                        </a:rPr>
                        <a:t>12%</a:t>
                      </a:r>
                      <a:r>
                        <a:rPr lang="zh-TW" altLang="en-US" sz="1700" dirty="0" smtClean="0">
                          <a:latin typeface="標楷體" pitchFamily="65" charset="-120"/>
                          <a:ea typeface="標楷體" pitchFamily="65" charset="-120"/>
                        </a:rPr>
                        <a:t>，不知如何評估其可行性。</a:t>
                      </a:r>
                    </a:p>
                  </a:txBody>
                  <a:tcPr/>
                </a:tc>
              </a:tr>
            </a:tbl>
          </a:graphicData>
        </a:graphic>
      </p:graphicFrame>
      <p:sp>
        <p:nvSpPr>
          <p:cNvPr id="3" name="投影片編號版面配置區 2"/>
          <p:cNvSpPr>
            <a:spLocks noGrp="1"/>
          </p:cNvSpPr>
          <p:nvPr>
            <p:ph type="sldNum" sz="quarter" idx="12"/>
          </p:nvPr>
        </p:nvSpPr>
        <p:spPr/>
        <p:txBody>
          <a:bodyPr/>
          <a:lstStyle/>
          <a:p>
            <a:fld id="{51D2D507-09EA-4C6F-96ED-053C801F8797}" type="slidenum">
              <a:rPr lang="zh-TW" altLang="en-US" smtClean="0"/>
              <a:t>10</a:t>
            </a:fld>
            <a:endParaRPr lang="zh-TW" altLang="en-US"/>
          </a:p>
        </p:txBody>
      </p:sp>
    </p:spTree>
    <p:extLst>
      <p:ext uri="{BB962C8B-B14F-4D97-AF65-F5344CB8AC3E}">
        <p14:creationId xmlns:p14="http://schemas.microsoft.com/office/powerpoint/2010/main" val="2674381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a:bodyPr>
          <a:lstStyle/>
          <a:p>
            <a:pPr algn="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中華民國廣播商業同業公會申請審議</a:t>
            </a:r>
            <a:r>
              <a:rPr lang="en-US" altLang="zh-TW"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MCAT</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概括授權公開播送使用報酬率之「營利性廣播電臺概括授權年費」使用報酬率案</a:t>
            </a:r>
            <a:endParaRPr lang="zh-TW" altLang="en-US" sz="1800" dirty="0">
              <a:solidFill>
                <a:schemeClr val="bg1"/>
              </a:solidFill>
              <a:latin typeface="標楷體" pitchFamily="65" charset="-120"/>
              <a:ea typeface="標楷體" pitchFamily="65" charset="-120"/>
            </a:endParaRPr>
          </a:p>
        </p:txBody>
      </p:sp>
      <p:graphicFrame>
        <p:nvGraphicFramePr>
          <p:cNvPr id="4" name="表格 3"/>
          <p:cNvGraphicFramePr>
            <a:graphicFrameLocks noGrp="1"/>
          </p:cNvGraphicFramePr>
          <p:nvPr>
            <p:extLst>
              <p:ext uri="{D42A27DB-BD31-4B8C-83A1-F6EECF244321}">
                <p14:modId xmlns:p14="http://schemas.microsoft.com/office/powerpoint/2010/main" val="2767058985"/>
              </p:ext>
            </p:extLst>
          </p:nvPr>
        </p:nvGraphicFramePr>
        <p:xfrm>
          <a:off x="251520" y="1268760"/>
          <a:ext cx="8784976" cy="5328592"/>
        </p:xfrm>
        <a:graphic>
          <a:graphicData uri="http://schemas.openxmlformats.org/drawingml/2006/table">
            <a:tbl>
              <a:tblPr firstRow="1" bandRow="1">
                <a:tableStyleId>{5C22544A-7EE6-4342-B048-85BDC9FD1C3A}</a:tableStyleId>
              </a:tblPr>
              <a:tblGrid>
                <a:gridCol w="4392488"/>
                <a:gridCol w="4392488"/>
              </a:tblGrid>
              <a:tr h="453294">
                <a:tc>
                  <a:txBody>
                    <a:bodyPr/>
                    <a:lstStyle/>
                    <a:p>
                      <a:pPr algn="ctr"/>
                      <a:r>
                        <a:rPr lang="zh-TW" altLang="en-US" dirty="0" smtClean="0">
                          <a:latin typeface="標楷體" pitchFamily="65" charset="-120"/>
                          <a:ea typeface="標楷體" pitchFamily="65" charset="-120"/>
                        </a:rPr>
                        <a:t>申請人及參加人意見</a:t>
                      </a:r>
                    </a:p>
                  </a:txBody>
                  <a:tcPr/>
                </a:tc>
                <a:tc>
                  <a:txBody>
                    <a:bodyPr/>
                    <a:lstStyle/>
                    <a:p>
                      <a:pPr algn="ctr"/>
                      <a:r>
                        <a:rPr lang="en-US" altLang="zh-TW" dirty="0" smtClean="0">
                          <a:latin typeface="標楷體" pitchFamily="65" charset="-120"/>
                          <a:ea typeface="標楷體" pitchFamily="65" charset="-120"/>
                        </a:rPr>
                        <a:t>MCAT</a:t>
                      </a:r>
                      <a:r>
                        <a:rPr lang="zh-TW" altLang="en-US" dirty="0" smtClean="0">
                          <a:latin typeface="標楷體" pitchFamily="65" charset="-120"/>
                          <a:ea typeface="標楷體" pitchFamily="65" charset="-120"/>
                        </a:rPr>
                        <a:t>意見與理由</a:t>
                      </a:r>
                    </a:p>
                  </a:txBody>
                  <a:tcPr/>
                </a:tc>
              </a:tr>
              <a:tr h="4875298">
                <a:tc>
                  <a:txBody>
                    <a:bodyPr/>
                    <a:lstStyle/>
                    <a:p>
                      <a:pPr marL="273050" indent="-273050">
                        <a:spcBef>
                          <a:spcPts val="600"/>
                        </a:spcBef>
                        <a:spcAft>
                          <a:spcPts val="600"/>
                        </a:spcAft>
                      </a:pPr>
                      <a:r>
                        <a:rPr lang="en-US" altLang="zh-TW" sz="1700" b="1" dirty="0" smtClean="0">
                          <a:latin typeface="標楷體" pitchFamily="65" charset="-120"/>
                          <a:ea typeface="標楷體" pitchFamily="65" charset="-120"/>
                        </a:rPr>
                        <a:t>※</a:t>
                      </a:r>
                      <a:r>
                        <a:rPr lang="zh-TW" altLang="en-US" sz="1700" b="1" dirty="0" smtClean="0">
                          <a:latin typeface="標楷體" pitchFamily="65" charset="-120"/>
                          <a:ea typeface="標楷體" pitchFamily="65" charset="-120"/>
                        </a:rPr>
                        <a:t>適用</a:t>
                      </a:r>
                      <a:r>
                        <a:rPr lang="en-US" altLang="zh-TW" sz="1700" b="1" dirty="0" smtClean="0">
                          <a:latin typeface="標楷體" pitchFamily="65" charset="-120"/>
                          <a:ea typeface="標楷體" pitchFamily="65" charset="-120"/>
                        </a:rPr>
                        <a:t>MCAT</a:t>
                      </a:r>
                      <a:r>
                        <a:rPr lang="zh-TW" altLang="en-US" sz="1700" b="1" dirty="0" smtClean="0">
                          <a:latin typeface="標楷體" pitchFamily="65" charset="-120"/>
                          <a:ea typeface="標楷體" pitchFamily="65" charset="-120"/>
                        </a:rPr>
                        <a:t>現行費率與建議費率之差異</a:t>
                      </a:r>
                      <a:endParaRPr lang="en-US" altLang="zh-TW" sz="1700" b="1" dirty="0" smtClean="0">
                        <a:latin typeface="標楷體" pitchFamily="65" charset="-120"/>
                        <a:ea typeface="標楷體" pitchFamily="65" charset="-120"/>
                      </a:endParaRPr>
                    </a:p>
                    <a:p>
                      <a:pPr marL="447675" indent="-447675">
                        <a:spcBef>
                          <a:spcPts val="600"/>
                        </a:spcBef>
                        <a:spcAft>
                          <a:spcPts val="600"/>
                        </a:spcAft>
                      </a:pP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一</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以正聲台北調頻台（</a:t>
                      </a:r>
                      <a:r>
                        <a:rPr lang="en-US" altLang="zh-TW" sz="1700" dirty="0" smtClean="0">
                          <a:latin typeface="標楷體" pitchFamily="65" charset="-120"/>
                          <a:ea typeface="標楷體" pitchFamily="65" charset="-120"/>
                        </a:rPr>
                        <a:t>FM104.1</a:t>
                      </a:r>
                      <a:r>
                        <a:rPr lang="zh-TW" altLang="en-US" sz="1700" dirty="0" smtClean="0">
                          <a:latin typeface="標楷體" pitchFamily="65" charset="-120"/>
                          <a:ea typeface="標楷體" pitchFamily="65" charset="-120"/>
                        </a:rPr>
                        <a:t>，中功率）為例，該台以財經台為定位，播歌數量較少，</a:t>
                      </a:r>
                      <a:r>
                        <a:rPr lang="en-US" altLang="zh-TW" sz="1700" dirty="0" smtClean="0">
                          <a:latin typeface="標楷體" pitchFamily="65" charset="-120"/>
                          <a:ea typeface="標楷體" pitchFamily="65" charset="-120"/>
                        </a:rPr>
                        <a:t>102</a:t>
                      </a:r>
                      <a:r>
                        <a:rPr lang="zh-TW" altLang="en-US" sz="1700" dirty="0" smtClean="0">
                          <a:latin typeface="標楷體" pitchFamily="65" charset="-120"/>
                          <a:ea typeface="標楷體" pitchFamily="65" charset="-120"/>
                        </a:rPr>
                        <a:t>年歌曲使用量為</a:t>
                      </a:r>
                      <a:r>
                        <a:rPr lang="en-US" altLang="zh-TW" sz="1700" dirty="0" smtClean="0">
                          <a:latin typeface="標楷體" pitchFamily="65" charset="-120"/>
                          <a:ea typeface="標楷體" pitchFamily="65" charset="-120"/>
                        </a:rPr>
                        <a:t>2</a:t>
                      </a:r>
                      <a:r>
                        <a:rPr lang="zh-TW" altLang="en-US" sz="1700" dirty="0" smtClean="0">
                          <a:latin typeface="標楷體" pitchFamily="65" charset="-120"/>
                          <a:ea typeface="標楷體" pitchFamily="65" charset="-120"/>
                        </a:rPr>
                        <a:t>萬</a:t>
                      </a:r>
                      <a:r>
                        <a:rPr lang="en-US" altLang="zh-TW" sz="1700" dirty="0" smtClean="0">
                          <a:latin typeface="標楷體" pitchFamily="65" charset="-120"/>
                          <a:ea typeface="標楷體" pitchFamily="65" charset="-120"/>
                        </a:rPr>
                        <a:t>2,999</a:t>
                      </a:r>
                      <a:r>
                        <a:rPr lang="zh-TW" altLang="en-US" sz="1700" dirty="0" smtClean="0">
                          <a:latin typeface="標楷體" pitchFamily="65" charset="-120"/>
                          <a:ea typeface="標楷體" pitchFamily="65" charset="-120"/>
                        </a:rPr>
                        <a:t>首。以</a:t>
                      </a:r>
                      <a:r>
                        <a:rPr lang="en-US" altLang="zh-TW" sz="1700" dirty="0" smtClean="0">
                          <a:latin typeface="標楷體" pitchFamily="65" charset="-120"/>
                          <a:ea typeface="標楷體" pitchFamily="65" charset="-120"/>
                        </a:rPr>
                        <a:t>MCAT</a:t>
                      </a:r>
                      <a:r>
                        <a:rPr lang="zh-TW" altLang="en-US" sz="1700" dirty="0" smtClean="0">
                          <a:latin typeface="標楷體" pitchFamily="65" charset="-120"/>
                          <a:ea typeface="標楷體" pitchFamily="65" charset="-120"/>
                        </a:rPr>
                        <a:t>現行費率為標準，</a:t>
                      </a:r>
                      <a:r>
                        <a:rPr lang="en-US" altLang="zh-TW" sz="1700" dirty="0" smtClean="0">
                          <a:latin typeface="標楷體" pitchFamily="65" charset="-120"/>
                          <a:ea typeface="標楷體" pitchFamily="65" charset="-120"/>
                        </a:rPr>
                        <a:t>102</a:t>
                      </a:r>
                      <a:r>
                        <a:rPr lang="zh-TW" altLang="en-US" sz="1700" dirty="0" smtClean="0">
                          <a:latin typeface="標楷體" pitchFamily="65" charset="-120"/>
                          <a:ea typeface="標楷體" pitchFamily="65" charset="-120"/>
                        </a:rPr>
                        <a:t>年談話台費用為</a:t>
                      </a:r>
                      <a:r>
                        <a:rPr lang="en-US" altLang="zh-TW" sz="1700" dirty="0" smtClean="0">
                          <a:latin typeface="標楷體" pitchFamily="65" charset="-120"/>
                          <a:ea typeface="標楷體" pitchFamily="65" charset="-120"/>
                        </a:rPr>
                        <a:t>45,000</a:t>
                      </a:r>
                      <a:r>
                        <a:rPr lang="zh-TW" altLang="en-US" sz="1700" dirty="0" smtClean="0">
                          <a:latin typeface="標楷體" pitchFamily="65" charset="-120"/>
                          <a:ea typeface="標楷體" pitchFamily="65" charset="-120"/>
                        </a:rPr>
                        <a:t>元。以本會建議費率為標準，歌曲使用量為</a:t>
                      </a:r>
                      <a:r>
                        <a:rPr lang="en-US" altLang="zh-TW" sz="1700" dirty="0" smtClean="0">
                          <a:latin typeface="標楷體" pitchFamily="65" charset="-120"/>
                          <a:ea typeface="標楷體" pitchFamily="65" charset="-120"/>
                        </a:rPr>
                        <a:t>2</a:t>
                      </a:r>
                      <a:r>
                        <a:rPr lang="zh-TW" altLang="en-US" sz="1700" dirty="0" smtClean="0">
                          <a:latin typeface="標楷體" pitchFamily="65" charset="-120"/>
                          <a:ea typeface="標楷體" pitchFamily="65" charset="-120"/>
                        </a:rPr>
                        <a:t>萬</a:t>
                      </a:r>
                      <a:r>
                        <a:rPr lang="en-US" altLang="zh-TW" sz="1700" dirty="0" smtClean="0">
                          <a:latin typeface="標楷體" pitchFamily="65" charset="-120"/>
                          <a:ea typeface="標楷體" pitchFamily="65" charset="-120"/>
                        </a:rPr>
                        <a:t>2999</a:t>
                      </a:r>
                      <a:r>
                        <a:rPr lang="zh-TW" altLang="en-US" sz="1700" dirty="0" smtClean="0">
                          <a:latin typeface="標楷體" pitchFamily="65" charset="-120"/>
                          <a:ea typeface="標楷體" pitchFamily="65" charset="-120"/>
                        </a:rPr>
                        <a:t>首，將落於第</a:t>
                      </a:r>
                      <a:r>
                        <a:rPr lang="en-US" altLang="zh-TW" sz="1700" dirty="0" smtClean="0">
                          <a:latin typeface="標楷體" pitchFamily="65" charset="-120"/>
                          <a:ea typeface="標楷體" pitchFamily="65" charset="-120"/>
                        </a:rPr>
                        <a:t>5</a:t>
                      </a:r>
                      <a:r>
                        <a:rPr lang="zh-TW" altLang="en-US" sz="1700" dirty="0" smtClean="0">
                          <a:latin typeface="標楷體" pitchFamily="65" charset="-120"/>
                          <a:ea typeface="標楷體" pitchFamily="65" charset="-120"/>
                        </a:rPr>
                        <a:t>級，費用為</a:t>
                      </a:r>
                      <a:r>
                        <a:rPr lang="en-US" altLang="zh-TW" sz="1700" dirty="0" smtClean="0">
                          <a:latin typeface="標楷體" pitchFamily="65" charset="-120"/>
                          <a:ea typeface="標楷體" pitchFamily="65" charset="-120"/>
                        </a:rPr>
                        <a:t>15,000</a:t>
                      </a:r>
                      <a:r>
                        <a:rPr lang="zh-TW" altLang="en-US" sz="1700" dirty="0" smtClean="0">
                          <a:latin typeface="標楷體" pitchFamily="65" charset="-120"/>
                          <a:ea typeface="標楷體" pitchFamily="65" charset="-120"/>
                        </a:rPr>
                        <a:t>元。</a:t>
                      </a:r>
                    </a:p>
                    <a:p>
                      <a:pPr marL="447675" indent="-447675">
                        <a:spcBef>
                          <a:spcPts val="600"/>
                        </a:spcBef>
                        <a:spcAft>
                          <a:spcPts val="600"/>
                        </a:spcAft>
                      </a:pP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二</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另以台廣台北一台為例，以</a:t>
                      </a:r>
                      <a:r>
                        <a:rPr lang="en-US" altLang="zh-TW" sz="1700" dirty="0" smtClean="0">
                          <a:latin typeface="標楷體" pitchFamily="65" charset="-120"/>
                          <a:ea typeface="標楷體" pitchFamily="65" charset="-120"/>
                        </a:rPr>
                        <a:t>MCAT</a:t>
                      </a:r>
                      <a:r>
                        <a:rPr lang="zh-TW" altLang="en-US" sz="1700" dirty="0" smtClean="0">
                          <a:latin typeface="標楷體" pitchFamily="65" charset="-120"/>
                          <a:ea typeface="標楷體" pitchFamily="65" charset="-120"/>
                        </a:rPr>
                        <a:t>現行費率為標準，</a:t>
                      </a:r>
                      <a:r>
                        <a:rPr lang="en-US" altLang="zh-TW" sz="1700" dirty="0" smtClean="0">
                          <a:latin typeface="標楷體" pitchFamily="65" charset="-120"/>
                          <a:ea typeface="標楷體" pitchFamily="65" charset="-120"/>
                        </a:rPr>
                        <a:t>102</a:t>
                      </a:r>
                      <a:r>
                        <a:rPr lang="zh-TW" altLang="en-US" sz="1700" dirty="0" smtClean="0">
                          <a:latin typeface="標楷體" pitchFamily="65" charset="-120"/>
                          <a:ea typeface="標楷體" pitchFamily="65" charset="-120"/>
                        </a:rPr>
                        <a:t>年</a:t>
                      </a:r>
                      <a:r>
                        <a:rPr lang="en-US" altLang="zh-TW" sz="1700" dirty="0" smtClean="0">
                          <a:latin typeface="標楷體" pitchFamily="65" charset="-120"/>
                          <a:ea typeface="標楷體" pitchFamily="65" charset="-120"/>
                        </a:rPr>
                        <a:t>AM</a:t>
                      </a:r>
                      <a:r>
                        <a:rPr lang="zh-TW" altLang="en-US" sz="1700" dirty="0" smtClean="0">
                          <a:latin typeface="標楷體" pitchFamily="65" charset="-120"/>
                          <a:ea typeface="標楷體" pitchFamily="65" charset="-120"/>
                        </a:rPr>
                        <a:t>主播台每一頻道費用為</a:t>
                      </a:r>
                      <a:r>
                        <a:rPr lang="en-US" altLang="zh-TW" sz="1700" dirty="0" smtClean="0">
                          <a:latin typeface="標楷體" pitchFamily="65" charset="-120"/>
                          <a:ea typeface="標楷體" pitchFamily="65" charset="-120"/>
                        </a:rPr>
                        <a:t>22,000</a:t>
                      </a:r>
                      <a:r>
                        <a:rPr lang="zh-TW" altLang="en-US" sz="1700" dirty="0" smtClean="0">
                          <a:latin typeface="標楷體" pitchFamily="65" charset="-120"/>
                          <a:ea typeface="標楷體" pitchFamily="65" charset="-120"/>
                        </a:rPr>
                        <a:t>元；倘以本會建議費率為標準，此台費率則維持</a:t>
                      </a:r>
                      <a:r>
                        <a:rPr lang="en-US" altLang="zh-TW" sz="1700" dirty="0" smtClean="0">
                          <a:latin typeface="標楷體" pitchFamily="65" charset="-120"/>
                          <a:ea typeface="標楷體" pitchFamily="65" charset="-120"/>
                        </a:rPr>
                        <a:t>22,000</a:t>
                      </a:r>
                      <a:r>
                        <a:rPr lang="zh-TW" altLang="en-US" sz="1700" dirty="0" smtClean="0">
                          <a:latin typeface="標楷體" pitchFamily="65" charset="-120"/>
                          <a:ea typeface="標楷體" pitchFamily="65" charset="-120"/>
                        </a:rPr>
                        <a:t>元不變。</a:t>
                      </a:r>
                      <a:endParaRPr lang="en-US" altLang="zh-TW" sz="1700" dirty="0" smtClean="0">
                        <a:latin typeface="標楷體" pitchFamily="65" charset="-120"/>
                        <a:ea typeface="標楷體" pitchFamily="65" charset="-120"/>
                      </a:endParaRPr>
                    </a:p>
                    <a:p>
                      <a:pPr marL="273050" indent="-273050" algn="l" defTabSz="914400" rtl="0" eaLnBrk="1" latinLnBrk="0" hangingPunct="1">
                        <a:spcBef>
                          <a:spcPts val="600"/>
                        </a:spcBef>
                        <a:spcAft>
                          <a:spcPts val="600"/>
                        </a:spcAft>
                      </a:pPr>
                      <a:r>
                        <a:rPr lang="en-US" altLang="zh-TW" sz="1700" b="0" dirty="0" smtClean="0">
                          <a:latin typeface="標楷體" pitchFamily="65" charset="-120"/>
                          <a:ea typeface="標楷體" pitchFamily="65" charset="-120"/>
                        </a:rPr>
                        <a:t>※</a:t>
                      </a:r>
                      <a:r>
                        <a:rPr lang="zh-TW" altLang="en-US" sz="1700" b="0" kern="1200" dirty="0" smtClean="0">
                          <a:solidFill>
                            <a:schemeClr val="dk1"/>
                          </a:solidFill>
                          <a:latin typeface="標楷體" pitchFamily="65" charset="-120"/>
                          <a:ea typeface="標楷體" pitchFamily="65" charset="-120"/>
                          <a:cs typeface="+mn-cs"/>
                          <a:hlinkClick r:id="rId2" action="ppaction://hlinkfile"/>
                        </a:rPr>
                        <a:t>中華民國廣播商業同業公會會員電臺音樂使用量彙整表</a:t>
                      </a:r>
                      <a:r>
                        <a:rPr lang="en-US" altLang="zh-TW" sz="1700" b="0" kern="1200" dirty="0" smtClean="0">
                          <a:solidFill>
                            <a:schemeClr val="dk1"/>
                          </a:solidFill>
                          <a:latin typeface="標楷體" pitchFamily="65" charset="-120"/>
                          <a:ea typeface="標楷體" pitchFamily="65" charset="-120"/>
                          <a:cs typeface="+mn-cs"/>
                        </a:rPr>
                        <a:t>(</a:t>
                      </a:r>
                      <a:r>
                        <a:rPr lang="zh-TW" altLang="en-US" sz="1700" b="0" kern="1200" dirty="0" smtClean="0">
                          <a:solidFill>
                            <a:schemeClr val="dk1"/>
                          </a:solidFill>
                          <a:latin typeface="標楷體" pitchFamily="65" charset="-120"/>
                          <a:ea typeface="標楷體" pitchFamily="65" charset="-120"/>
                          <a:cs typeface="+mn-cs"/>
                        </a:rPr>
                        <a:t>參意見彙整表第</a:t>
                      </a:r>
                      <a:r>
                        <a:rPr lang="en-US" altLang="zh-TW" sz="1700" b="0" kern="1200" dirty="0" smtClean="0">
                          <a:solidFill>
                            <a:schemeClr val="dk1"/>
                          </a:solidFill>
                          <a:latin typeface="標楷體" pitchFamily="65" charset="-120"/>
                          <a:ea typeface="標楷體" pitchFamily="65" charset="-120"/>
                          <a:cs typeface="+mn-cs"/>
                        </a:rPr>
                        <a:t>22-23</a:t>
                      </a:r>
                      <a:r>
                        <a:rPr lang="zh-TW" altLang="en-US" sz="1700" b="0" kern="1200" dirty="0" smtClean="0">
                          <a:solidFill>
                            <a:schemeClr val="dk1"/>
                          </a:solidFill>
                          <a:latin typeface="標楷體" pitchFamily="65" charset="-120"/>
                          <a:ea typeface="標楷體" pitchFamily="65" charset="-120"/>
                          <a:cs typeface="+mn-cs"/>
                        </a:rPr>
                        <a:t>頁</a:t>
                      </a:r>
                      <a:r>
                        <a:rPr lang="en-US" altLang="zh-TW" sz="1700" b="0" kern="1200" dirty="0" smtClean="0">
                          <a:solidFill>
                            <a:schemeClr val="dk1"/>
                          </a:solidFill>
                          <a:latin typeface="標楷體" pitchFamily="65" charset="-120"/>
                          <a:ea typeface="標楷體" pitchFamily="65" charset="-120"/>
                          <a:cs typeface="+mn-cs"/>
                        </a:rPr>
                        <a:t>)</a:t>
                      </a:r>
                      <a:endParaRPr lang="zh-TW" altLang="en-US" sz="1700" b="0" kern="1200" dirty="0" smtClean="0">
                        <a:solidFill>
                          <a:schemeClr val="dk1"/>
                        </a:solidFill>
                        <a:latin typeface="標楷體" pitchFamily="65" charset="-120"/>
                        <a:ea typeface="標楷體" pitchFamily="65" charset="-120"/>
                        <a:cs typeface="+mn-cs"/>
                      </a:endParaRPr>
                    </a:p>
                  </a:txBody>
                  <a:tcPr/>
                </a:tc>
                <a:tc>
                  <a:txBody>
                    <a:bodyPr/>
                    <a:lstStyle/>
                    <a:p>
                      <a:pPr marL="447675" indent="-447675">
                        <a:spcBef>
                          <a:spcPts val="600"/>
                        </a:spcBef>
                        <a:spcAft>
                          <a:spcPts val="600"/>
                        </a:spcAft>
                      </a:pPr>
                      <a:endParaRPr lang="zh-TW" altLang="en-US" sz="1700" dirty="0" smtClean="0">
                        <a:latin typeface="標楷體" pitchFamily="65" charset="-120"/>
                        <a:ea typeface="標楷體" pitchFamily="65" charset="-120"/>
                      </a:endParaRPr>
                    </a:p>
                  </a:txBody>
                  <a:tcPr/>
                </a:tc>
              </a:tr>
            </a:tbl>
          </a:graphicData>
        </a:graphic>
      </p:graphicFrame>
      <p:sp>
        <p:nvSpPr>
          <p:cNvPr id="3" name="投影片編號版面配置區 2"/>
          <p:cNvSpPr>
            <a:spLocks noGrp="1"/>
          </p:cNvSpPr>
          <p:nvPr>
            <p:ph type="sldNum" sz="quarter" idx="12"/>
          </p:nvPr>
        </p:nvSpPr>
        <p:spPr/>
        <p:txBody>
          <a:bodyPr/>
          <a:lstStyle/>
          <a:p>
            <a:fld id="{51D2D507-09EA-4C6F-96ED-053C801F8797}" type="slidenum">
              <a:rPr lang="zh-TW" altLang="en-US" smtClean="0"/>
              <a:t>11</a:t>
            </a:fld>
            <a:endParaRPr lang="zh-TW" altLang="en-US"/>
          </a:p>
        </p:txBody>
      </p:sp>
    </p:spTree>
    <p:extLst>
      <p:ext uri="{BB962C8B-B14F-4D97-AF65-F5344CB8AC3E}">
        <p14:creationId xmlns:p14="http://schemas.microsoft.com/office/powerpoint/2010/main" val="21424291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a:bodyPr>
          <a:lstStyle/>
          <a:p>
            <a:pPr algn="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中華民國廣播商業同業公會申請審議</a:t>
            </a:r>
            <a:r>
              <a:rPr lang="en-US" altLang="zh-TW"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MCAT</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概括授權公開播送使用報酬率之「營利性廣播電臺概括授權年費」使用報酬率案</a:t>
            </a:r>
            <a:endParaRPr lang="zh-TW" altLang="en-US" sz="1800" dirty="0">
              <a:solidFill>
                <a:schemeClr val="bg1"/>
              </a:solidFill>
              <a:latin typeface="標楷體" pitchFamily="65" charset="-120"/>
              <a:ea typeface="標楷體" pitchFamily="65" charset="-120"/>
            </a:endParaRPr>
          </a:p>
        </p:txBody>
      </p:sp>
      <p:graphicFrame>
        <p:nvGraphicFramePr>
          <p:cNvPr id="4" name="表格 3"/>
          <p:cNvGraphicFramePr>
            <a:graphicFrameLocks noGrp="1"/>
          </p:cNvGraphicFramePr>
          <p:nvPr>
            <p:extLst>
              <p:ext uri="{D42A27DB-BD31-4B8C-83A1-F6EECF244321}">
                <p14:modId xmlns:p14="http://schemas.microsoft.com/office/powerpoint/2010/main" val="2167188014"/>
              </p:ext>
            </p:extLst>
          </p:nvPr>
        </p:nvGraphicFramePr>
        <p:xfrm>
          <a:off x="251520" y="1268760"/>
          <a:ext cx="8784976" cy="5328592"/>
        </p:xfrm>
        <a:graphic>
          <a:graphicData uri="http://schemas.openxmlformats.org/drawingml/2006/table">
            <a:tbl>
              <a:tblPr firstRow="1" bandRow="1">
                <a:tableStyleId>{5C22544A-7EE6-4342-B048-85BDC9FD1C3A}</a:tableStyleId>
              </a:tblPr>
              <a:tblGrid>
                <a:gridCol w="4392488"/>
                <a:gridCol w="4392488"/>
              </a:tblGrid>
              <a:tr h="453294">
                <a:tc>
                  <a:txBody>
                    <a:bodyPr/>
                    <a:lstStyle/>
                    <a:p>
                      <a:pPr algn="ctr"/>
                      <a:r>
                        <a:rPr lang="zh-TW" altLang="en-US" dirty="0" smtClean="0">
                          <a:latin typeface="標楷體" pitchFamily="65" charset="-120"/>
                          <a:ea typeface="標楷體" pitchFamily="65" charset="-120"/>
                        </a:rPr>
                        <a:t>申請人及參加人意見</a:t>
                      </a:r>
                    </a:p>
                  </a:txBody>
                  <a:tcPr/>
                </a:tc>
                <a:tc>
                  <a:txBody>
                    <a:bodyPr/>
                    <a:lstStyle/>
                    <a:p>
                      <a:pPr algn="ctr"/>
                      <a:r>
                        <a:rPr lang="en-US" altLang="zh-TW" dirty="0" smtClean="0">
                          <a:latin typeface="標楷體" pitchFamily="65" charset="-120"/>
                          <a:ea typeface="標楷體" pitchFamily="65" charset="-120"/>
                        </a:rPr>
                        <a:t>MCAT</a:t>
                      </a:r>
                      <a:r>
                        <a:rPr lang="zh-TW" altLang="en-US" dirty="0" smtClean="0">
                          <a:latin typeface="標楷體" pitchFamily="65" charset="-120"/>
                          <a:ea typeface="標楷體" pitchFamily="65" charset="-120"/>
                        </a:rPr>
                        <a:t>意見與理由</a:t>
                      </a:r>
                    </a:p>
                  </a:txBody>
                  <a:tcPr/>
                </a:tc>
              </a:tr>
              <a:tr h="4875298">
                <a:tc>
                  <a:txBody>
                    <a:bodyPr/>
                    <a:lstStyle/>
                    <a:p>
                      <a:pPr marL="360363" indent="-360363">
                        <a:spcBef>
                          <a:spcPts val="600"/>
                        </a:spcBef>
                        <a:spcAft>
                          <a:spcPts val="600"/>
                        </a:spcAft>
                      </a:pPr>
                      <a:r>
                        <a:rPr lang="zh-TW" altLang="en-US" sz="1700" dirty="0" smtClean="0">
                          <a:latin typeface="標楷體" pitchFamily="65" charset="-120"/>
                          <a:ea typeface="標楷體" pitchFamily="65" charset="-120"/>
                        </a:rPr>
                        <a:t>五、全區性廣播電臺部分</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大功率</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a:t>
                      </a:r>
                    </a:p>
                    <a:p>
                      <a:pPr marL="360363" indent="-360363">
                        <a:spcBef>
                          <a:spcPts val="0"/>
                        </a:spcBef>
                        <a:spcAft>
                          <a:spcPts val="0"/>
                        </a:spcAft>
                      </a:pP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一</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計算金額與原審訂費率大相逕庭。</a:t>
                      </a:r>
                    </a:p>
                    <a:p>
                      <a:pPr marL="360363" indent="-360363">
                        <a:spcBef>
                          <a:spcPts val="0"/>
                        </a:spcBef>
                        <a:spcAft>
                          <a:spcPts val="0"/>
                        </a:spcAft>
                      </a:pP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二</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全國性廣播電臺不等同於聯播網。</a:t>
                      </a:r>
                    </a:p>
                    <a:p>
                      <a:pPr marL="360363" indent="-360363">
                        <a:spcBef>
                          <a:spcPts val="0"/>
                        </a:spcBef>
                        <a:spcAft>
                          <a:spcPts val="0"/>
                        </a:spcAft>
                      </a:pP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三</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全國性電臺屬於單一法人事業體，音樂著作利用行為係屬同一法人單次利用。</a:t>
                      </a:r>
                    </a:p>
                    <a:p>
                      <a:pPr marL="360363" indent="-360363">
                        <a:spcBef>
                          <a:spcPts val="0"/>
                        </a:spcBef>
                        <a:spcAft>
                          <a:spcPts val="0"/>
                        </a:spcAft>
                      </a:pP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四</a:t>
                      </a:r>
                      <a:r>
                        <a:rPr lang="en-US" altLang="zh-TW" sz="1700" dirty="0" smtClean="0">
                          <a:latin typeface="標楷體" pitchFamily="65" charset="-120"/>
                          <a:ea typeface="標楷體" pitchFamily="65" charset="-120"/>
                        </a:rPr>
                        <a:t>)MCAT</a:t>
                      </a:r>
                      <a:r>
                        <a:rPr lang="zh-TW" altLang="en-US" sz="1700" dirty="0" smtClean="0">
                          <a:latin typeface="標楷體" pitchFamily="65" charset="-120"/>
                          <a:ea typeface="標楷體" pitchFamily="65" charset="-120"/>
                        </a:rPr>
                        <a:t>新公告費率不符比例原則：</a:t>
                      </a:r>
                      <a:r>
                        <a:rPr lang="en-US" altLang="zh-TW" sz="1700" dirty="0" smtClean="0">
                          <a:latin typeface="標楷體" pitchFamily="65" charset="-120"/>
                          <a:ea typeface="標楷體" pitchFamily="65" charset="-120"/>
                        </a:rPr>
                        <a:t>MCAT</a:t>
                      </a:r>
                      <a:r>
                        <a:rPr lang="zh-TW" altLang="en-US" sz="1700" dirty="0" smtClean="0">
                          <a:latin typeface="標楷體" pitchFamily="65" charset="-120"/>
                          <a:ea typeface="標楷體" pitchFamily="65" charset="-120"/>
                        </a:rPr>
                        <a:t>推翻原審訂費率之計算基準，擴大計算基數，相較於原來計費方式調漲超過</a:t>
                      </a:r>
                      <a:r>
                        <a:rPr lang="en-US" altLang="zh-TW" sz="1700" dirty="0" smtClean="0">
                          <a:latin typeface="標楷體" pitchFamily="65" charset="-120"/>
                          <a:ea typeface="標楷體" pitchFamily="65" charset="-120"/>
                        </a:rPr>
                        <a:t>500%</a:t>
                      </a:r>
                      <a:r>
                        <a:rPr lang="zh-TW" altLang="en-US" sz="1700" dirty="0" smtClean="0">
                          <a:latin typeface="標楷體" pitchFamily="65" charset="-120"/>
                          <a:ea typeface="標楷體" pitchFamily="65" charset="-120"/>
                        </a:rPr>
                        <a:t>。</a:t>
                      </a:r>
                    </a:p>
                    <a:p>
                      <a:pPr marL="360363" indent="-360363">
                        <a:spcBef>
                          <a:spcPts val="0"/>
                        </a:spcBef>
                        <a:spcAft>
                          <a:spcPts val="0"/>
                        </a:spcAft>
                      </a:pP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五</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主管機關審訂費率應符合平等原則。</a:t>
                      </a:r>
                    </a:p>
                    <a:p>
                      <a:pPr marL="360363" indent="-360363">
                        <a:spcBef>
                          <a:spcPts val="0"/>
                        </a:spcBef>
                        <a:spcAft>
                          <a:spcPts val="0"/>
                        </a:spcAft>
                      </a:pP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六</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蓋廣播電視法並無「全國性廣播電臺」之名稱，為免解釋爭議，建議將「全國性廣播電臺」改以「全區性廣播電臺」為區分命名，以符合廣播電視法之規定。</a:t>
                      </a:r>
                    </a:p>
                    <a:p>
                      <a:pPr marL="360363" indent="-360363">
                        <a:spcBef>
                          <a:spcPts val="600"/>
                        </a:spcBef>
                        <a:spcAft>
                          <a:spcPts val="600"/>
                        </a:spcAft>
                      </a:pPr>
                      <a:r>
                        <a:rPr lang="zh-TW" altLang="en-US" sz="1700" dirty="0" smtClean="0">
                          <a:latin typeface="標楷體" pitchFamily="65" charset="-120"/>
                          <a:ea typeface="標楷體" pitchFamily="65" charset="-120"/>
                        </a:rPr>
                        <a:t>六、廣播市場急遽變化，電臺經營陷入困境，廣播著作權音樂使用報酬審議應考量目前廣播經營現況。</a:t>
                      </a:r>
                    </a:p>
                  </a:txBody>
                  <a:tcPr/>
                </a:tc>
                <a:tc>
                  <a:txBody>
                    <a:bodyPr/>
                    <a:lstStyle/>
                    <a:p>
                      <a:pPr marL="273050" indent="-273050" algn="l" defTabSz="914400" rtl="0" eaLnBrk="1" latinLnBrk="0" hangingPunct="1">
                        <a:spcBef>
                          <a:spcPts val="600"/>
                        </a:spcBef>
                        <a:spcAft>
                          <a:spcPts val="600"/>
                        </a:spcAft>
                      </a:pPr>
                      <a:r>
                        <a:rPr lang="en-US" altLang="zh-TW" sz="1700" b="1" kern="1200" dirty="0" smtClean="0">
                          <a:solidFill>
                            <a:schemeClr val="dk1"/>
                          </a:solidFill>
                          <a:latin typeface="標楷體" pitchFamily="65" charset="-120"/>
                          <a:ea typeface="標楷體" pitchFamily="65" charset="-120"/>
                          <a:cs typeface="+mn-cs"/>
                        </a:rPr>
                        <a:t>※</a:t>
                      </a:r>
                      <a:r>
                        <a:rPr lang="zh-TW" altLang="en-US" sz="1700" b="1" kern="1200" dirty="0" smtClean="0">
                          <a:solidFill>
                            <a:schemeClr val="dk1"/>
                          </a:solidFill>
                          <a:latin typeface="標楷體" pitchFamily="65" charset="-120"/>
                          <a:ea typeface="標楷體" pitchFamily="65" charset="-120"/>
                          <a:cs typeface="+mn-cs"/>
                        </a:rPr>
                        <a:t>利用人建議將「全國性廣播電臺」名稱改為「全區域廣播電臺」，</a:t>
                      </a:r>
                      <a:r>
                        <a:rPr lang="en-US" altLang="zh-TW" sz="1700" b="1" kern="1200" dirty="0" smtClean="0">
                          <a:solidFill>
                            <a:schemeClr val="dk1"/>
                          </a:solidFill>
                          <a:latin typeface="標楷體" pitchFamily="65" charset="-120"/>
                          <a:ea typeface="標楷體" pitchFamily="65" charset="-120"/>
                          <a:cs typeface="+mn-cs"/>
                        </a:rPr>
                        <a:t>MCAT</a:t>
                      </a:r>
                      <a:r>
                        <a:rPr lang="zh-TW" altLang="en-US" sz="1700" b="1" kern="1200" dirty="0" smtClean="0">
                          <a:solidFill>
                            <a:schemeClr val="dk1"/>
                          </a:solidFill>
                          <a:latin typeface="標楷體" pitchFamily="65" charset="-120"/>
                          <a:ea typeface="標楷體" pitchFamily="65" charset="-120"/>
                          <a:cs typeface="+mn-cs"/>
                        </a:rPr>
                        <a:t>有何意見？</a:t>
                      </a:r>
                    </a:p>
                    <a:p>
                      <a:pPr marL="273050" indent="0" algn="l" defTabSz="914400" rtl="0" eaLnBrk="1" latinLnBrk="0" hangingPunct="1">
                        <a:spcBef>
                          <a:spcPts val="600"/>
                        </a:spcBef>
                        <a:spcAft>
                          <a:spcPts val="600"/>
                        </a:spcAft>
                      </a:pPr>
                      <a:r>
                        <a:rPr lang="zh-TW" altLang="en-US" sz="1700" kern="1200" dirty="0" smtClean="0">
                          <a:solidFill>
                            <a:schemeClr val="dk1"/>
                          </a:solidFill>
                          <a:latin typeface="標楷體" pitchFamily="65" charset="-120"/>
                          <a:ea typeface="標楷體" pitchFamily="65" charset="-120"/>
                          <a:cs typeface="+mn-cs"/>
                        </a:rPr>
                        <a:t>有關「全國性廣播電臺」一詞，係智慧財產局首創，名稱更改與否，本會認為依現行有關法令規定是否相符，似應由業管機關</a:t>
                      </a:r>
                      <a:r>
                        <a:rPr lang="en-US" altLang="zh-TW" sz="1700" kern="1200" dirty="0" smtClean="0">
                          <a:solidFill>
                            <a:schemeClr val="dk1"/>
                          </a:solidFill>
                          <a:latin typeface="標楷體" pitchFamily="65" charset="-120"/>
                          <a:ea typeface="標楷體" pitchFamily="65" charset="-120"/>
                          <a:cs typeface="+mn-cs"/>
                        </a:rPr>
                        <a:t>NCC</a:t>
                      </a:r>
                      <a:r>
                        <a:rPr lang="zh-TW" altLang="en-US" sz="1700" kern="1200" dirty="0" smtClean="0">
                          <a:solidFill>
                            <a:schemeClr val="dk1"/>
                          </a:solidFill>
                          <a:latin typeface="標楷體" pitchFamily="65" charset="-120"/>
                          <a:ea typeface="標楷體" pitchFamily="65" charset="-120"/>
                          <a:cs typeface="+mn-cs"/>
                        </a:rPr>
                        <a:t>研議較為妥適。</a:t>
                      </a:r>
                      <a:endParaRPr lang="en-US" altLang="zh-TW" sz="1700" kern="1200" dirty="0" smtClean="0">
                        <a:solidFill>
                          <a:schemeClr val="dk1"/>
                        </a:solidFill>
                        <a:latin typeface="標楷體" pitchFamily="65" charset="-120"/>
                        <a:ea typeface="標楷體" pitchFamily="65" charset="-120"/>
                        <a:cs typeface="+mn-cs"/>
                      </a:endParaRPr>
                    </a:p>
                    <a:p>
                      <a:pPr marL="273050" indent="-273050" algn="l" defTabSz="914400" rtl="0" eaLnBrk="1" latinLnBrk="0" hangingPunct="1">
                        <a:spcBef>
                          <a:spcPts val="600"/>
                        </a:spcBef>
                        <a:spcAft>
                          <a:spcPts val="600"/>
                        </a:spcAft>
                      </a:pPr>
                      <a:r>
                        <a:rPr lang="en-US" altLang="zh-TW" sz="1700" b="1" kern="1200" dirty="0" smtClean="0">
                          <a:solidFill>
                            <a:schemeClr val="dk1"/>
                          </a:solidFill>
                          <a:latin typeface="標楷體" pitchFamily="65" charset="-120"/>
                          <a:ea typeface="標楷體" pitchFamily="65" charset="-120"/>
                          <a:cs typeface="+mn-cs"/>
                        </a:rPr>
                        <a:t>※</a:t>
                      </a:r>
                      <a:r>
                        <a:rPr lang="zh-TW" altLang="en-US" sz="1700" b="1" kern="1200" dirty="0" smtClean="0">
                          <a:solidFill>
                            <a:schemeClr val="dk1"/>
                          </a:solidFill>
                          <a:latin typeface="標楷體" pitchFamily="65" charset="-120"/>
                          <a:ea typeface="標楷體" pitchFamily="65" charset="-120"/>
                          <a:cs typeface="+mn-cs"/>
                        </a:rPr>
                        <a:t>全國性廣播電臺</a:t>
                      </a:r>
                      <a:r>
                        <a:rPr lang="en-US" altLang="zh-TW" sz="1700" b="1" kern="1200" dirty="0" smtClean="0">
                          <a:solidFill>
                            <a:schemeClr val="dk1"/>
                          </a:solidFill>
                          <a:latin typeface="標楷體" pitchFamily="65" charset="-120"/>
                          <a:ea typeface="標楷體" pitchFamily="65" charset="-120"/>
                          <a:cs typeface="+mn-cs"/>
                        </a:rPr>
                        <a:t>(</a:t>
                      </a:r>
                      <a:r>
                        <a:rPr lang="zh-TW" altLang="en-US" sz="1700" b="1" kern="1200" dirty="0" smtClean="0">
                          <a:solidFill>
                            <a:schemeClr val="dk1"/>
                          </a:solidFill>
                          <a:latin typeface="標楷體" pitchFamily="65" charset="-120"/>
                          <a:ea typeface="標楷體" pitchFamily="65" charset="-120"/>
                          <a:cs typeface="+mn-cs"/>
                        </a:rPr>
                        <a:t>中國廣播公司</a:t>
                      </a:r>
                      <a:r>
                        <a:rPr lang="en-US" altLang="zh-TW" sz="1700" b="1" kern="1200" dirty="0" smtClean="0">
                          <a:solidFill>
                            <a:schemeClr val="dk1"/>
                          </a:solidFill>
                          <a:latin typeface="標楷體" pitchFamily="65" charset="-120"/>
                          <a:ea typeface="標楷體" pitchFamily="65" charset="-120"/>
                          <a:cs typeface="+mn-cs"/>
                        </a:rPr>
                        <a:t>)</a:t>
                      </a:r>
                      <a:br>
                        <a:rPr lang="en-US" altLang="zh-TW" sz="1700" b="1" kern="1200" dirty="0" smtClean="0">
                          <a:solidFill>
                            <a:schemeClr val="dk1"/>
                          </a:solidFill>
                          <a:latin typeface="標楷體" pitchFamily="65" charset="-120"/>
                          <a:ea typeface="標楷體" pitchFamily="65" charset="-120"/>
                          <a:cs typeface="+mn-cs"/>
                        </a:rPr>
                      </a:br>
                      <a:r>
                        <a:rPr lang="zh-TW" altLang="en-US" sz="1700" b="1" kern="1200" dirty="0" smtClean="0">
                          <a:solidFill>
                            <a:schemeClr val="dk1"/>
                          </a:solidFill>
                          <a:latin typeface="標楷體" pitchFamily="65" charset="-120"/>
                          <a:ea typeface="標楷體" pitchFamily="65" charset="-120"/>
                          <a:cs typeface="+mn-cs"/>
                        </a:rPr>
                        <a:t>參意見彙整表第</a:t>
                      </a:r>
                      <a:r>
                        <a:rPr lang="en-US" altLang="zh-TW" sz="1700" b="1" kern="1200" dirty="0" smtClean="0">
                          <a:solidFill>
                            <a:schemeClr val="dk1"/>
                          </a:solidFill>
                          <a:latin typeface="標楷體" pitchFamily="65" charset="-120"/>
                          <a:ea typeface="標楷體" pitchFamily="65" charset="-120"/>
                          <a:cs typeface="+mn-cs"/>
                        </a:rPr>
                        <a:t>19-20</a:t>
                      </a:r>
                      <a:r>
                        <a:rPr lang="zh-TW" altLang="en-US" sz="1700" b="1" kern="1200" dirty="0" smtClean="0">
                          <a:solidFill>
                            <a:schemeClr val="dk1"/>
                          </a:solidFill>
                          <a:latin typeface="標楷體" pitchFamily="65" charset="-120"/>
                          <a:ea typeface="標楷體" pitchFamily="65" charset="-120"/>
                          <a:cs typeface="+mn-cs"/>
                        </a:rPr>
                        <a:t>頁</a:t>
                      </a:r>
                      <a:endParaRPr lang="en-US" altLang="zh-TW" sz="1700" b="1" kern="1200" dirty="0" smtClean="0">
                        <a:solidFill>
                          <a:schemeClr val="dk1"/>
                        </a:solidFill>
                        <a:latin typeface="標楷體" pitchFamily="65" charset="-120"/>
                        <a:ea typeface="標楷體" pitchFamily="65" charset="-120"/>
                        <a:cs typeface="+mn-cs"/>
                      </a:endParaRPr>
                    </a:p>
                    <a:p>
                      <a:pPr marL="273050" marR="0" indent="-273050" algn="l" defTabSz="914400" rtl="0" eaLnBrk="1" fontAlgn="auto" latinLnBrk="0" hangingPunct="1">
                        <a:lnSpc>
                          <a:spcPct val="100000"/>
                        </a:lnSpc>
                        <a:spcBef>
                          <a:spcPts val="600"/>
                        </a:spcBef>
                        <a:spcAft>
                          <a:spcPts val="600"/>
                        </a:spcAft>
                        <a:buClrTx/>
                        <a:buSzTx/>
                        <a:buFontTx/>
                        <a:buNone/>
                        <a:tabLst/>
                        <a:defRPr/>
                      </a:pPr>
                      <a:r>
                        <a:rPr lang="en-US" altLang="zh-TW" sz="1700" b="1" kern="1200" dirty="0" smtClean="0">
                          <a:solidFill>
                            <a:schemeClr val="dk1"/>
                          </a:solidFill>
                          <a:latin typeface="標楷體" pitchFamily="65" charset="-120"/>
                          <a:ea typeface="標楷體" pitchFamily="65" charset="-120"/>
                          <a:cs typeface="+mn-cs"/>
                        </a:rPr>
                        <a:t>※</a:t>
                      </a:r>
                      <a:r>
                        <a:rPr lang="zh-TW" altLang="en-US" sz="1700" b="1" kern="1200" dirty="0" smtClean="0">
                          <a:solidFill>
                            <a:schemeClr val="dk1"/>
                          </a:solidFill>
                          <a:latin typeface="標楷體" pitchFamily="65" charset="-120"/>
                          <a:ea typeface="標楷體" pitchFamily="65" charset="-120"/>
                          <a:cs typeface="+mn-cs"/>
                        </a:rPr>
                        <a:t>大功率</a:t>
                      </a:r>
                      <a:r>
                        <a:rPr lang="en-US" altLang="zh-TW" sz="1700" b="1" kern="1200" dirty="0" smtClean="0">
                          <a:solidFill>
                            <a:schemeClr val="dk1"/>
                          </a:solidFill>
                          <a:latin typeface="標楷體" pitchFamily="65" charset="-120"/>
                          <a:ea typeface="標楷體" pitchFamily="65" charset="-120"/>
                          <a:cs typeface="+mn-cs"/>
                        </a:rPr>
                        <a:t>(</a:t>
                      </a:r>
                      <a:r>
                        <a:rPr lang="zh-TW" altLang="en-US" sz="1700" b="1" kern="1200" dirty="0" smtClean="0">
                          <a:solidFill>
                            <a:schemeClr val="dk1"/>
                          </a:solidFill>
                          <a:latin typeface="標楷體" pitchFamily="65" charset="-120"/>
                          <a:ea typeface="標楷體" pitchFamily="65" charset="-120"/>
                          <a:cs typeface="+mn-cs"/>
                        </a:rPr>
                        <a:t>丙類</a:t>
                      </a:r>
                      <a:r>
                        <a:rPr lang="en-US" altLang="zh-TW" sz="1700" b="1" kern="1200" dirty="0" smtClean="0">
                          <a:solidFill>
                            <a:schemeClr val="dk1"/>
                          </a:solidFill>
                          <a:latin typeface="標楷體" pitchFamily="65" charset="-120"/>
                          <a:ea typeface="標楷體" pitchFamily="65" charset="-120"/>
                          <a:cs typeface="+mn-cs"/>
                        </a:rPr>
                        <a:t>)</a:t>
                      </a:r>
                      <a:r>
                        <a:rPr lang="zh-TW" altLang="en-US" sz="1700" b="1" kern="1200" dirty="0" smtClean="0">
                          <a:solidFill>
                            <a:schemeClr val="dk1"/>
                          </a:solidFill>
                          <a:latin typeface="標楷體" pitchFamily="65" charset="-120"/>
                          <a:ea typeface="標楷體" pitchFamily="65" charset="-120"/>
                          <a:cs typeface="+mn-cs"/>
                        </a:rPr>
                        <a:t>調幅</a:t>
                      </a:r>
                      <a:r>
                        <a:rPr lang="en-US" altLang="zh-TW" sz="1700" b="1" kern="1200" dirty="0" smtClean="0">
                          <a:solidFill>
                            <a:schemeClr val="dk1"/>
                          </a:solidFill>
                          <a:latin typeface="標楷體" pitchFamily="65" charset="-120"/>
                          <a:ea typeface="標楷體" pitchFamily="65" charset="-120"/>
                          <a:cs typeface="+mn-cs"/>
                        </a:rPr>
                        <a:t>(AM)</a:t>
                      </a:r>
                      <a:r>
                        <a:rPr lang="zh-TW" altLang="en-US" sz="1700" b="1" kern="1200" dirty="0" smtClean="0">
                          <a:solidFill>
                            <a:schemeClr val="dk1"/>
                          </a:solidFill>
                          <a:latin typeface="標楷體" pitchFamily="65" charset="-120"/>
                          <a:ea typeface="標楷體" pitchFamily="65" charset="-120"/>
                          <a:cs typeface="+mn-cs"/>
                        </a:rPr>
                        <a:t>與調頻</a:t>
                      </a:r>
                      <a:r>
                        <a:rPr lang="en-US" altLang="zh-TW" sz="1700" b="1" kern="1200" dirty="0" smtClean="0">
                          <a:solidFill>
                            <a:schemeClr val="dk1"/>
                          </a:solidFill>
                          <a:latin typeface="標楷體" pitchFamily="65" charset="-120"/>
                          <a:ea typeface="標楷體" pitchFamily="65" charset="-120"/>
                          <a:cs typeface="+mn-cs"/>
                        </a:rPr>
                        <a:t>(FM)</a:t>
                      </a:r>
                      <a:r>
                        <a:rPr lang="zh-TW" altLang="en-US" sz="1700" b="1" kern="1200" dirty="0" smtClean="0">
                          <a:solidFill>
                            <a:schemeClr val="dk1"/>
                          </a:solidFill>
                          <a:latin typeface="標楷體" pitchFamily="65" charset="-120"/>
                          <a:ea typeface="標楷體" pitchFamily="65" charset="-120"/>
                          <a:cs typeface="+mn-cs"/>
                        </a:rPr>
                        <a:t>廣播電臺</a:t>
                      </a:r>
                      <a:r>
                        <a:rPr lang="en-US" altLang="zh-TW" sz="1700" b="1" kern="1200" dirty="0" smtClean="0">
                          <a:solidFill>
                            <a:schemeClr val="dk1"/>
                          </a:solidFill>
                          <a:latin typeface="標楷體" pitchFamily="65" charset="-120"/>
                          <a:ea typeface="標楷體" pitchFamily="65" charset="-120"/>
                          <a:cs typeface="+mn-cs"/>
                        </a:rPr>
                        <a:t>(</a:t>
                      </a:r>
                      <a:r>
                        <a:rPr lang="zh-TW" altLang="en-US" sz="1700" b="1" kern="1200" dirty="0" smtClean="0">
                          <a:solidFill>
                            <a:schemeClr val="dk1"/>
                          </a:solidFill>
                          <a:latin typeface="標楷體" pitchFamily="65" charset="-120"/>
                          <a:ea typeface="標楷體" pitchFamily="65" charset="-120"/>
                          <a:cs typeface="+mn-cs"/>
                        </a:rPr>
                        <a:t>參意見彙整表第</a:t>
                      </a:r>
                      <a:r>
                        <a:rPr lang="en-US" altLang="zh-TW" sz="1700" b="1" kern="1200" dirty="0" smtClean="0">
                          <a:solidFill>
                            <a:schemeClr val="dk1"/>
                          </a:solidFill>
                          <a:latin typeface="標楷體" pitchFamily="65" charset="-120"/>
                          <a:ea typeface="標楷體" pitchFamily="65" charset="-120"/>
                          <a:cs typeface="+mn-cs"/>
                        </a:rPr>
                        <a:t>21</a:t>
                      </a:r>
                      <a:r>
                        <a:rPr lang="zh-TW" altLang="en-US" sz="1700" b="1" kern="1200" dirty="0" smtClean="0">
                          <a:solidFill>
                            <a:schemeClr val="dk1"/>
                          </a:solidFill>
                          <a:latin typeface="標楷體" pitchFamily="65" charset="-120"/>
                          <a:ea typeface="標楷體" pitchFamily="65" charset="-120"/>
                          <a:cs typeface="+mn-cs"/>
                        </a:rPr>
                        <a:t>頁</a:t>
                      </a:r>
                      <a:r>
                        <a:rPr lang="en-US" altLang="zh-TW" sz="1700" b="1" kern="1200" dirty="0" smtClean="0">
                          <a:solidFill>
                            <a:schemeClr val="dk1"/>
                          </a:solidFill>
                          <a:latin typeface="標楷體" pitchFamily="65" charset="-120"/>
                          <a:ea typeface="標楷體" pitchFamily="65" charset="-120"/>
                          <a:cs typeface="+mn-cs"/>
                        </a:rPr>
                        <a:t>)</a:t>
                      </a:r>
                    </a:p>
                    <a:p>
                      <a:pPr marL="273050" indent="-273050" algn="l" defTabSz="914400" rtl="0" eaLnBrk="1" latinLnBrk="0" hangingPunct="1">
                        <a:spcBef>
                          <a:spcPts val="600"/>
                        </a:spcBef>
                        <a:spcAft>
                          <a:spcPts val="600"/>
                        </a:spcAft>
                      </a:pPr>
                      <a:endParaRPr lang="zh-TW" altLang="en-US" sz="1700" b="1" kern="1200" dirty="0" smtClean="0">
                        <a:solidFill>
                          <a:schemeClr val="dk1"/>
                        </a:solidFill>
                        <a:latin typeface="標楷體" pitchFamily="65" charset="-120"/>
                        <a:ea typeface="標楷體" pitchFamily="65" charset="-120"/>
                        <a:cs typeface="+mn-cs"/>
                      </a:endParaRPr>
                    </a:p>
                  </a:txBody>
                  <a:tcPr/>
                </a:tc>
              </a:tr>
            </a:tbl>
          </a:graphicData>
        </a:graphic>
      </p:graphicFrame>
      <p:sp>
        <p:nvSpPr>
          <p:cNvPr id="3" name="投影片編號版面配置區 2"/>
          <p:cNvSpPr>
            <a:spLocks noGrp="1"/>
          </p:cNvSpPr>
          <p:nvPr>
            <p:ph type="sldNum" sz="quarter" idx="12"/>
          </p:nvPr>
        </p:nvSpPr>
        <p:spPr/>
        <p:txBody>
          <a:bodyPr/>
          <a:lstStyle/>
          <a:p>
            <a:fld id="{51D2D507-09EA-4C6F-96ED-053C801F8797}" type="slidenum">
              <a:rPr lang="zh-TW" altLang="en-US" smtClean="0"/>
              <a:t>12</a:t>
            </a:fld>
            <a:endParaRPr lang="zh-TW" altLang="en-US"/>
          </a:p>
        </p:txBody>
      </p:sp>
    </p:spTree>
    <p:extLst>
      <p:ext uri="{BB962C8B-B14F-4D97-AF65-F5344CB8AC3E}">
        <p14:creationId xmlns:p14="http://schemas.microsoft.com/office/powerpoint/2010/main" val="9000155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a:bodyPr>
          <a:lstStyle/>
          <a:p>
            <a:pPr algn="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中華民國廣播商業同業公會申請審議</a:t>
            </a:r>
            <a:r>
              <a:rPr lang="en-US" altLang="zh-TW"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MCAT</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概括授權公開播送使用報酬率之「營利性廣播電臺概括授權年費」使用報酬率案</a:t>
            </a:r>
            <a:endParaRPr lang="zh-TW" altLang="en-US" sz="1800" dirty="0">
              <a:solidFill>
                <a:schemeClr val="bg1"/>
              </a:solidFill>
              <a:latin typeface="標楷體" pitchFamily="65" charset="-120"/>
              <a:ea typeface="標楷體" pitchFamily="65" charset="-120"/>
            </a:endParaRPr>
          </a:p>
        </p:txBody>
      </p:sp>
      <p:graphicFrame>
        <p:nvGraphicFramePr>
          <p:cNvPr id="4" name="表格 3"/>
          <p:cNvGraphicFramePr>
            <a:graphicFrameLocks noGrp="1"/>
          </p:cNvGraphicFramePr>
          <p:nvPr>
            <p:extLst>
              <p:ext uri="{D42A27DB-BD31-4B8C-83A1-F6EECF244321}">
                <p14:modId xmlns:p14="http://schemas.microsoft.com/office/powerpoint/2010/main" val="316916164"/>
              </p:ext>
            </p:extLst>
          </p:nvPr>
        </p:nvGraphicFramePr>
        <p:xfrm>
          <a:off x="251520" y="1268760"/>
          <a:ext cx="8784976" cy="5497734"/>
        </p:xfrm>
        <a:graphic>
          <a:graphicData uri="http://schemas.openxmlformats.org/drawingml/2006/table">
            <a:tbl>
              <a:tblPr firstRow="1" bandRow="1">
                <a:tableStyleId>{5C22544A-7EE6-4342-B048-85BDC9FD1C3A}</a:tableStyleId>
              </a:tblPr>
              <a:tblGrid>
                <a:gridCol w="4392488"/>
                <a:gridCol w="4392488"/>
              </a:tblGrid>
              <a:tr h="453294">
                <a:tc>
                  <a:txBody>
                    <a:bodyPr/>
                    <a:lstStyle/>
                    <a:p>
                      <a:pPr algn="ctr"/>
                      <a:r>
                        <a:rPr lang="zh-TW" altLang="en-US" dirty="0" smtClean="0">
                          <a:latin typeface="標楷體" pitchFamily="65" charset="-120"/>
                          <a:ea typeface="標楷體" pitchFamily="65" charset="-120"/>
                        </a:rPr>
                        <a:t>申請人及參加人意見</a:t>
                      </a:r>
                    </a:p>
                  </a:txBody>
                  <a:tcPr/>
                </a:tc>
                <a:tc>
                  <a:txBody>
                    <a:bodyPr/>
                    <a:lstStyle/>
                    <a:p>
                      <a:pPr algn="ctr"/>
                      <a:r>
                        <a:rPr lang="en-US" altLang="zh-TW" dirty="0" smtClean="0">
                          <a:latin typeface="標楷體" pitchFamily="65" charset="-120"/>
                          <a:ea typeface="標楷體" pitchFamily="65" charset="-120"/>
                        </a:rPr>
                        <a:t>MCAT</a:t>
                      </a:r>
                      <a:r>
                        <a:rPr lang="zh-TW" altLang="en-US" dirty="0" smtClean="0">
                          <a:latin typeface="標楷體" pitchFamily="65" charset="-120"/>
                          <a:ea typeface="標楷體" pitchFamily="65" charset="-120"/>
                        </a:rPr>
                        <a:t>意見與理由</a:t>
                      </a:r>
                    </a:p>
                  </a:txBody>
                  <a:tcPr/>
                </a:tc>
              </a:tr>
              <a:tr h="4875298">
                <a:tc>
                  <a:txBody>
                    <a:bodyPr/>
                    <a:lstStyle/>
                    <a:p>
                      <a:pPr marL="360363" indent="-360363">
                        <a:spcBef>
                          <a:spcPts val="600"/>
                        </a:spcBef>
                        <a:spcAft>
                          <a:spcPts val="600"/>
                        </a:spcAft>
                      </a:pPr>
                      <a:endParaRPr lang="zh-TW" altLang="en-US" sz="1700" dirty="0" smtClean="0">
                        <a:latin typeface="標楷體" pitchFamily="65" charset="-120"/>
                        <a:ea typeface="標楷體" pitchFamily="65" charset="-120"/>
                      </a:endParaRPr>
                    </a:p>
                  </a:txBody>
                  <a:tcPr/>
                </a:tc>
                <a:tc>
                  <a:txBody>
                    <a:bodyPr/>
                    <a:lstStyle/>
                    <a:p>
                      <a:pPr marL="273050" indent="-273050" algn="l" defTabSz="914400" rtl="0" eaLnBrk="1" latinLnBrk="0" hangingPunct="1">
                        <a:spcBef>
                          <a:spcPts val="600"/>
                        </a:spcBef>
                        <a:spcAft>
                          <a:spcPts val="600"/>
                        </a:spcAft>
                      </a:pPr>
                      <a:r>
                        <a:rPr lang="en-US" altLang="zh-TW" sz="1600" b="1" kern="1200" dirty="0" smtClean="0">
                          <a:solidFill>
                            <a:schemeClr val="dk1"/>
                          </a:solidFill>
                          <a:latin typeface="標楷體" pitchFamily="65" charset="-120"/>
                          <a:ea typeface="標楷體" pitchFamily="65" charset="-120"/>
                          <a:cs typeface="+mn-cs"/>
                        </a:rPr>
                        <a:t>※</a:t>
                      </a:r>
                      <a:r>
                        <a:rPr lang="zh-TW" altLang="en-US" sz="1600" b="1" kern="1200" dirty="0" smtClean="0">
                          <a:solidFill>
                            <a:schemeClr val="dk1"/>
                          </a:solidFill>
                          <a:latin typeface="標楷體" pitchFamily="65" charset="-120"/>
                          <a:ea typeface="標楷體" pitchFamily="65" charset="-120"/>
                          <a:cs typeface="+mn-cs"/>
                        </a:rPr>
                        <a:t>其他申請審議之事由：</a:t>
                      </a:r>
                    </a:p>
                    <a:p>
                      <a:pPr marL="273050" indent="-273050" algn="l" defTabSz="914400" rtl="0" eaLnBrk="1" latinLnBrk="0" hangingPunct="1">
                        <a:spcBef>
                          <a:spcPts val="0"/>
                        </a:spcBef>
                        <a:spcAft>
                          <a:spcPts val="0"/>
                        </a:spcAft>
                      </a:pPr>
                      <a:r>
                        <a:rPr lang="en-US" altLang="zh-TW" sz="1600" b="0" kern="1200" dirty="0" smtClean="0">
                          <a:solidFill>
                            <a:schemeClr val="dk1"/>
                          </a:solidFill>
                          <a:latin typeface="標楷體" pitchFamily="65" charset="-120"/>
                          <a:ea typeface="標楷體" pitchFamily="65" charset="-120"/>
                          <a:cs typeface="+mn-cs"/>
                        </a:rPr>
                        <a:t>(</a:t>
                      </a:r>
                      <a:r>
                        <a:rPr lang="zh-TW" altLang="en-US" sz="1600" b="0" kern="1200" dirty="0" smtClean="0">
                          <a:solidFill>
                            <a:schemeClr val="dk1"/>
                          </a:solidFill>
                          <a:latin typeface="標楷體" pitchFamily="65" charset="-120"/>
                          <a:ea typeface="標楷體" pitchFamily="65" charset="-120"/>
                          <a:cs typeface="+mn-cs"/>
                        </a:rPr>
                        <a:t>一</a:t>
                      </a:r>
                      <a:r>
                        <a:rPr lang="en-US" altLang="zh-TW" sz="1600" b="0" kern="1200" dirty="0" smtClean="0">
                          <a:solidFill>
                            <a:schemeClr val="dk1"/>
                          </a:solidFill>
                          <a:latin typeface="標楷體" pitchFamily="65" charset="-120"/>
                          <a:ea typeface="標楷體" pitchFamily="65" charset="-120"/>
                          <a:cs typeface="+mn-cs"/>
                        </a:rPr>
                        <a:t>)</a:t>
                      </a:r>
                      <a:r>
                        <a:rPr lang="zh-TW" altLang="en-US" sz="1600" b="0" kern="1200" dirty="0" smtClean="0">
                          <a:solidFill>
                            <a:schemeClr val="dk1"/>
                          </a:solidFill>
                          <a:latin typeface="標楷體" pitchFamily="65" charset="-120"/>
                          <a:ea typeface="標楷體" pitchFamily="65" charset="-120"/>
                          <a:cs typeface="+mn-cs"/>
                        </a:rPr>
                        <a:t>利用人所提調頻中、小功率新費率依使用量，區分五等級計算，現行三個類型本就於</a:t>
                      </a:r>
                      <a:r>
                        <a:rPr lang="en-US" altLang="zh-TW" sz="1600" b="0" kern="1200" dirty="0" smtClean="0">
                          <a:solidFill>
                            <a:schemeClr val="dk1"/>
                          </a:solidFill>
                          <a:latin typeface="標楷體" pitchFamily="65" charset="-120"/>
                          <a:ea typeface="標楷體" pitchFamily="65" charset="-120"/>
                          <a:cs typeface="+mn-cs"/>
                        </a:rPr>
                        <a:t>96</a:t>
                      </a:r>
                      <a:r>
                        <a:rPr lang="zh-TW" altLang="en-US" sz="1600" b="0" kern="1200" dirty="0" smtClean="0">
                          <a:solidFill>
                            <a:schemeClr val="dk1"/>
                          </a:solidFill>
                          <a:latin typeface="標楷體" pitchFamily="65" charset="-120"/>
                          <a:ea typeface="標楷體" pitchFamily="65" charset="-120"/>
                          <a:cs typeface="+mn-cs"/>
                        </a:rPr>
                        <a:t>年</a:t>
                      </a:r>
                      <a:r>
                        <a:rPr lang="en-US" altLang="zh-TW" sz="1600" b="0" kern="1200" dirty="0" smtClean="0">
                          <a:solidFill>
                            <a:schemeClr val="dk1"/>
                          </a:solidFill>
                          <a:latin typeface="標楷體" pitchFamily="65" charset="-120"/>
                          <a:ea typeface="標楷體" pitchFamily="65" charset="-120"/>
                          <a:cs typeface="+mn-cs"/>
                        </a:rPr>
                        <a:t>3</a:t>
                      </a:r>
                      <a:r>
                        <a:rPr lang="zh-TW" altLang="en-US" sz="1600" b="0" kern="1200" dirty="0" smtClean="0">
                          <a:solidFill>
                            <a:schemeClr val="dk1"/>
                          </a:solidFill>
                          <a:latin typeface="標楷體" pitchFamily="65" charset="-120"/>
                          <a:ea typeface="標楷體" pitchFamily="65" charset="-120"/>
                          <a:cs typeface="+mn-cs"/>
                        </a:rPr>
                        <a:t>月及</a:t>
                      </a:r>
                      <a:r>
                        <a:rPr lang="en-US" altLang="zh-TW" sz="1600" b="0" kern="1200" dirty="0" smtClean="0">
                          <a:solidFill>
                            <a:schemeClr val="dk1"/>
                          </a:solidFill>
                          <a:latin typeface="標楷體" pitchFamily="65" charset="-120"/>
                          <a:ea typeface="標楷體" pitchFamily="65" charset="-120"/>
                          <a:cs typeface="+mn-cs"/>
                        </a:rPr>
                        <a:t>5</a:t>
                      </a:r>
                      <a:r>
                        <a:rPr lang="zh-TW" altLang="en-US" sz="1600" b="0" kern="1200" dirty="0" smtClean="0">
                          <a:solidFill>
                            <a:schemeClr val="dk1"/>
                          </a:solidFill>
                          <a:latin typeface="標楷體" pitchFamily="65" charset="-120"/>
                          <a:ea typeface="標楷體" pitchFamily="65" charset="-120"/>
                          <a:cs typeface="+mn-cs"/>
                        </a:rPr>
                        <a:t>月與各電臺公協會所共同協商認定，如今再區分五個等級計算，除增加爭議性外，其各廣播電臺音樂著作使用主動權仍在利用人，集管團體根本無從查核。</a:t>
                      </a:r>
                    </a:p>
                    <a:p>
                      <a:pPr marL="273050" indent="-273050" algn="l" defTabSz="914400" rtl="0" eaLnBrk="1" latinLnBrk="0" hangingPunct="1">
                        <a:spcBef>
                          <a:spcPts val="0"/>
                        </a:spcBef>
                        <a:spcAft>
                          <a:spcPts val="0"/>
                        </a:spcAft>
                      </a:pPr>
                      <a:r>
                        <a:rPr lang="en-US" altLang="zh-TW" sz="1600" b="0" kern="1200" dirty="0" smtClean="0">
                          <a:solidFill>
                            <a:schemeClr val="dk1"/>
                          </a:solidFill>
                          <a:latin typeface="標楷體" pitchFamily="65" charset="-120"/>
                          <a:ea typeface="標楷體" pitchFamily="65" charset="-120"/>
                          <a:cs typeface="+mn-cs"/>
                        </a:rPr>
                        <a:t>(</a:t>
                      </a:r>
                      <a:r>
                        <a:rPr lang="zh-TW" altLang="en-US" sz="1600" b="0" kern="1200" dirty="0" smtClean="0">
                          <a:solidFill>
                            <a:schemeClr val="dk1"/>
                          </a:solidFill>
                          <a:latin typeface="標楷體" pitchFamily="65" charset="-120"/>
                          <a:ea typeface="標楷體" pitchFamily="65" charset="-120"/>
                          <a:cs typeface="+mn-cs"/>
                        </a:rPr>
                        <a:t>二</a:t>
                      </a:r>
                      <a:r>
                        <a:rPr lang="en-US" altLang="zh-TW" sz="1600" b="0" kern="1200" dirty="0" smtClean="0">
                          <a:solidFill>
                            <a:schemeClr val="dk1"/>
                          </a:solidFill>
                          <a:latin typeface="標楷體" pitchFamily="65" charset="-120"/>
                          <a:ea typeface="標楷體" pitchFamily="65" charset="-120"/>
                          <a:cs typeface="+mn-cs"/>
                        </a:rPr>
                        <a:t>)</a:t>
                      </a:r>
                      <a:r>
                        <a:rPr lang="zh-TW" altLang="en-US" sz="1600" b="0" kern="1200" dirty="0" smtClean="0">
                          <a:solidFill>
                            <a:schemeClr val="dk1"/>
                          </a:solidFill>
                          <a:latin typeface="標楷體" pitchFamily="65" charset="-120"/>
                          <a:ea typeface="標楷體" pitchFamily="65" charset="-120"/>
                          <a:cs typeface="+mn-cs"/>
                        </a:rPr>
                        <a:t>利用人所提供調幅電臺與調頻小功率談話台之費率相同，更不合理；調幅電臺各頻率</a:t>
                      </a:r>
                      <a:r>
                        <a:rPr lang="en-US" altLang="zh-TW" sz="1600" b="0" kern="1200" dirty="0" smtClean="0">
                          <a:solidFill>
                            <a:schemeClr val="dk1"/>
                          </a:solidFill>
                          <a:latin typeface="標楷體" pitchFamily="65" charset="-120"/>
                          <a:ea typeface="標楷體" pitchFamily="65" charset="-120"/>
                          <a:cs typeface="+mn-cs"/>
                        </a:rPr>
                        <a:t>(</a:t>
                      </a:r>
                      <a:r>
                        <a:rPr lang="zh-TW" altLang="en-US" sz="1600" b="0" kern="1200" dirty="0" smtClean="0">
                          <a:solidFill>
                            <a:schemeClr val="dk1"/>
                          </a:solidFill>
                          <a:latin typeface="標楷體" pitchFamily="65" charset="-120"/>
                          <a:ea typeface="標楷體" pitchFamily="65" charset="-120"/>
                          <a:cs typeface="+mn-cs"/>
                        </a:rPr>
                        <a:t>甲、乙、丙類</a:t>
                      </a:r>
                      <a:r>
                        <a:rPr lang="en-US" altLang="zh-TW" sz="1600" b="0" kern="1200" dirty="0" smtClean="0">
                          <a:solidFill>
                            <a:schemeClr val="dk1"/>
                          </a:solidFill>
                          <a:latin typeface="標楷體" pitchFamily="65" charset="-120"/>
                          <a:ea typeface="標楷體" pitchFamily="65" charset="-120"/>
                          <a:cs typeface="+mn-cs"/>
                        </a:rPr>
                        <a:t>)</a:t>
                      </a:r>
                      <a:r>
                        <a:rPr lang="zh-TW" altLang="en-US" sz="1600" b="0" kern="1200" dirty="0" smtClean="0">
                          <a:solidFill>
                            <a:schemeClr val="dk1"/>
                          </a:solidFill>
                          <a:latin typeface="標楷體" pitchFamily="65" charset="-120"/>
                          <a:ea typeface="標楷體" pitchFamily="65" charset="-120"/>
                          <a:cs typeface="+mn-cs"/>
                        </a:rPr>
                        <a:t>電功率大小、發射距離、範圍及效益與調頻小功率</a:t>
                      </a:r>
                      <a:r>
                        <a:rPr lang="en-US" altLang="zh-TW" sz="1600" b="0" kern="1200" dirty="0" smtClean="0">
                          <a:solidFill>
                            <a:schemeClr val="dk1"/>
                          </a:solidFill>
                          <a:latin typeface="標楷體" pitchFamily="65" charset="-120"/>
                          <a:ea typeface="標楷體" pitchFamily="65" charset="-120"/>
                          <a:cs typeface="+mn-cs"/>
                        </a:rPr>
                        <a:t>(</a:t>
                      </a:r>
                      <a:r>
                        <a:rPr lang="zh-TW" altLang="en-US" sz="1600" b="0" kern="1200" dirty="0" smtClean="0">
                          <a:solidFill>
                            <a:schemeClr val="dk1"/>
                          </a:solidFill>
                          <a:latin typeface="標楷體" pitchFamily="65" charset="-120"/>
                          <a:ea typeface="標楷體" pitchFamily="65" charset="-120"/>
                          <a:cs typeface="+mn-cs"/>
                        </a:rPr>
                        <a:t>甲類</a:t>
                      </a:r>
                      <a:r>
                        <a:rPr lang="en-US" altLang="zh-TW" sz="1600" b="0" kern="1200" dirty="0" smtClean="0">
                          <a:solidFill>
                            <a:schemeClr val="dk1"/>
                          </a:solidFill>
                          <a:latin typeface="標楷體" pitchFamily="65" charset="-120"/>
                          <a:ea typeface="標楷體" pitchFamily="65" charset="-120"/>
                          <a:cs typeface="+mn-cs"/>
                        </a:rPr>
                        <a:t>)</a:t>
                      </a:r>
                      <a:r>
                        <a:rPr lang="zh-TW" altLang="en-US" sz="1600" b="0" kern="1200" dirty="0" smtClean="0">
                          <a:solidFill>
                            <a:schemeClr val="dk1"/>
                          </a:solidFill>
                          <a:latin typeface="標楷體" pitchFamily="65" charset="-120"/>
                          <a:ea typeface="標楷體" pitchFamily="65" charset="-120"/>
                          <a:cs typeface="+mn-cs"/>
                        </a:rPr>
                        <a:t>差異性甚大，如何比照</a:t>
                      </a:r>
                      <a:r>
                        <a:rPr lang="en-US" altLang="zh-TW" sz="1600" b="0" kern="1200" dirty="0" smtClean="0">
                          <a:solidFill>
                            <a:schemeClr val="dk1"/>
                          </a:solidFill>
                          <a:latin typeface="標楷體" pitchFamily="65" charset="-120"/>
                          <a:ea typeface="標楷體" pitchFamily="65" charset="-120"/>
                          <a:cs typeface="+mn-cs"/>
                        </a:rPr>
                        <a:t>?</a:t>
                      </a:r>
                      <a:r>
                        <a:rPr lang="zh-TW" altLang="en-US" sz="1600" b="0" kern="1200" dirty="0" smtClean="0">
                          <a:solidFill>
                            <a:schemeClr val="dk1"/>
                          </a:solidFill>
                          <a:latin typeface="標楷體" pitchFamily="65" charset="-120"/>
                          <a:ea typeface="標楷體" pitchFamily="65" charset="-120"/>
                          <a:cs typeface="+mn-cs"/>
                        </a:rPr>
                        <a:t>且調幅電臺統一費率，係智慧局審定，本會為避免紛爭，雖不贊同，但亦勉強接受，故甲、乙類頻率之調幅電臺本次原則上不作調整；若民營廣播電臺聯合會（公會）認為此費率未適合各該會員電臺使用，本會願意重新檢討依</a:t>
                      </a:r>
                      <a:r>
                        <a:rPr lang="en-US" altLang="zh-TW" sz="1600" b="0" kern="1200" dirty="0" smtClean="0">
                          <a:solidFill>
                            <a:schemeClr val="dk1"/>
                          </a:solidFill>
                          <a:latin typeface="標楷體" pitchFamily="65" charset="-120"/>
                          <a:ea typeface="標楷體" pitchFamily="65" charset="-120"/>
                          <a:cs typeface="+mn-cs"/>
                        </a:rPr>
                        <a:t>NCC</a:t>
                      </a:r>
                      <a:r>
                        <a:rPr lang="zh-TW" altLang="en-US" sz="1600" b="0" kern="1200" dirty="0" smtClean="0">
                          <a:solidFill>
                            <a:schemeClr val="dk1"/>
                          </a:solidFill>
                          <a:latin typeface="標楷體" pitchFamily="65" charset="-120"/>
                          <a:ea typeface="標楷體" pitchFamily="65" charset="-120"/>
                          <a:cs typeface="+mn-cs"/>
                        </a:rPr>
                        <a:t>核發電臺執照之頻率類別、電臺功率大小、電臺之屬性、區域市場等條件，訂定不同類別之費率，重新收費。</a:t>
                      </a:r>
                    </a:p>
                  </a:txBody>
                  <a:tcPr/>
                </a:tc>
              </a:tr>
            </a:tbl>
          </a:graphicData>
        </a:graphic>
      </p:graphicFrame>
      <p:sp>
        <p:nvSpPr>
          <p:cNvPr id="3" name="投影片編號版面配置區 2"/>
          <p:cNvSpPr>
            <a:spLocks noGrp="1"/>
          </p:cNvSpPr>
          <p:nvPr>
            <p:ph type="sldNum" sz="quarter" idx="12"/>
          </p:nvPr>
        </p:nvSpPr>
        <p:spPr/>
        <p:txBody>
          <a:bodyPr/>
          <a:lstStyle/>
          <a:p>
            <a:fld id="{51D2D507-09EA-4C6F-96ED-053C801F8797}" type="slidenum">
              <a:rPr lang="zh-TW" altLang="en-US" smtClean="0"/>
              <a:t>13</a:t>
            </a:fld>
            <a:endParaRPr lang="zh-TW" altLang="en-US"/>
          </a:p>
        </p:txBody>
      </p:sp>
    </p:spTree>
    <p:extLst>
      <p:ext uri="{BB962C8B-B14F-4D97-AF65-F5344CB8AC3E}">
        <p14:creationId xmlns:p14="http://schemas.microsoft.com/office/powerpoint/2010/main" val="9258356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a:bodyPr>
          <a:lstStyle/>
          <a:p>
            <a:pPr algn="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中華民國廣播商業同業公會申請審議</a:t>
            </a:r>
            <a:r>
              <a:rPr lang="en-US" altLang="zh-TW"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MCAT</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概括授權公開播送使用報酬率之「營利性廣播電臺概括授權年費」使用報酬率案</a:t>
            </a:r>
            <a:endParaRPr lang="zh-TW" altLang="en-US" sz="1800" dirty="0">
              <a:solidFill>
                <a:schemeClr val="bg1"/>
              </a:solidFill>
              <a:latin typeface="標楷體" pitchFamily="65" charset="-120"/>
              <a:ea typeface="標楷體" pitchFamily="65" charset="-120"/>
            </a:endParaRPr>
          </a:p>
        </p:txBody>
      </p:sp>
      <p:graphicFrame>
        <p:nvGraphicFramePr>
          <p:cNvPr id="4" name="表格 3"/>
          <p:cNvGraphicFramePr>
            <a:graphicFrameLocks noGrp="1"/>
          </p:cNvGraphicFramePr>
          <p:nvPr>
            <p:extLst>
              <p:ext uri="{D42A27DB-BD31-4B8C-83A1-F6EECF244321}">
                <p14:modId xmlns:p14="http://schemas.microsoft.com/office/powerpoint/2010/main" val="2966322959"/>
              </p:ext>
            </p:extLst>
          </p:nvPr>
        </p:nvGraphicFramePr>
        <p:xfrm>
          <a:off x="251520" y="1268760"/>
          <a:ext cx="8784976" cy="5328592"/>
        </p:xfrm>
        <a:graphic>
          <a:graphicData uri="http://schemas.openxmlformats.org/drawingml/2006/table">
            <a:tbl>
              <a:tblPr firstRow="1" bandRow="1">
                <a:tableStyleId>{5C22544A-7EE6-4342-B048-85BDC9FD1C3A}</a:tableStyleId>
              </a:tblPr>
              <a:tblGrid>
                <a:gridCol w="4392488"/>
                <a:gridCol w="4392488"/>
              </a:tblGrid>
              <a:tr h="453294">
                <a:tc>
                  <a:txBody>
                    <a:bodyPr/>
                    <a:lstStyle/>
                    <a:p>
                      <a:pPr algn="ctr"/>
                      <a:r>
                        <a:rPr lang="zh-TW" altLang="en-US" dirty="0" smtClean="0">
                          <a:latin typeface="標楷體" pitchFamily="65" charset="-120"/>
                          <a:ea typeface="標楷體" pitchFamily="65" charset="-120"/>
                        </a:rPr>
                        <a:t>申請人及參加人意見</a:t>
                      </a:r>
                    </a:p>
                  </a:txBody>
                  <a:tcPr/>
                </a:tc>
                <a:tc>
                  <a:txBody>
                    <a:bodyPr/>
                    <a:lstStyle/>
                    <a:p>
                      <a:pPr algn="ctr"/>
                      <a:r>
                        <a:rPr lang="en-US" altLang="zh-TW" dirty="0" smtClean="0">
                          <a:latin typeface="標楷體" pitchFamily="65" charset="-120"/>
                          <a:ea typeface="標楷體" pitchFamily="65" charset="-120"/>
                        </a:rPr>
                        <a:t>MCAT</a:t>
                      </a:r>
                      <a:r>
                        <a:rPr lang="zh-TW" altLang="en-US" dirty="0" smtClean="0">
                          <a:latin typeface="標楷體" pitchFamily="65" charset="-120"/>
                          <a:ea typeface="標楷體" pitchFamily="65" charset="-120"/>
                        </a:rPr>
                        <a:t>意見與理由</a:t>
                      </a:r>
                    </a:p>
                  </a:txBody>
                  <a:tcPr/>
                </a:tc>
              </a:tr>
              <a:tr h="4875298">
                <a:tc>
                  <a:txBody>
                    <a:bodyPr/>
                    <a:lstStyle/>
                    <a:p>
                      <a:pPr marL="360363" indent="-360363">
                        <a:spcBef>
                          <a:spcPts val="600"/>
                        </a:spcBef>
                        <a:spcAft>
                          <a:spcPts val="600"/>
                        </a:spcAft>
                      </a:pPr>
                      <a:endParaRPr lang="zh-TW" altLang="en-US" sz="1700" dirty="0" smtClean="0">
                        <a:latin typeface="標楷體" pitchFamily="65" charset="-120"/>
                        <a:ea typeface="標楷體" pitchFamily="65" charset="-120"/>
                      </a:endParaRPr>
                    </a:p>
                  </a:txBody>
                  <a:tcPr/>
                </a:tc>
                <a:tc>
                  <a:txBody>
                    <a:bodyPr/>
                    <a:lstStyle/>
                    <a:p>
                      <a:pPr marL="273050" indent="-273050" algn="l" defTabSz="914400" rtl="0" eaLnBrk="1" latinLnBrk="0" hangingPunct="1">
                        <a:spcBef>
                          <a:spcPts val="600"/>
                        </a:spcBef>
                        <a:spcAft>
                          <a:spcPts val="600"/>
                        </a:spcAft>
                      </a:pPr>
                      <a:r>
                        <a:rPr lang="en-US" altLang="zh-TW" sz="1600" b="1" kern="1200" dirty="0" smtClean="0">
                          <a:solidFill>
                            <a:schemeClr val="dk1"/>
                          </a:solidFill>
                          <a:latin typeface="標楷體" pitchFamily="65" charset="-120"/>
                          <a:ea typeface="標楷體" pitchFamily="65" charset="-120"/>
                          <a:cs typeface="+mn-cs"/>
                        </a:rPr>
                        <a:t>※</a:t>
                      </a:r>
                      <a:r>
                        <a:rPr lang="zh-TW" altLang="en-US" sz="1600" b="1" kern="1200" dirty="0" smtClean="0">
                          <a:solidFill>
                            <a:schemeClr val="dk1"/>
                          </a:solidFill>
                          <a:latin typeface="標楷體" pitchFamily="65" charset="-120"/>
                          <a:ea typeface="標楷體" pitchFamily="65" charset="-120"/>
                          <a:cs typeface="+mn-cs"/>
                        </a:rPr>
                        <a:t>其他申請審議之事由：</a:t>
                      </a:r>
                    </a:p>
                    <a:p>
                      <a:pPr marL="273050" indent="-273050" algn="l" defTabSz="914400" rtl="0" eaLnBrk="1" latinLnBrk="0" hangingPunct="1">
                        <a:spcBef>
                          <a:spcPts val="0"/>
                        </a:spcBef>
                        <a:spcAft>
                          <a:spcPts val="0"/>
                        </a:spcAft>
                      </a:pPr>
                      <a:r>
                        <a:rPr lang="en-US" altLang="zh-TW" sz="1600" b="0" kern="1200" dirty="0" smtClean="0">
                          <a:solidFill>
                            <a:schemeClr val="dk1"/>
                          </a:solidFill>
                          <a:latin typeface="標楷體" pitchFamily="65" charset="-120"/>
                          <a:ea typeface="標楷體" pitchFamily="65" charset="-120"/>
                          <a:cs typeface="+mn-cs"/>
                        </a:rPr>
                        <a:t>(</a:t>
                      </a:r>
                      <a:r>
                        <a:rPr lang="zh-TW" altLang="en-US" sz="1600" b="0" kern="1200" dirty="0" smtClean="0">
                          <a:solidFill>
                            <a:schemeClr val="dk1"/>
                          </a:solidFill>
                          <a:latin typeface="標楷體" pitchFamily="65" charset="-120"/>
                          <a:ea typeface="標楷體" pitchFamily="65" charset="-120"/>
                          <a:cs typeface="+mn-cs"/>
                        </a:rPr>
                        <a:t>三</a:t>
                      </a:r>
                      <a:r>
                        <a:rPr lang="en-US" altLang="zh-TW" sz="1600" b="0" kern="1200" dirty="0" smtClean="0">
                          <a:solidFill>
                            <a:schemeClr val="dk1"/>
                          </a:solidFill>
                          <a:latin typeface="標楷體" pitchFamily="65" charset="-120"/>
                          <a:ea typeface="標楷體" pitchFamily="65" charset="-120"/>
                          <a:cs typeface="+mn-cs"/>
                        </a:rPr>
                        <a:t>)</a:t>
                      </a:r>
                      <a:r>
                        <a:rPr lang="zh-TW" altLang="en-US" sz="1600" b="0" kern="1200" dirty="0" smtClean="0">
                          <a:solidFill>
                            <a:schemeClr val="dk1"/>
                          </a:solidFill>
                          <a:latin typeface="標楷體" pitchFamily="65" charset="-120"/>
                          <a:ea typeface="標楷體" pitchFamily="65" charset="-120"/>
                          <a:cs typeface="+mn-cs"/>
                        </a:rPr>
                        <a:t>全區性</a:t>
                      </a:r>
                      <a:r>
                        <a:rPr lang="en-US" altLang="zh-TW" sz="1600" b="0" kern="1200" dirty="0" smtClean="0">
                          <a:solidFill>
                            <a:schemeClr val="dk1"/>
                          </a:solidFill>
                          <a:latin typeface="標楷體" pitchFamily="65" charset="-120"/>
                          <a:ea typeface="標楷體" pitchFamily="65" charset="-120"/>
                          <a:cs typeface="+mn-cs"/>
                        </a:rPr>
                        <a:t>(</a:t>
                      </a:r>
                      <a:r>
                        <a:rPr lang="zh-TW" altLang="en-US" sz="1600" b="0" kern="1200" dirty="0" smtClean="0">
                          <a:solidFill>
                            <a:schemeClr val="dk1"/>
                          </a:solidFill>
                          <a:latin typeface="標楷體" pitchFamily="65" charset="-120"/>
                          <a:ea typeface="標楷體" pitchFamily="65" charset="-120"/>
                          <a:cs typeface="+mn-cs"/>
                        </a:rPr>
                        <a:t>全國性</a:t>
                      </a:r>
                      <a:r>
                        <a:rPr lang="en-US" altLang="zh-TW" sz="1600" b="0" kern="1200" dirty="0" smtClean="0">
                          <a:solidFill>
                            <a:schemeClr val="dk1"/>
                          </a:solidFill>
                          <a:latin typeface="標楷體" pitchFamily="65" charset="-120"/>
                          <a:ea typeface="標楷體" pitchFamily="65" charset="-120"/>
                          <a:cs typeface="+mn-cs"/>
                        </a:rPr>
                        <a:t>)</a:t>
                      </a:r>
                      <a:r>
                        <a:rPr lang="zh-TW" altLang="en-US" sz="1600" b="0" kern="1200" dirty="0" smtClean="0">
                          <a:solidFill>
                            <a:schemeClr val="dk1"/>
                          </a:solidFill>
                          <a:latin typeface="標楷體" pitchFamily="65" charset="-120"/>
                          <a:ea typeface="標楷體" pitchFamily="65" charset="-120"/>
                          <a:cs typeface="+mn-cs"/>
                        </a:rPr>
                        <a:t>廣播電臺</a:t>
                      </a:r>
                      <a:r>
                        <a:rPr lang="en-US" altLang="zh-TW" sz="1600" b="0" kern="1200" dirty="0" smtClean="0">
                          <a:solidFill>
                            <a:schemeClr val="dk1"/>
                          </a:solidFill>
                          <a:latin typeface="標楷體" pitchFamily="65" charset="-120"/>
                          <a:ea typeface="標楷體" pitchFamily="65" charset="-120"/>
                          <a:cs typeface="+mn-cs"/>
                        </a:rPr>
                        <a:t>(</a:t>
                      </a:r>
                      <a:r>
                        <a:rPr lang="zh-TW" altLang="en-US" sz="1600" b="0" kern="1200" dirty="0" smtClean="0">
                          <a:solidFill>
                            <a:schemeClr val="dk1"/>
                          </a:solidFill>
                          <a:latin typeface="標楷體" pitchFamily="65" charset="-120"/>
                          <a:ea typeface="標楷體" pitchFamily="65" charset="-120"/>
                          <a:cs typeface="+mn-cs"/>
                        </a:rPr>
                        <a:t>如中廣各廣播網</a:t>
                      </a:r>
                      <a:r>
                        <a:rPr lang="en-US" altLang="zh-TW" sz="1600" b="0" kern="1200" dirty="0" smtClean="0">
                          <a:solidFill>
                            <a:schemeClr val="dk1"/>
                          </a:solidFill>
                          <a:latin typeface="標楷體" pitchFamily="65" charset="-120"/>
                          <a:ea typeface="標楷體" pitchFamily="65" charset="-120"/>
                          <a:cs typeface="+mn-cs"/>
                        </a:rPr>
                        <a:t>)</a:t>
                      </a:r>
                      <a:r>
                        <a:rPr lang="zh-TW" altLang="en-US" sz="1600" b="0" kern="1200" dirty="0" smtClean="0">
                          <a:solidFill>
                            <a:schemeClr val="dk1"/>
                          </a:solidFill>
                          <a:latin typeface="標楷體" pitchFamily="65" charset="-120"/>
                          <a:ea typeface="標楷體" pitchFamily="65" charset="-120"/>
                          <a:cs typeface="+mn-cs"/>
                        </a:rPr>
                        <a:t>，現行智慧局於</a:t>
                      </a:r>
                      <a:r>
                        <a:rPr lang="en-US" altLang="zh-TW" sz="1600" b="0" kern="1200" dirty="0" smtClean="0">
                          <a:solidFill>
                            <a:schemeClr val="dk1"/>
                          </a:solidFill>
                          <a:latin typeface="標楷體" pitchFamily="65" charset="-120"/>
                          <a:ea typeface="標楷體" pitchFamily="65" charset="-120"/>
                          <a:cs typeface="+mn-cs"/>
                        </a:rPr>
                        <a:t>100</a:t>
                      </a:r>
                      <a:r>
                        <a:rPr lang="zh-TW" altLang="en-US" sz="1600" b="0" kern="1200" dirty="0" smtClean="0">
                          <a:solidFill>
                            <a:schemeClr val="dk1"/>
                          </a:solidFill>
                          <a:latin typeface="標楷體" pitchFamily="65" charset="-120"/>
                          <a:ea typeface="標楷體" pitchFamily="65" charset="-120"/>
                          <a:cs typeface="+mn-cs"/>
                        </a:rPr>
                        <a:t>年審定費率理由更是離譜，本會曾提出異議，但並未獲得智慧局之重視。</a:t>
                      </a:r>
                      <a:endParaRPr lang="en-US" altLang="zh-TW" sz="1600" b="0" kern="1200" dirty="0" smtClean="0">
                        <a:solidFill>
                          <a:schemeClr val="dk1"/>
                        </a:solidFill>
                        <a:latin typeface="標楷體" pitchFamily="65" charset="-120"/>
                        <a:ea typeface="標楷體" pitchFamily="65" charset="-120"/>
                        <a:cs typeface="+mn-cs"/>
                      </a:endParaRPr>
                    </a:p>
                    <a:p>
                      <a:pPr marL="273050" indent="-273050" algn="l" defTabSz="914400" rtl="0" eaLnBrk="1" latinLnBrk="0" hangingPunct="1">
                        <a:spcBef>
                          <a:spcPts val="0"/>
                        </a:spcBef>
                        <a:spcAft>
                          <a:spcPts val="0"/>
                        </a:spcAft>
                      </a:pPr>
                      <a:r>
                        <a:rPr lang="en-US" altLang="zh-TW" sz="1600" b="0" kern="1200" dirty="0" smtClean="0">
                          <a:solidFill>
                            <a:schemeClr val="dk1"/>
                          </a:solidFill>
                          <a:latin typeface="標楷體" pitchFamily="65" charset="-120"/>
                          <a:ea typeface="標楷體" pitchFamily="65" charset="-120"/>
                          <a:cs typeface="+mn-cs"/>
                        </a:rPr>
                        <a:t>1</a:t>
                      </a:r>
                      <a:r>
                        <a:rPr lang="zh-TW" altLang="en-US" sz="1600" b="0" kern="1200" dirty="0" smtClean="0">
                          <a:solidFill>
                            <a:schemeClr val="dk1"/>
                          </a:solidFill>
                          <a:latin typeface="標楷體" pitchFamily="65" charset="-120"/>
                          <a:ea typeface="標楷體" pitchFamily="65" charset="-120"/>
                          <a:cs typeface="+mn-cs"/>
                        </a:rPr>
                        <a:t>、本會所稱全國性廣播電臺，意旨各頻率電臺，有節目聯播性質</a:t>
                      </a:r>
                      <a:r>
                        <a:rPr lang="en-US" altLang="zh-TW" sz="1600" b="0" kern="1200" dirty="0" smtClean="0">
                          <a:solidFill>
                            <a:schemeClr val="dk1"/>
                          </a:solidFill>
                          <a:latin typeface="標楷體" pitchFamily="65" charset="-120"/>
                          <a:ea typeface="標楷體" pitchFamily="65" charset="-120"/>
                          <a:cs typeface="+mn-cs"/>
                        </a:rPr>
                        <a:t>(</a:t>
                      </a:r>
                      <a:r>
                        <a:rPr lang="zh-TW" altLang="en-US" sz="1600" b="0" kern="1200" dirty="0" smtClean="0">
                          <a:solidFill>
                            <a:schemeClr val="dk1"/>
                          </a:solidFill>
                          <a:latin typeface="標楷體" pitchFamily="65" charset="-120"/>
                          <a:ea typeface="標楷體" pitchFamily="65" charset="-120"/>
                          <a:cs typeface="+mn-cs"/>
                        </a:rPr>
                        <a:t>如中廣各廣播網、飛碟網</a:t>
                      </a:r>
                      <a:r>
                        <a:rPr lang="en-US" altLang="zh-TW" sz="1600" b="0" kern="1200" dirty="0" smtClean="0">
                          <a:solidFill>
                            <a:schemeClr val="dk1"/>
                          </a:solidFill>
                          <a:latin typeface="標楷體" pitchFamily="65" charset="-120"/>
                          <a:ea typeface="標楷體" pitchFamily="65" charset="-120"/>
                          <a:cs typeface="+mn-cs"/>
                        </a:rPr>
                        <a:t>…</a:t>
                      </a:r>
                      <a:r>
                        <a:rPr lang="zh-TW" altLang="en-US" sz="1600" b="0" kern="1200" dirty="0" smtClean="0">
                          <a:solidFill>
                            <a:schemeClr val="dk1"/>
                          </a:solidFill>
                          <a:latin typeface="標楷體" pitchFamily="65" charset="-120"/>
                          <a:ea typeface="標楷體" pitchFamily="65" charset="-120"/>
                          <a:cs typeface="+mn-cs"/>
                        </a:rPr>
                        <a:t>等</a:t>
                      </a:r>
                      <a:r>
                        <a:rPr lang="en-US" altLang="zh-TW" sz="1600" b="0" kern="1200" dirty="0" smtClean="0">
                          <a:solidFill>
                            <a:schemeClr val="dk1"/>
                          </a:solidFill>
                          <a:latin typeface="標楷體" pitchFamily="65" charset="-120"/>
                          <a:ea typeface="標楷體" pitchFamily="65" charset="-120"/>
                          <a:cs typeface="+mn-cs"/>
                        </a:rPr>
                        <a:t>)</a:t>
                      </a:r>
                      <a:r>
                        <a:rPr lang="zh-TW" altLang="en-US" sz="1600" b="0" kern="1200" dirty="0" smtClean="0">
                          <a:solidFill>
                            <a:schemeClr val="dk1"/>
                          </a:solidFill>
                          <a:latin typeface="標楷體" pitchFamily="65" charset="-120"/>
                          <a:ea typeface="標楷體" pitchFamily="65" charset="-120"/>
                          <a:cs typeface="+mn-cs"/>
                        </a:rPr>
                        <a:t>，至全國各地均可收聽同一節目之情形，本應依其各頻率電臺區域、屬性、頻率大小，累加計算使用報酬（如此對單一頻率電臺付費方屬公平）。</a:t>
                      </a:r>
                    </a:p>
                    <a:p>
                      <a:pPr marL="273050" indent="-273050" algn="l" defTabSz="914400" rtl="0" eaLnBrk="1" latinLnBrk="0" hangingPunct="1">
                        <a:spcBef>
                          <a:spcPts val="0"/>
                        </a:spcBef>
                        <a:spcAft>
                          <a:spcPts val="0"/>
                        </a:spcAft>
                      </a:pPr>
                      <a:r>
                        <a:rPr lang="en-US" altLang="zh-TW" sz="1600" b="0" kern="1200" dirty="0" smtClean="0">
                          <a:solidFill>
                            <a:schemeClr val="dk1"/>
                          </a:solidFill>
                          <a:latin typeface="標楷體" pitchFamily="65" charset="-120"/>
                          <a:ea typeface="標楷體" pitchFamily="65" charset="-120"/>
                          <a:cs typeface="+mn-cs"/>
                        </a:rPr>
                        <a:t>2</a:t>
                      </a:r>
                      <a:r>
                        <a:rPr lang="zh-TW" altLang="en-US" sz="1600" b="0" kern="1200" dirty="0" smtClean="0">
                          <a:solidFill>
                            <a:schemeClr val="dk1"/>
                          </a:solidFill>
                          <a:latin typeface="標楷體" pitchFamily="65" charset="-120"/>
                          <a:ea typeface="標楷體" pitchFamily="65" charset="-120"/>
                          <a:cs typeface="+mn-cs"/>
                        </a:rPr>
                        <a:t>、至於利用人所稱同一廣播事業提供相同內容節目，實質上係利用人為節省營運成本，經營策略之運用，其各頻率電臺使用音樂著作所獲得區域性效益反而增加，怎可稱為單次利用</a:t>
                      </a:r>
                      <a:r>
                        <a:rPr lang="en-US" altLang="zh-TW" sz="1600" b="0" kern="1200" dirty="0" smtClean="0">
                          <a:solidFill>
                            <a:schemeClr val="dk1"/>
                          </a:solidFill>
                          <a:latin typeface="標楷體" pitchFamily="65" charset="-120"/>
                          <a:ea typeface="標楷體" pitchFamily="65" charset="-120"/>
                          <a:cs typeface="+mn-cs"/>
                        </a:rPr>
                        <a:t>?</a:t>
                      </a:r>
                    </a:p>
                  </a:txBody>
                  <a:tcPr/>
                </a:tc>
              </a:tr>
            </a:tbl>
          </a:graphicData>
        </a:graphic>
      </p:graphicFrame>
      <p:sp>
        <p:nvSpPr>
          <p:cNvPr id="3" name="投影片編號版面配置區 2"/>
          <p:cNvSpPr>
            <a:spLocks noGrp="1"/>
          </p:cNvSpPr>
          <p:nvPr>
            <p:ph type="sldNum" sz="quarter" idx="12"/>
          </p:nvPr>
        </p:nvSpPr>
        <p:spPr/>
        <p:txBody>
          <a:bodyPr/>
          <a:lstStyle/>
          <a:p>
            <a:fld id="{51D2D507-09EA-4C6F-96ED-053C801F8797}" type="slidenum">
              <a:rPr lang="zh-TW" altLang="en-US" smtClean="0"/>
              <a:t>14</a:t>
            </a:fld>
            <a:endParaRPr lang="zh-TW" altLang="en-US"/>
          </a:p>
        </p:txBody>
      </p:sp>
    </p:spTree>
    <p:extLst>
      <p:ext uri="{BB962C8B-B14F-4D97-AF65-F5344CB8AC3E}">
        <p14:creationId xmlns:p14="http://schemas.microsoft.com/office/powerpoint/2010/main" val="7680211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a:bodyPr>
          <a:lstStyle/>
          <a:p>
            <a:pPr algn="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中華民國廣播商業同業公會申請審議</a:t>
            </a:r>
            <a:r>
              <a:rPr lang="en-US" altLang="zh-TW"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MCAT</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概括授權公開播送使用報酬率之「營利性廣播電臺概括授權年費」使用報酬率案</a:t>
            </a:r>
            <a:endParaRPr lang="zh-TW" altLang="en-US" sz="1800" dirty="0">
              <a:solidFill>
                <a:schemeClr val="bg1"/>
              </a:solidFill>
              <a:latin typeface="標楷體" pitchFamily="65" charset="-120"/>
              <a:ea typeface="標楷體" pitchFamily="65" charset="-120"/>
            </a:endParaRPr>
          </a:p>
        </p:txBody>
      </p:sp>
      <p:graphicFrame>
        <p:nvGraphicFramePr>
          <p:cNvPr id="4" name="表格 3"/>
          <p:cNvGraphicFramePr>
            <a:graphicFrameLocks noGrp="1"/>
          </p:cNvGraphicFramePr>
          <p:nvPr>
            <p:extLst>
              <p:ext uri="{D42A27DB-BD31-4B8C-83A1-F6EECF244321}">
                <p14:modId xmlns:p14="http://schemas.microsoft.com/office/powerpoint/2010/main" val="2554881425"/>
              </p:ext>
            </p:extLst>
          </p:nvPr>
        </p:nvGraphicFramePr>
        <p:xfrm>
          <a:off x="251520" y="1268760"/>
          <a:ext cx="8784976" cy="5328592"/>
        </p:xfrm>
        <a:graphic>
          <a:graphicData uri="http://schemas.openxmlformats.org/drawingml/2006/table">
            <a:tbl>
              <a:tblPr firstRow="1" bandRow="1">
                <a:tableStyleId>{5C22544A-7EE6-4342-B048-85BDC9FD1C3A}</a:tableStyleId>
              </a:tblPr>
              <a:tblGrid>
                <a:gridCol w="4392488"/>
                <a:gridCol w="4392488"/>
              </a:tblGrid>
              <a:tr h="453294">
                <a:tc>
                  <a:txBody>
                    <a:bodyPr/>
                    <a:lstStyle/>
                    <a:p>
                      <a:pPr algn="ctr"/>
                      <a:r>
                        <a:rPr lang="zh-TW" altLang="en-US" dirty="0" smtClean="0">
                          <a:latin typeface="標楷體" pitchFamily="65" charset="-120"/>
                          <a:ea typeface="標楷體" pitchFamily="65" charset="-120"/>
                        </a:rPr>
                        <a:t>申請人及參加人意見</a:t>
                      </a:r>
                    </a:p>
                  </a:txBody>
                  <a:tcPr/>
                </a:tc>
                <a:tc>
                  <a:txBody>
                    <a:bodyPr/>
                    <a:lstStyle/>
                    <a:p>
                      <a:pPr algn="ctr"/>
                      <a:r>
                        <a:rPr lang="en-US" altLang="zh-TW" dirty="0" smtClean="0">
                          <a:latin typeface="標楷體" pitchFamily="65" charset="-120"/>
                          <a:ea typeface="標楷體" pitchFamily="65" charset="-120"/>
                        </a:rPr>
                        <a:t>MCAT</a:t>
                      </a:r>
                      <a:r>
                        <a:rPr lang="zh-TW" altLang="en-US" dirty="0" smtClean="0">
                          <a:latin typeface="標楷體" pitchFamily="65" charset="-120"/>
                          <a:ea typeface="標楷體" pitchFamily="65" charset="-120"/>
                        </a:rPr>
                        <a:t>意見與理由</a:t>
                      </a:r>
                    </a:p>
                  </a:txBody>
                  <a:tcPr/>
                </a:tc>
              </a:tr>
              <a:tr h="4875298">
                <a:tc>
                  <a:txBody>
                    <a:bodyPr/>
                    <a:lstStyle/>
                    <a:p>
                      <a:pPr marL="360363" indent="-360363">
                        <a:spcBef>
                          <a:spcPts val="600"/>
                        </a:spcBef>
                        <a:spcAft>
                          <a:spcPts val="600"/>
                        </a:spcAft>
                      </a:pPr>
                      <a:endParaRPr lang="zh-TW" altLang="en-US" sz="1700" dirty="0" smtClean="0">
                        <a:latin typeface="標楷體" pitchFamily="65" charset="-120"/>
                        <a:ea typeface="標楷體" pitchFamily="65" charset="-120"/>
                      </a:endParaRPr>
                    </a:p>
                  </a:txBody>
                  <a:tcPr/>
                </a:tc>
                <a:tc>
                  <a:txBody>
                    <a:bodyPr/>
                    <a:lstStyle/>
                    <a:p>
                      <a:pPr marL="273050" indent="-273050" algn="l" defTabSz="914400" rtl="0" eaLnBrk="1" latinLnBrk="0" hangingPunct="1">
                        <a:spcBef>
                          <a:spcPts val="600"/>
                        </a:spcBef>
                        <a:spcAft>
                          <a:spcPts val="600"/>
                        </a:spcAft>
                      </a:pPr>
                      <a:r>
                        <a:rPr lang="en-US" altLang="zh-TW" sz="1600" b="1" kern="1200" dirty="0" smtClean="0">
                          <a:solidFill>
                            <a:schemeClr val="dk1"/>
                          </a:solidFill>
                          <a:latin typeface="標楷體" pitchFamily="65" charset="-120"/>
                          <a:ea typeface="標楷體" pitchFamily="65" charset="-120"/>
                          <a:cs typeface="+mn-cs"/>
                        </a:rPr>
                        <a:t>※</a:t>
                      </a:r>
                      <a:r>
                        <a:rPr lang="zh-TW" altLang="en-US" sz="1600" b="1" kern="1200" dirty="0" smtClean="0">
                          <a:solidFill>
                            <a:schemeClr val="dk1"/>
                          </a:solidFill>
                          <a:latin typeface="標楷體" pitchFamily="65" charset="-120"/>
                          <a:ea typeface="標楷體" pitchFamily="65" charset="-120"/>
                          <a:cs typeface="+mn-cs"/>
                        </a:rPr>
                        <a:t>其他申請審議之事由：</a:t>
                      </a:r>
                    </a:p>
                    <a:p>
                      <a:pPr marL="273050" indent="-273050" algn="l" defTabSz="914400" rtl="0" eaLnBrk="1" latinLnBrk="0" hangingPunct="1">
                        <a:spcBef>
                          <a:spcPts val="0"/>
                        </a:spcBef>
                        <a:spcAft>
                          <a:spcPts val="0"/>
                        </a:spcAft>
                      </a:pPr>
                      <a:r>
                        <a:rPr lang="en-US" altLang="zh-TW" sz="1600" b="0" kern="1200" dirty="0" smtClean="0">
                          <a:solidFill>
                            <a:schemeClr val="dk1"/>
                          </a:solidFill>
                          <a:latin typeface="標楷體" pitchFamily="65" charset="-120"/>
                          <a:ea typeface="標楷體" pitchFamily="65" charset="-120"/>
                          <a:cs typeface="+mn-cs"/>
                        </a:rPr>
                        <a:t>(</a:t>
                      </a:r>
                      <a:r>
                        <a:rPr lang="zh-TW" altLang="en-US" sz="1600" b="0" kern="1200" dirty="0" smtClean="0">
                          <a:solidFill>
                            <a:schemeClr val="dk1"/>
                          </a:solidFill>
                          <a:latin typeface="標楷體" pitchFamily="65" charset="-120"/>
                          <a:ea typeface="標楷體" pitchFamily="65" charset="-120"/>
                          <a:cs typeface="+mn-cs"/>
                        </a:rPr>
                        <a:t>三</a:t>
                      </a:r>
                      <a:r>
                        <a:rPr lang="en-US" altLang="zh-TW" sz="1600" b="0" kern="1200" dirty="0" smtClean="0">
                          <a:solidFill>
                            <a:schemeClr val="dk1"/>
                          </a:solidFill>
                          <a:latin typeface="標楷體" pitchFamily="65" charset="-120"/>
                          <a:ea typeface="標楷體" pitchFamily="65" charset="-120"/>
                          <a:cs typeface="+mn-cs"/>
                        </a:rPr>
                        <a:t>)</a:t>
                      </a:r>
                      <a:r>
                        <a:rPr lang="zh-TW" altLang="en-US" sz="1600" b="0" kern="1200" dirty="0" smtClean="0">
                          <a:solidFill>
                            <a:schemeClr val="dk1"/>
                          </a:solidFill>
                          <a:latin typeface="標楷體" pitchFamily="65" charset="-120"/>
                          <a:ea typeface="標楷體" pitchFamily="65" charset="-120"/>
                          <a:cs typeface="+mn-cs"/>
                        </a:rPr>
                        <a:t>全區性</a:t>
                      </a:r>
                      <a:r>
                        <a:rPr lang="en-US" altLang="zh-TW" sz="1600" b="0" kern="1200" dirty="0" smtClean="0">
                          <a:solidFill>
                            <a:schemeClr val="dk1"/>
                          </a:solidFill>
                          <a:latin typeface="標楷體" pitchFamily="65" charset="-120"/>
                          <a:ea typeface="標楷體" pitchFamily="65" charset="-120"/>
                          <a:cs typeface="+mn-cs"/>
                        </a:rPr>
                        <a:t>(</a:t>
                      </a:r>
                      <a:r>
                        <a:rPr lang="zh-TW" altLang="en-US" sz="1600" b="0" kern="1200" dirty="0" smtClean="0">
                          <a:solidFill>
                            <a:schemeClr val="dk1"/>
                          </a:solidFill>
                          <a:latin typeface="標楷體" pitchFamily="65" charset="-120"/>
                          <a:ea typeface="標楷體" pitchFamily="65" charset="-120"/>
                          <a:cs typeface="+mn-cs"/>
                        </a:rPr>
                        <a:t>全國性</a:t>
                      </a:r>
                      <a:r>
                        <a:rPr lang="en-US" altLang="zh-TW" sz="1600" b="0" kern="1200" dirty="0" smtClean="0">
                          <a:solidFill>
                            <a:schemeClr val="dk1"/>
                          </a:solidFill>
                          <a:latin typeface="標楷體" pitchFamily="65" charset="-120"/>
                          <a:ea typeface="標楷體" pitchFamily="65" charset="-120"/>
                          <a:cs typeface="+mn-cs"/>
                        </a:rPr>
                        <a:t>)</a:t>
                      </a:r>
                      <a:r>
                        <a:rPr lang="zh-TW" altLang="en-US" sz="1600" b="0" kern="1200" dirty="0" smtClean="0">
                          <a:solidFill>
                            <a:schemeClr val="dk1"/>
                          </a:solidFill>
                          <a:latin typeface="標楷體" pitchFamily="65" charset="-120"/>
                          <a:ea typeface="標楷體" pitchFamily="65" charset="-120"/>
                          <a:cs typeface="+mn-cs"/>
                        </a:rPr>
                        <a:t>廣播電臺</a:t>
                      </a:r>
                      <a:r>
                        <a:rPr lang="en-US" altLang="zh-TW" sz="1600" b="0" kern="1200" dirty="0" smtClean="0">
                          <a:solidFill>
                            <a:schemeClr val="dk1"/>
                          </a:solidFill>
                          <a:latin typeface="標楷體" pitchFamily="65" charset="-120"/>
                          <a:ea typeface="標楷體" pitchFamily="65" charset="-120"/>
                          <a:cs typeface="+mn-cs"/>
                        </a:rPr>
                        <a:t>(</a:t>
                      </a:r>
                      <a:r>
                        <a:rPr lang="zh-TW" altLang="en-US" sz="1600" b="0" kern="1200" dirty="0" smtClean="0">
                          <a:solidFill>
                            <a:schemeClr val="dk1"/>
                          </a:solidFill>
                          <a:latin typeface="標楷體" pitchFamily="65" charset="-120"/>
                          <a:ea typeface="標楷體" pitchFamily="65" charset="-120"/>
                          <a:cs typeface="+mn-cs"/>
                        </a:rPr>
                        <a:t>如中廣各廣播網</a:t>
                      </a:r>
                      <a:r>
                        <a:rPr lang="en-US" altLang="zh-TW" sz="1600" b="0" kern="1200" dirty="0" smtClean="0">
                          <a:solidFill>
                            <a:schemeClr val="dk1"/>
                          </a:solidFill>
                          <a:latin typeface="標楷體" pitchFamily="65" charset="-120"/>
                          <a:ea typeface="標楷體" pitchFamily="65" charset="-120"/>
                          <a:cs typeface="+mn-cs"/>
                        </a:rPr>
                        <a:t>)</a:t>
                      </a:r>
                      <a:r>
                        <a:rPr lang="zh-TW" altLang="en-US" sz="1600" b="0" kern="1200" dirty="0" smtClean="0">
                          <a:solidFill>
                            <a:schemeClr val="dk1"/>
                          </a:solidFill>
                          <a:latin typeface="標楷體" pitchFamily="65" charset="-120"/>
                          <a:ea typeface="標楷體" pitchFamily="65" charset="-120"/>
                          <a:cs typeface="+mn-cs"/>
                        </a:rPr>
                        <a:t>，現行智慧局於</a:t>
                      </a:r>
                      <a:r>
                        <a:rPr lang="en-US" altLang="zh-TW" sz="1600" b="0" kern="1200" dirty="0" smtClean="0">
                          <a:solidFill>
                            <a:schemeClr val="dk1"/>
                          </a:solidFill>
                          <a:latin typeface="標楷體" pitchFamily="65" charset="-120"/>
                          <a:ea typeface="標楷體" pitchFamily="65" charset="-120"/>
                          <a:cs typeface="+mn-cs"/>
                        </a:rPr>
                        <a:t>100</a:t>
                      </a:r>
                      <a:r>
                        <a:rPr lang="zh-TW" altLang="en-US" sz="1600" b="0" kern="1200" dirty="0" smtClean="0">
                          <a:solidFill>
                            <a:schemeClr val="dk1"/>
                          </a:solidFill>
                          <a:latin typeface="標楷體" pitchFamily="65" charset="-120"/>
                          <a:ea typeface="標楷體" pitchFamily="65" charset="-120"/>
                          <a:cs typeface="+mn-cs"/>
                        </a:rPr>
                        <a:t>年審定費率理由更是離譜，本會曾提出異議，但並未獲得智慧局之重視。</a:t>
                      </a:r>
                      <a:endParaRPr lang="en-US" altLang="zh-TW" sz="1600" b="0" kern="1200" dirty="0" smtClean="0">
                        <a:solidFill>
                          <a:schemeClr val="dk1"/>
                        </a:solidFill>
                        <a:latin typeface="標楷體" pitchFamily="65" charset="-120"/>
                        <a:ea typeface="標楷體" pitchFamily="65" charset="-120"/>
                        <a:cs typeface="+mn-cs"/>
                      </a:endParaRPr>
                    </a:p>
                    <a:p>
                      <a:pPr marL="273050" indent="-273050" algn="l" defTabSz="914400" rtl="0" eaLnBrk="1" latinLnBrk="0" hangingPunct="1">
                        <a:spcBef>
                          <a:spcPts val="0"/>
                        </a:spcBef>
                        <a:spcAft>
                          <a:spcPts val="0"/>
                        </a:spcAft>
                      </a:pPr>
                      <a:r>
                        <a:rPr lang="en-US" altLang="zh-TW" sz="1600" b="0" kern="1200" dirty="0" smtClean="0">
                          <a:solidFill>
                            <a:schemeClr val="dk1"/>
                          </a:solidFill>
                          <a:latin typeface="標楷體" pitchFamily="65" charset="-120"/>
                          <a:ea typeface="標楷體" pitchFamily="65" charset="-120"/>
                          <a:cs typeface="+mn-cs"/>
                        </a:rPr>
                        <a:t>3</a:t>
                      </a:r>
                      <a:r>
                        <a:rPr lang="zh-TW" altLang="en-US" sz="1600" b="0" kern="1200" dirty="0" smtClean="0">
                          <a:solidFill>
                            <a:schemeClr val="dk1"/>
                          </a:solidFill>
                          <a:latin typeface="標楷體" pitchFamily="65" charset="-120"/>
                          <a:ea typeface="標楷體" pitchFamily="65" charset="-120"/>
                          <a:cs typeface="+mn-cs"/>
                        </a:rPr>
                        <a:t>、依中廣</a:t>
                      </a:r>
                      <a:r>
                        <a:rPr lang="en-US" altLang="zh-TW" sz="1600" b="0" kern="1200" dirty="0" smtClean="0">
                          <a:solidFill>
                            <a:schemeClr val="dk1"/>
                          </a:solidFill>
                          <a:latin typeface="標楷體" pitchFamily="65" charset="-120"/>
                          <a:ea typeface="標楷體" pitchFamily="65" charset="-120"/>
                          <a:cs typeface="+mn-cs"/>
                        </a:rPr>
                        <a:t>102</a:t>
                      </a:r>
                      <a:r>
                        <a:rPr lang="zh-TW" altLang="en-US" sz="1600" b="0" kern="1200" dirty="0" smtClean="0">
                          <a:solidFill>
                            <a:schemeClr val="dk1"/>
                          </a:solidFill>
                          <a:latin typeface="標楷體" pitchFamily="65" charset="-120"/>
                          <a:ea typeface="標楷體" pitchFamily="65" charset="-120"/>
                          <a:cs typeface="+mn-cs"/>
                        </a:rPr>
                        <a:t>年度所提供使用清單，寶島、鄉親網及各地方台、自播台等，全年使用量高達</a:t>
                      </a:r>
                      <a:r>
                        <a:rPr lang="en-US" altLang="zh-TW" sz="1600" b="0" kern="1200" dirty="0" smtClean="0">
                          <a:solidFill>
                            <a:schemeClr val="dk1"/>
                          </a:solidFill>
                          <a:latin typeface="標楷體" pitchFamily="65" charset="-120"/>
                          <a:ea typeface="標楷體" pitchFamily="65" charset="-120"/>
                          <a:cs typeface="+mn-cs"/>
                        </a:rPr>
                        <a:t>187,364</a:t>
                      </a:r>
                      <a:r>
                        <a:rPr lang="zh-TW" altLang="en-US" sz="1600" b="0" kern="1200" dirty="0" smtClean="0">
                          <a:solidFill>
                            <a:schemeClr val="dk1"/>
                          </a:solidFill>
                          <a:latin typeface="標楷體" pitchFamily="65" charset="-120"/>
                          <a:ea typeface="標楷體" pitchFamily="65" charset="-120"/>
                          <a:cs typeface="+mn-cs"/>
                        </a:rPr>
                        <a:t>次，使用本會音樂著作比例達</a:t>
                      </a:r>
                      <a:r>
                        <a:rPr lang="en-US" altLang="zh-TW" sz="1600" b="0" kern="1200" dirty="0" smtClean="0">
                          <a:solidFill>
                            <a:schemeClr val="dk1"/>
                          </a:solidFill>
                          <a:latin typeface="標楷體" pitchFamily="65" charset="-120"/>
                          <a:ea typeface="標楷體" pitchFamily="65" charset="-120"/>
                          <a:cs typeface="+mn-cs"/>
                        </a:rPr>
                        <a:t>72%</a:t>
                      </a:r>
                      <a:r>
                        <a:rPr lang="zh-TW" altLang="en-US" sz="1600" b="0" kern="1200" dirty="0" smtClean="0">
                          <a:solidFill>
                            <a:schemeClr val="dk1"/>
                          </a:solidFill>
                          <a:latin typeface="標楷體" pitchFamily="65" charset="-120"/>
                          <a:ea typeface="標楷體" pitchFamily="65" charset="-120"/>
                          <a:cs typeface="+mn-cs"/>
                        </a:rPr>
                        <a:t>；地方台及自播台使用量亦達</a:t>
                      </a:r>
                      <a:r>
                        <a:rPr lang="en-US" altLang="zh-TW" sz="1600" b="0" kern="1200" dirty="0" smtClean="0">
                          <a:solidFill>
                            <a:schemeClr val="dk1"/>
                          </a:solidFill>
                          <a:latin typeface="標楷體" pitchFamily="65" charset="-120"/>
                          <a:ea typeface="標楷體" pitchFamily="65" charset="-120"/>
                          <a:cs typeface="+mn-cs"/>
                        </a:rPr>
                        <a:t>145,946</a:t>
                      </a:r>
                      <a:r>
                        <a:rPr lang="zh-TW" altLang="en-US" sz="1600" b="0" kern="1200" dirty="0" smtClean="0">
                          <a:solidFill>
                            <a:schemeClr val="dk1"/>
                          </a:solidFill>
                          <a:latin typeface="標楷體" pitchFamily="65" charset="-120"/>
                          <a:ea typeface="標楷體" pitchFamily="65" charset="-120"/>
                          <a:cs typeface="+mn-cs"/>
                        </a:rPr>
                        <a:t>次，佔總量比例達</a:t>
                      </a:r>
                      <a:r>
                        <a:rPr lang="en-US" altLang="zh-TW" sz="1600" b="0" kern="1200" dirty="0" smtClean="0">
                          <a:solidFill>
                            <a:schemeClr val="dk1"/>
                          </a:solidFill>
                          <a:latin typeface="標楷體" pitchFamily="65" charset="-120"/>
                          <a:ea typeface="標楷體" pitchFamily="65" charset="-120"/>
                          <a:cs typeface="+mn-cs"/>
                        </a:rPr>
                        <a:t>77%</a:t>
                      </a:r>
                      <a:r>
                        <a:rPr lang="zh-TW" altLang="en-US" sz="1600" b="0" kern="1200" dirty="0" smtClean="0">
                          <a:solidFill>
                            <a:schemeClr val="dk1"/>
                          </a:solidFill>
                          <a:latin typeface="標楷體" pitchFamily="65" charset="-120"/>
                          <a:ea typeface="標楷體" pitchFamily="65" charset="-120"/>
                          <a:cs typeface="+mn-cs"/>
                        </a:rPr>
                        <a:t>；對此智慧局於</a:t>
                      </a:r>
                      <a:r>
                        <a:rPr lang="en-US" altLang="zh-TW" sz="1600" b="0" kern="1200" dirty="0" smtClean="0">
                          <a:solidFill>
                            <a:schemeClr val="dk1"/>
                          </a:solidFill>
                          <a:latin typeface="標楷體" pitchFamily="65" charset="-120"/>
                          <a:ea typeface="標楷體" pitchFamily="65" charset="-120"/>
                          <a:cs typeface="+mn-cs"/>
                        </a:rPr>
                        <a:t>101.4.26</a:t>
                      </a:r>
                      <a:r>
                        <a:rPr lang="zh-TW" altLang="en-US" sz="1600" b="0" kern="1200" dirty="0" smtClean="0">
                          <a:solidFill>
                            <a:schemeClr val="dk1"/>
                          </a:solidFill>
                          <a:latin typeface="標楷體" pitchFamily="65" charset="-120"/>
                          <a:ea typeface="標楷體" pitchFamily="65" charset="-120"/>
                          <a:cs typeface="+mn-cs"/>
                        </a:rPr>
                        <a:t>智著字</a:t>
                      </a:r>
                      <a:r>
                        <a:rPr lang="en-US" altLang="zh-TW" sz="1600" b="0" kern="1200" dirty="0" smtClean="0">
                          <a:solidFill>
                            <a:schemeClr val="dk1"/>
                          </a:solidFill>
                          <a:latin typeface="標楷體" pitchFamily="65" charset="-120"/>
                          <a:ea typeface="標楷體" pitchFamily="65" charset="-120"/>
                          <a:cs typeface="+mn-cs"/>
                        </a:rPr>
                        <a:t>10100034340</a:t>
                      </a:r>
                      <a:r>
                        <a:rPr lang="zh-TW" altLang="en-US" sz="1600" b="0" kern="1200" dirty="0" smtClean="0">
                          <a:solidFill>
                            <a:schemeClr val="dk1"/>
                          </a:solidFill>
                          <a:latin typeface="標楷體" pitchFamily="65" charset="-120"/>
                          <a:ea typeface="標楷體" pitchFamily="65" charset="-120"/>
                          <a:cs typeface="+mn-cs"/>
                        </a:rPr>
                        <a:t>號函復中廣相關疑義時稱</a:t>
                      </a:r>
                      <a:r>
                        <a:rPr lang="en-US" altLang="zh-TW" sz="1600" b="0" kern="1200" dirty="0" smtClean="0">
                          <a:solidFill>
                            <a:schemeClr val="dk1"/>
                          </a:solidFill>
                          <a:latin typeface="標楷體" pitchFamily="65" charset="-120"/>
                          <a:ea typeface="標楷體" pitchFamily="65" charset="-120"/>
                          <a:cs typeface="+mn-cs"/>
                        </a:rPr>
                        <a:t>:</a:t>
                      </a:r>
                      <a:r>
                        <a:rPr lang="zh-TW" altLang="en-US" sz="1600" b="0" kern="1200" dirty="0" smtClean="0">
                          <a:solidFill>
                            <a:schemeClr val="dk1"/>
                          </a:solidFill>
                          <a:latin typeface="標楷體" pitchFamily="65" charset="-120"/>
                          <a:ea typeface="標楷體" pitchFamily="65" charset="-120"/>
                          <a:cs typeface="+mn-cs"/>
                        </a:rPr>
                        <a:t>依行政院新聞局</a:t>
                      </a:r>
                      <a:r>
                        <a:rPr lang="en-US" altLang="zh-TW" sz="1600" b="0" kern="1200" dirty="0" smtClean="0">
                          <a:solidFill>
                            <a:schemeClr val="dk1"/>
                          </a:solidFill>
                          <a:latin typeface="標楷體" pitchFamily="65" charset="-120"/>
                          <a:ea typeface="標楷體" pitchFamily="65" charset="-120"/>
                          <a:cs typeface="+mn-cs"/>
                        </a:rPr>
                        <a:t>86.5.19</a:t>
                      </a:r>
                      <a:r>
                        <a:rPr lang="zh-TW" altLang="en-US" sz="1600" b="0" kern="1200" dirty="0" smtClean="0">
                          <a:solidFill>
                            <a:schemeClr val="dk1"/>
                          </a:solidFill>
                          <a:latin typeface="標楷體" pitchFamily="65" charset="-120"/>
                          <a:ea typeface="標楷體" pitchFamily="65" charset="-120"/>
                          <a:cs typeface="+mn-cs"/>
                        </a:rPr>
                        <a:t>修正「廣播電臺聯合經營相關處理原則」規定（當時並無音樂著作公播付費議題），中廣之各地方台利用音樂著作之使用報酬，已由「全國性廣播電臺」各廣播網之使用報酬所包含，本會認為領域不同，怎可被誤導錯誤解釋引用</a:t>
                      </a:r>
                      <a:r>
                        <a:rPr lang="en-US" altLang="zh-TW" sz="1600" b="0" kern="1200" dirty="0" smtClean="0">
                          <a:solidFill>
                            <a:schemeClr val="dk1"/>
                          </a:solidFill>
                          <a:latin typeface="標楷體" pitchFamily="65" charset="-120"/>
                          <a:ea typeface="標楷體" pitchFamily="65" charset="-120"/>
                          <a:cs typeface="+mn-cs"/>
                        </a:rPr>
                        <a:t>?</a:t>
                      </a:r>
                    </a:p>
                  </a:txBody>
                  <a:tcPr/>
                </a:tc>
              </a:tr>
            </a:tbl>
          </a:graphicData>
        </a:graphic>
      </p:graphicFrame>
      <p:sp>
        <p:nvSpPr>
          <p:cNvPr id="3" name="投影片編號版面配置區 2"/>
          <p:cNvSpPr>
            <a:spLocks noGrp="1"/>
          </p:cNvSpPr>
          <p:nvPr>
            <p:ph type="sldNum" sz="quarter" idx="12"/>
          </p:nvPr>
        </p:nvSpPr>
        <p:spPr/>
        <p:txBody>
          <a:bodyPr/>
          <a:lstStyle/>
          <a:p>
            <a:fld id="{51D2D507-09EA-4C6F-96ED-053C801F8797}" type="slidenum">
              <a:rPr lang="zh-TW" altLang="en-US" smtClean="0"/>
              <a:t>15</a:t>
            </a:fld>
            <a:endParaRPr lang="zh-TW" altLang="en-US"/>
          </a:p>
        </p:txBody>
      </p:sp>
    </p:spTree>
    <p:extLst>
      <p:ext uri="{BB962C8B-B14F-4D97-AF65-F5344CB8AC3E}">
        <p14:creationId xmlns:p14="http://schemas.microsoft.com/office/powerpoint/2010/main" val="1373803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a:bodyPr>
          <a:lstStyle/>
          <a:p>
            <a:pPr algn="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中華民國廣播商業同業公會申請審議</a:t>
            </a:r>
            <a:r>
              <a:rPr lang="en-US" altLang="zh-TW"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MCAT</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概括授權公開播送使用報酬率之「營利性廣播電臺概括授權年費」使用報酬率案</a:t>
            </a:r>
            <a:endParaRPr lang="zh-TW" altLang="en-US" sz="1800" dirty="0">
              <a:solidFill>
                <a:schemeClr val="bg1"/>
              </a:solidFill>
              <a:latin typeface="標楷體" pitchFamily="65" charset="-120"/>
              <a:ea typeface="標楷體" pitchFamily="65" charset="-120"/>
            </a:endParaRPr>
          </a:p>
        </p:txBody>
      </p:sp>
      <p:graphicFrame>
        <p:nvGraphicFramePr>
          <p:cNvPr id="4" name="表格 3"/>
          <p:cNvGraphicFramePr>
            <a:graphicFrameLocks noGrp="1"/>
          </p:cNvGraphicFramePr>
          <p:nvPr>
            <p:extLst>
              <p:ext uri="{D42A27DB-BD31-4B8C-83A1-F6EECF244321}">
                <p14:modId xmlns:p14="http://schemas.microsoft.com/office/powerpoint/2010/main" val="210054593"/>
              </p:ext>
            </p:extLst>
          </p:nvPr>
        </p:nvGraphicFramePr>
        <p:xfrm>
          <a:off x="251520" y="1268760"/>
          <a:ext cx="8784976" cy="5328592"/>
        </p:xfrm>
        <a:graphic>
          <a:graphicData uri="http://schemas.openxmlformats.org/drawingml/2006/table">
            <a:tbl>
              <a:tblPr firstRow="1" bandRow="1">
                <a:tableStyleId>{5C22544A-7EE6-4342-B048-85BDC9FD1C3A}</a:tableStyleId>
              </a:tblPr>
              <a:tblGrid>
                <a:gridCol w="4392488"/>
                <a:gridCol w="4392488"/>
              </a:tblGrid>
              <a:tr h="453294">
                <a:tc>
                  <a:txBody>
                    <a:bodyPr/>
                    <a:lstStyle/>
                    <a:p>
                      <a:pPr algn="ctr"/>
                      <a:r>
                        <a:rPr lang="zh-TW" altLang="en-US" dirty="0" smtClean="0">
                          <a:latin typeface="標楷體" pitchFamily="65" charset="-120"/>
                          <a:ea typeface="標楷體" pitchFamily="65" charset="-120"/>
                        </a:rPr>
                        <a:t>申請人及參加人意見</a:t>
                      </a:r>
                    </a:p>
                  </a:txBody>
                  <a:tcPr/>
                </a:tc>
                <a:tc>
                  <a:txBody>
                    <a:bodyPr/>
                    <a:lstStyle/>
                    <a:p>
                      <a:pPr algn="ctr"/>
                      <a:r>
                        <a:rPr lang="en-US" altLang="zh-TW" dirty="0" smtClean="0">
                          <a:latin typeface="標楷體" pitchFamily="65" charset="-120"/>
                          <a:ea typeface="標楷體" pitchFamily="65" charset="-120"/>
                        </a:rPr>
                        <a:t>MCAT</a:t>
                      </a:r>
                      <a:r>
                        <a:rPr lang="zh-TW" altLang="en-US" dirty="0" smtClean="0">
                          <a:latin typeface="標楷體" pitchFamily="65" charset="-120"/>
                          <a:ea typeface="標楷體" pitchFamily="65" charset="-120"/>
                        </a:rPr>
                        <a:t>意見與理由</a:t>
                      </a:r>
                    </a:p>
                  </a:txBody>
                  <a:tcPr/>
                </a:tc>
              </a:tr>
              <a:tr h="4875298">
                <a:tc>
                  <a:txBody>
                    <a:bodyPr/>
                    <a:lstStyle/>
                    <a:p>
                      <a:pPr marL="360363" indent="-360363">
                        <a:spcBef>
                          <a:spcPts val="600"/>
                        </a:spcBef>
                        <a:spcAft>
                          <a:spcPts val="600"/>
                        </a:spcAft>
                      </a:pPr>
                      <a:endParaRPr lang="zh-TW" altLang="en-US" sz="1700" dirty="0" smtClean="0">
                        <a:latin typeface="標楷體" pitchFamily="65" charset="-120"/>
                        <a:ea typeface="標楷體" pitchFamily="65" charset="-120"/>
                      </a:endParaRPr>
                    </a:p>
                  </a:txBody>
                  <a:tcPr/>
                </a:tc>
                <a:tc>
                  <a:txBody>
                    <a:bodyPr/>
                    <a:lstStyle/>
                    <a:p>
                      <a:pPr marL="273050" indent="-273050" algn="l" defTabSz="914400" rtl="0" eaLnBrk="1" latinLnBrk="0" hangingPunct="1">
                        <a:spcBef>
                          <a:spcPts val="600"/>
                        </a:spcBef>
                        <a:spcAft>
                          <a:spcPts val="600"/>
                        </a:spcAft>
                      </a:pPr>
                      <a:r>
                        <a:rPr lang="en-US" altLang="zh-TW" sz="1600" b="1" kern="1200" dirty="0" smtClean="0">
                          <a:solidFill>
                            <a:schemeClr val="dk1"/>
                          </a:solidFill>
                          <a:latin typeface="標楷體" pitchFamily="65" charset="-120"/>
                          <a:ea typeface="標楷體" pitchFamily="65" charset="-120"/>
                          <a:cs typeface="+mn-cs"/>
                        </a:rPr>
                        <a:t>※</a:t>
                      </a:r>
                      <a:r>
                        <a:rPr lang="zh-TW" altLang="en-US" sz="1600" b="1" kern="1200" dirty="0" smtClean="0">
                          <a:solidFill>
                            <a:schemeClr val="dk1"/>
                          </a:solidFill>
                          <a:latin typeface="標楷體" pitchFamily="65" charset="-120"/>
                          <a:ea typeface="標楷體" pitchFamily="65" charset="-120"/>
                          <a:cs typeface="+mn-cs"/>
                        </a:rPr>
                        <a:t>其他申請審議之事由：</a:t>
                      </a:r>
                    </a:p>
                    <a:p>
                      <a:pPr marL="273050" indent="-273050" algn="l" defTabSz="914400" rtl="0" eaLnBrk="1" latinLnBrk="0" hangingPunct="1">
                        <a:spcBef>
                          <a:spcPts val="0"/>
                        </a:spcBef>
                        <a:spcAft>
                          <a:spcPts val="0"/>
                        </a:spcAft>
                      </a:pPr>
                      <a:r>
                        <a:rPr lang="en-US" altLang="zh-TW" sz="1600" b="0" kern="1200" dirty="0" smtClean="0">
                          <a:solidFill>
                            <a:schemeClr val="dk1"/>
                          </a:solidFill>
                          <a:latin typeface="標楷體" pitchFamily="65" charset="-120"/>
                          <a:ea typeface="標楷體" pitchFamily="65" charset="-120"/>
                          <a:cs typeface="+mn-cs"/>
                        </a:rPr>
                        <a:t>(</a:t>
                      </a:r>
                      <a:r>
                        <a:rPr lang="zh-TW" altLang="en-US" sz="1600" b="0" kern="1200" dirty="0" smtClean="0">
                          <a:solidFill>
                            <a:schemeClr val="dk1"/>
                          </a:solidFill>
                          <a:latin typeface="標楷體" pitchFamily="65" charset="-120"/>
                          <a:ea typeface="標楷體" pitchFamily="65" charset="-120"/>
                          <a:cs typeface="+mn-cs"/>
                        </a:rPr>
                        <a:t>三</a:t>
                      </a:r>
                      <a:r>
                        <a:rPr lang="en-US" altLang="zh-TW" sz="1600" b="0" kern="1200" dirty="0" smtClean="0">
                          <a:solidFill>
                            <a:schemeClr val="dk1"/>
                          </a:solidFill>
                          <a:latin typeface="標楷體" pitchFamily="65" charset="-120"/>
                          <a:ea typeface="標楷體" pitchFamily="65" charset="-120"/>
                          <a:cs typeface="+mn-cs"/>
                        </a:rPr>
                        <a:t>)</a:t>
                      </a:r>
                      <a:r>
                        <a:rPr lang="zh-TW" altLang="en-US" sz="1600" b="0" kern="1200" dirty="0" smtClean="0">
                          <a:solidFill>
                            <a:schemeClr val="dk1"/>
                          </a:solidFill>
                          <a:latin typeface="標楷體" pitchFamily="65" charset="-120"/>
                          <a:ea typeface="標楷體" pitchFamily="65" charset="-120"/>
                          <a:cs typeface="+mn-cs"/>
                        </a:rPr>
                        <a:t>全區性</a:t>
                      </a:r>
                      <a:r>
                        <a:rPr lang="en-US" altLang="zh-TW" sz="1600" b="0" kern="1200" dirty="0" smtClean="0">
                          <a:solidFill>
                            <a:schemeClr val="dk1"/>
                          </a:solidFill>
                          <a:latin typeface="標楷體" pitchFamily="65" charset="-120"/>
                          <a:ea typeface="標楷體" pitchFamily="65" charset="-120"/>
                          <a:cs typeface="+mn-cs"/>
                        </a:rPr>
                        <a:t>(</a:t>
                      </a:r>
                      <a:r>
                        <a:rPr lang="zh-TW" altLang="en-US" sz="1600" b="0" kern="1200" dirty="0" smtClean="0">
                          <a:solidFill>
                            <a:schemeClr val="dk1"/>
                          </a:solidFill>
                          <a:latin typeface="標楷體" pitchFamily="65" charset="-120"/>
                          <a:ea typeface="標楷體" pitchFamily="65" charset="-120"/>
                          <a:cs typeface="+mn-cs"/>
                        </a:rPr>
                        <a:t>全國性</a:t>
                      </a:r>
                      <a:r>
                        <a:rPr lang="en-US" altLang="zh-TW" sz="1600" b="0" kern="1200" dirty="0" smtClean="0">
                          <a:solidFill>
                            <a:schemeClr val="dk1"/>
                          </a:solidFill>
                          <a:latin typeface="標楷體" pitchFamily="65" charset="-120"/>
                          <a:ea typeface="標楷體" pitchFamily="65" charset="-120"/>
                          <a:cs typeface="+mn-cs"/>
                        </a:rPr>
                        <a:t>)</a:t>
                      </a:r>
                      <a:r>
                        <a:rPr lang="zh-TW" altLang="en-US" sz="1600" b="0" kern="1200" dirty="0" smtClean="0">
                          <a:solidFill>
                            <a:schemeClr val="dk1"/>
                          </a:solidFill>
                          <a:latin typeface="標楷體" pitchFamily="65" charset="-120"/>
                          <a:ea typeface="標楷體" pitchFamily="65" charset="-120"/>
                          <a:cs typeface="+mn-cs"/>
                        </a:rPr>
                        <a:t>廣播電臺</a:t>
                      </a:r>
                      <a:r>
                        <a:rPr lang="en-US" altLang="zh-TW" sz="1600" b="0" kern="1200" dirty="0" smtClean="0">
                          <a:solidFill>
                            <a:schemeClr val="dk1"/>
                          </a:solidFill>
                          <a:latin typeface="標楷體" pitchFamily="65" charset="-120"/>
                          <a:ea typeface="標楷體" pitchFamily="65" charset="-120"/>
                          <a:cs typeface="+mn-cs"/>
                        </a:rPr>
                        <a:t>(</a:t>
                      </a:r>
                      <a:r>
                        <a:rPr lang="zh-TW" altLang="en-US" sz="1600" b="0" kern="1200" dirty="0" smtClean="0">
                          <a:solidFill>
                            <a:schemeClr val="dk1"/>
                          </a:solidFill>
                          <a:latin typeface="標楷體" pitchFamily="65" charset="-120"/>
                          <a:ea typeface="標楷體" pitchFamily="65" charset="-120"/>
                          <a:cs typeface="+mn-cs"/>
                        </a:rPr>
                        <a:t>如中廣各廣播網</a:t>
                      </a:r>
                      <a:r>
                        <a:rPr lang="en-US" altLang="zh-TW" sz="1600" b="0" kern="1200" dirty="0" smtClean="0">
                          <a:solidFill>
                            <a:schemeClr val="dk1"/>
                          </a:solidFill>
                          <a:latin typeface="標楷體" pitchFamily="65" charset="-120"/>
                          <a:ea typeface="標楷體" pitchFamily="65" charset="-120"/>
                          <a:cs typeface="+mn-cs"/>
                        </a:rPr>
                        <a:t>)</a:t>
                      </a:r>
                      <a:r>
                        <a:rPr lang="zh-TW" altLang="en-US" sz="1600" b="0" kern="1200" dirty="0" smtClean="0">
                          <a:solidFill>
                            <a:schemeClr val="dk1"/>
                          </a:solidFill>
                          <a:latin typeface="標楷體" pitchFamily="65" charset="-120"/>
                          <a:ea typeface="標楷體" pitchFamily="65" charset="-120"/>
                          <a:cs typeface="+mn-cs"/>
                        </a:rPr>
                        <a:t>，現行智慧局於</a:t>
                      </a:r>
                      <a:r>
                        <a:rPr lang="en-US" altLang="zh-TW" sz="1600" b="0" kern="1200" dirty="0" smtClean="0">
                          <a:solidFill>
                            <a:schemeClr val="dk1"/>
                          </a:solidFill>
                          <a:latin typeface="標楷體" pitchFamily="65" charset="-120"/>
                          <a:ea typeface="標楷體" pitchFamily="65" charset="-120"/>
                          <a:cs typeface="+mn-cs"/>
                        </a:rPr>
                        <a:t>100</a:t>
                      </a:r>
                      <a:r>
                        <a:rPr lang="zh-TW" altLang="en-US" sz="1600" b="0" kern="1200" dirty="0" smtClean="0">
                          <a:solidFill>
                            <a:schemeClr val="dk1"/>
                          </a:solidFill>
                          <a:latin typeface="標楷體" pitchFamily="65" charset="-120"/>
                          <a:ea typeface="標楷體" pitchFamily="65" charset="-120"/>
                          <a:cs typeface="+mn-cs"/>
                        </a:rPr>
                        <a:t>年審定費率理由更是離譜，本會曾提出異議，但並未獲得智慧局之重視。</a:t>
                      </a:r>
                      <a:endParaRPr lang="en-US" altLang="zh-TW" sz="1600" b="0" kern="1200" dirty="0" smtClean="0">
                        <a:solidFill>
                          <a:schemeClr val="dk1"/>
                        </a:solidFill>
                        <a:latin typeface="標楷體" pitchFamily="65" charset="-120"/>
                        <a:ea typeface="標楷體" pitchFamily="65" charset="-120"/>
                        <a:cs typeface="+mn-cs"/>
                      </a:endParaRPr>
                    </a:p>
                    <a:p>
                      <a:pPr marL="273050" indent="-273050" algn="l" defTabSz="914400" rtl="0" eaLnBrk="1" latinLnBrk="0" hangingPunct="1">
                        <a:spcBef>
                          <a:spcPts val="0"/>
                        </a:spcBef>
                        <a:spcAft>
                          <a:spcPts val="0"/>
                        </a:spcAft>
                      </a:pPr>
                      <a:r>
                        <a:rPr lang="en-US" altLang="zh-TW" sz="1600" b="0" kern="1200" dirty="0" smtClean="0">
                          <a:solidFill>
                            <a:schemeClr val="dk1"/>
                          </a:solidFill>
                          <a:latin typeface="標楷體" pitchFamily="65" charset="-120"/>
                          <a:ea typeface="標楷體" pitchFamily="65" charset="-120"/>
                          <a:cs typeface="+mn-cs"/>
                        </a:rPr>
                        <a:t>4</a:t>
                      </a:r>
                      <a:r>
                        <a:rPr lang="zh-TW" altLang="en-US" sz="1600" b="0" kern="1200" dirty="0" smtClean="0">
                          <a:solidFill>
                            <a:schemeClr val="dk1"/>
                          </a:solidFill>
                          <a:latin typeface="標楷體" pitchFamily="65" charset="-120"/>
                          <a:ea typeface="標楷體" pitchFamily="65" charset="-120"/>
                          <a:cs typeface="+mn-cs"/>
                        </a:rPr>
                        <a:t>、「廣播電臺聯合經營相關處理原則」之修訂，僅係當時主管機關（行政院新聞局）因應電臺業者聯合經營模式，讓廣播產業生態，彼此朝良性競爭與發展，為此與音樂著作使用，並無直接關係，且各地方台營運有其區域性商業利益，使用音樂著作，怎可不必支應使用報酬；本會前已說明各廣播網聯播係其營運策略，另依中廣使用清單，地方台自播節目在其區域音樂著作使用量，比各廣播網節目多出好幾倍，其使用報酬怎可被廣播網使用報酬所包含</a:t>
                      </a:r>
                      <a:r>
                        <a:rPr lang="en-US" altLang="zh-TW" sz="1600" b="0" kern="1200" dirty="0" smtClean="0">
                          <a:solidFill>
                            <a:schemeClr val="dk1"/>
                          </a:solidFill>
                          <a:latin typeface="標楷體" pitchFamily="65" charset="-120"/>
                          <a:ea typeface="標楷體" pitchFamily="65" charset="-120"/>
                          <a:cs typeface="+mn-cs"/>
                        </a:rPr>
                        <a:t>?</a:t>
                      </a:r>
                      <a:r>
                        <a:rPr lang="zh-TW" altLang="en-US" sz="1600" b="0" kern="1200" dirty="0" smtClean="0">
                          <a:solidFill>
                            <a:schemeClr val="dk1"/>
                          </a:solidFill>
                          <a:latin typeface="標楷體" pitchFamily="65" charset="-120"/>
                          <a:ea typeface="標楷體" pitchFamily="65" charset="-120"/>
                          <a:cs typeface="+mn-cs"/>
                        </a:rPr>
                        <a:t>智慧局錯誤解釋引用，已重大影響本會權益，故中廣</a:t>
                      </a:r>
                      <a:r>
                        <a:rPr lang="en-US" altLang="zh-TW" sz="1600" b="0" kern="1200" dirty="0" smtClean="0">
                          <a:solidFill>
                            <a:schemeClr val="dk1"/>
                          </a:solidFill>
                          <a:latin typeface="標楷體" pitchFamily="65" charset="-120"/>
                          <a:ea typeface="標楷體" pitchFamily="65" charset="-120"/>
                          <a:cs typeface="+mn-cs"/>
                        </a:rPr>
                        <a:t>9</a:t>
                      </a:r>
                      <a:r>
                        <a:rPr lang="zh-TW" altLang="en-US" sz="1600" b="0" kern="1200" dirty="0" smtClean="0">
                          <a:solidFill>
                            <a:schemeClr val="dk1"/>
                          </a:solidFill>
                          <a:latin typeface="標楷體" pitchFamily="65" charset="-120"/>
                          <a:ea typeface="標楷體" pitchFamily="65" charset="-120"/>
                          <a:cs typeface="+mn-cs"/>
                        </a:rPr>
                        <a:t>個地方台使用報酬應另行收取，始為合理。</a:t>
                      </a:r>
                      <a:endParaRPr lang="en-US" altLang="zh-TW" sz="1600" b="0" kern="1200" dirty="0" smtClean="0">
                        <a:solidFill>
                          <a:schemeClr val="dk1"/>
                        </a:solidFill>
                        <a:latin typeface="標楷體" pitchFamily="65" charset="-120"/>
                        <a:ea typeface="標楷體" pitchFamily="65" charset="-120"/>
                        <a:cs typeface="+mn-cs"/>
                      </a:endParaRPr>
                    </a:p>
                  </a:txBody>
                  <a:tcPr/>
                </a:tc>
              </a:tr>
            </a:tbl>
          </a:graphicData>
        </a:graphic>
      </p:graphicFrame>
      <p:sp>
        <p:nvSpPr>
          <p:cNvPr id="3" name="投影片編號版面配置區 2"/>
          <p:cNvSpPr>
            <a:spLocks noGrp="1"/>
          </p:cNvSpPr>
          <p:nvPr>
            <p:ph type="sldNum" sz="quarter" idx="12"/>
          </p:nvPr>
        </p:nvSpPr>
        <p:spPr/>
        <p:txBody>
          <a:bodyPr/>
          <a:lstStyle/>
          <a:p>
            <a:fld id="{51D2D507-09EA-4C6F-96ED-053C801F8797}" type="slidenum">
              <a:rPr lang="zh-TW" altLang="en-US" smtClean="0"/>
              <a:t>16</a:t>
            </a:fld>
            <a:endParaRPr lang="zh-TW" altLang="en-US"/>
          </a:p>
        </p:txBody>
      </p:sp>
    </p:spTree>
    <p:extLst>
      <p:ext uri="{BB962C8B-B14F-4D97-AF65-F5344CB8AC3E}">
        <p14:creationId xmlns:p14="http://schemas.microsoft.com/office/powerpoint/2010/main" val="91059520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fontScale="90000"/>
          </a:bodyPr>
          <a:lstStyle/>
          <a:p>
            <a:pPr algn="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中華民國廣播商業同業公會申請審議</a:t>
            </a:r>
            <a:r>
              <a:rPr lang="en-US" altLang="zh-TW"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MCAT</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概括授權公開播送使用報酬率之「營利性廣播電臺概括授權年費」使用報酬率</a:t>
            </a:r>
            <a:r>
              <a:rPr lang="zh-TW" altLang="en-US" sz="1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案</a:t>
            </a:r>
            <a:r>
              <a:rPr lang="en-US" altLang="zh-TW" sz="1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
            </a:r>
            <a:br>
              <a:rPr lang="en-US" altLang="zh-TW" sz="1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br>
            <a:r>
              <a:rPr lang="zh-TW" altLang="en-US" sz="1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─討論</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議題</a:t>
            </a:r>
            <a:b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br>
            <a:endParaRPr lang="zh-TW" altLang="en-US" sz="1800" dirty="0">
              <a:solidFill>
                <a:schemeClr val="bg1"/>
              </a:solidFill>
              <a:latin typeface="標楷體" pitchFamily="65" charset="-120"/>
              <a:ea typeface="標楷體" pitchFamily="65"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17</a:t>
            </a:fld>
            <a:endParaRPr lang="zh-TW" altLang="en-US"/>
          </a:p>
        </p:txBody>
      </p:sp>
      <p:sp>
        <p:nvSpPr>
          <p:cNvPr id="5" name="矩形 4"/>
          <p:cNvSpPr/>
          <p:nvPr/>
        </p:nvSpPr>
        <p:spPr>
          <a:xfrm>
            <a:off x="1547664" y="2924944"/>
            <a:ext cx="5760640" cy="1015663"/>
          </a:xfrm>
          <a:prstGeom prst="rect">
            <a:avLst/>
          </a:prstGeom>
        </p:spPr>
        <p:txBody>
          <a:bodyPr wrap="square">
            <a:spAutoFit/>
          </a:bodyPr>
          <a:lstStyle/>
          <a:p>
            <a:pPr algn="ctr"/>
            <a:r>
              <a:rPr lang="zh-TW" altLang="en-US" sz="6000" dirty="0">
                <a:ln w="1905"/>
                <a:solidFill>
                  <a:srgbClr val="002060"/>
                </a:solidFill>
                <a:effectLst>
                  <a:innerShdw blurRad="69850" dist="43180" dir="5400000">
                    <a:srgbClr val="000000">
                      <a:alpha val="65000"/>
                    </a:srgbClr>
                  </a:innerShdw>
                </a:effectLst>
                <a:latin typeface="標楷體" pitchFamily="65" charset="-120"/>
                <a:ea typeface="標楷體" pitchFamily="65" charset="-120"/>
              </a:rPr>
              <a:t>討論</a:t>
            </a:r>
            <a:r>
              <a:rPr lang="zh-TW" altLang="en-US" sz="6000" dirty="0" smtClean="0">
                <a:ln w="1905"/>
                <a:solidFill>
                  <a:srgbClr val="002060"/>
                </a:solidFill>
                <a:effectLst>
                  <a:innerShdw blurRad="69850" dist="43180" dir="5400000">
                    <a:srgbClr val="000000">
                      <a:alpha val="65000"/>
                    </a:srgbClr>
                  </a:innerShdw>
                </a:effectLst>
                <a:latin typeface="標楷體" pitchFamily="65" charset="-120"/>
                <a:ea typeface="標楷體" pitchFamily="65" charset="-120"/>
              </a:rPr>
              <a:t>議題</a:t>
            </a:r>
            <a:endParaRPr lang="zh-TW" altLang="en-US" sz="6000" dirty="0">
              <a:latin typeface="標楷體" pitchFamily="65" charset="-120"/>
              <a:ea typeface="標楷體" pitchFamily="65" charset="-120"/>
            </a:endParaRPr>
          </a:p>
        </p:txBody>
      </p:sp>
    </p:spTree>
    <p:extLst>
      <p:ext uri="{BB962C8B-B14F-4D97-AF65-F5344CB8AC3E}">
        <p14:creationId xmlns:p14="http://schemas.microsoft.com/office/powerpoint/2010/main" val="200399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fontScale="90000"/>
          </a:bodyPr>
          <a:lstStyle/>
          <a:p>
            <a:pPr algn="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中華民國廣播商業同業公會申請審議</a:t>
            </a:r>
            <a:r>
              <a:rPr lang="en-US" altLang="zh-TW"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MCAT</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概括授權公開播送使用報酬率之「營利性廣播電臺概括授權年費」使用報酬率</a:t>
            </a:r>
            <a:r>
              <a:rPr lang="zh-TW" altLang="en-US" sz="1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案</a:t>
            </a:r>
            <a:r>
              <a:rPr lang="en-US" altLang="zh-TW" sz="1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
            </a:r>
            <a:br>
              <a:rPr lang="en-US" altLang="zh-TW" sz="1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br>
            <a:r>
              <a:rPr lang="zh-TW" altLang="en-US" sz="1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─討論</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議題</a:t>
            </a:r>
            <a:b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br>
            <a:endParaRPr lang="zh-TW" altLang="en-US" sz="1800" dirty="0">
              <a:solidFill>
                <a:schemeClr val="bg1"/>
              </a:solidFill>
              <a:latin typeface="標楷體" pitchFamily="65" charset="-120"/>
              <a:ea typeface="標楷體" pitchFamily="65" charset="-120"/>
            </a:endParaRPr>
          </a:p>
        </p:txBody>
      </p:sp>
      <p:sp>
        <p:nvSpPr>
          <p:cNvPr id="3" name="文字方塊 2"/>
          <p:cNvSpPr txBox="1"/>
          <p:nvPr/>
        </p:nvSpPr>
        <p:spPr>
          <a:xfrm>
            <a:off x="741817" y="1484784"/>
            <a:ext cx="7776864" cy="3262432"/>
          </a:xfrm>
          <a:prstGeom prst="rect">
            <a:avLst/>
          </a:prstGeom>
          <a:noFill/>
        </p:spPr>
        <p:txBody>
          <a:bodyPr wrap="square" rtlCol="0">
            <a:spAutoFit/>
          </a:bodyPr>
          <a:lstStyle/>
          <a:p>
            <a:pPr marL="719138" indent="-719138">
              <a:spcBef>
                <a:spcPts val="600"/>
              </a:spcBef>
              <a:spcAft>
                <a:spcPts val="600"/>
              </a:spcAft>
            </a:pPr>
            <a:r>
              <a:rPr lang="zh-TW" altLang="en-US" sz="2800" dirty="0" smtClean="0">
                <a:latin typeface="標楷體" pitchFamily="65" charset="-120"/>
                <a:ea typeface="標楷體" pitchFamily="65" charset="-120"/>
              </a:rPr>
              <a:t>一、關於</a:t>
            </a:r>
            <a:r>
              <a:rPr lang="zh-TW" altLang="en-US" sz="2800" dirty="0">
                <a:latin typeface="標楷體" pitchFamily="65" charset="-120"/>
                <a:ea typeface="標楷體" pitchFamily="65" charset="-120"/>
              </a:rPr>
              <a:t>營利性電臺部分，利用人建議「中、小功率調頻、調幅電臺」以「音樂使用量」之比率區分收費級距，取代原「電臺屬性」之分類，且「全國性廣播電臺」亦比照之，</a:t>
            </a:r>
            <a:r>
              <a:rPr lang="en-US" altLang="zh-TW" sz="2800" dirty="0">
                <a:latin typeface="標楷體" pitchFamily="65" charset="-120"/>
                <a:ea typeface="標楷體" pitchFamily="65" charset="-120"/>
              </a:rPr>
              <a:t>MCAT</a:t>
            </a:r>
            <a:r>
              <a:rPr lang="zh-TW" altLang="en-US" sz="2800" dirty="0">
                <a:latin typeface="標楷體" pitchFamily="65" charset="-120"/>
                <a:ea typeface="標楷體" pitchFamily="65" charset="-120"/>
              </a:rPr>
              <a:t>認為實務上是否合理可行</a:t>
            </a:r>
            <a:r>
              <a:rPr lang="zh-TW" altLang="en-US" sz="2800" dirty="0" smtClean="0">
                <a:latin typeface="標楷體" pitchFamily="65" charset="-120"/>
                <a:ea typeface="標楷體" pitchFamily="65" charset="-120"/>
              </a:rPr>
              <a:t>？</a:t>
            </a:r>
            <a:endParaRPr lang="en-US" altLang="zh-TW" sz="2800" dirty="0" smtClean="0">
              <a:latin typeface="標楷體" pitchFamily="65" charset="-120"/>
              <a:ea typeface="標楷體" pitchFamily="65" charset="-120"/>
            </a:endParaRPr>
          </a:p>
          <a:p>
            <a:pPr marL="719138" indent="-719138">
              <a:spcBef>
                <a:spcPts val="600"/>
              </a:spcBef>
              <a:spcAft>
                <a:spcPts val="600"/>
              </a:spcAft>
            </a:pPr>
            <a:r>
              <a:rPr lang="zh-TW" altLang="en-US" sz="2800" dirty="0">
                <a:latin typeface="標楷體" pitchFamily="65" charset="-120"/>
                <a:ea typeface="標楷體" pitchFamily="65" charset="-120"/>
              </a:rPr>
              <a:t>二、	目前實務上，利用人提供「使用清單」之情形為何？</a:t>
            </a: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18</a:t>
            </a:fld>
            <a:endParaRPr lang="zh-TW" altLang="en-US"/>
          </a:p>
        </p:txBody>
      </p:sp>
    </p:spTree>
    <p:extLst>
      <p:ext uri="{BB962C8B-B14F-4D97-AF65-F5344CB8AC3E}">
        <p14:creationId xmlns:p14="http://schemas.microsoft.com/office/powerpoint/2010/main" val="20722315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fontScale="90000"/>
          </a:bodyPr>
          <a:lstStyle/>
          <a:p>
            <a:pPr algn="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中華民國廣播商業同業公會申請審議</a:t>
            </a:r>
            <a:r>
              <a:rPr lang="en-US" altLang="zh-TW"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MCAT</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概括授權公開播送使用報酬率之「營利性廣播電臺概括授權年費」使用報酬率</a:t>
            </a:r>
            <a:r>
              <a:rPr lang="zh-TW" altLang="en-US" sz="1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案</a:t>
            </a:r>
            <a:r>
              <a:rPr lang="en-US" altLang="zh-TW" sz="1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
            </a:r>
            <a:br>
              <a:rPr lang="en-US" altLang="zh-TW" sz="1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br>
            <a:r>
              <a:rPr lang="zh-TW" altLang="en-US" sz="1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─討論</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議題</a:t>
            </a:r>
            <a:b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br>
            <a:endParaRPr lang="zh-TW" altLang="en-US" sz="1800" dirty="0">
              <a:solidFill>
                <a:schemeClr val="bg1"/>
              </a:solidFill>
              <a:latin typeface="標楷體" pitchFamily="65" charset="-120"/>
              <a:ea typeface="標楷體" pitchFamily="65" charset="-120"/>
            </a:endParaRPr>
          </a:p>
        </p:txBody>
      </p:sp>
      <p:sp>
        <p:nvSpPr>
          <p:cNvPr id="3" name="文字方塊 2"/>
          <p:cNvSpPr txBox="1"/>
          <p:nvPr/>
        </p:nvSpPr>
        <p:spPr>
          <a:xfrm>
            <a:off x="741817" y="1484784"/>
            <a:ext cx="7776864" cy="3693319"/>
          </a:xfrm>
          <a:prstGeom prst="rect">
            <a:avLst/>
          </a:prstGeom>
          <a:noFill/>
        </p:spPr>
        <p:txBody>
          <a:bodyPr wrap="square" rtlCol="0">
            <a:spAutoFit/>
          </a:bodyPr>
          <a:lstStyle/>
          <a:p>
            <a:pPr marL="719138" indent="-719138">
              <a:spcBef>
                <a:spcPts val="600"/>
              </a:spcBef>
              <a:spcAft>
                <a:spcPts val="600"/>
              </a:spcAft>
            </a:pPr>
            <a:r>
              <a:rPr lang="zh-TW" altLang="en-US" sz="2800" dirty="0" smtClean="0">
                <a:latin typeface="標楷體" pitchFamily="65" charset="-120"/>
                <a:ea typeface="標楷體" pitchFamily="65" charset="-120"/>
              </a:rPr>
              <a:t>三</a:t>
            </a:r>
            <a:r>
              <a:rPr lang="zh-TW" altLang="en-US" sz="2800" dirty="0">
                <a:latin typeface="標楷體" pitchFamily="65" charset="-120"/>
                <a:ea typeface="標楷體" pitchFamily="65" charset="-120"/>
              </a:rPr>
              <a:t>、	依利用人建議之中、小功率調頻廣播電臺費率，計算後低於</a:t>
            </a:r>
            <a:r>
              <a:rPr lang="en-US" altLang="zh-TW" sz="2800" dirty="0">
                <a:latin typeface="標楷體" pitchFamily="65" charset="-120"/>
                <a:ea typeface="標楷體" pitchFamily="65" charset="-120"/>
              </a:rPr>
              <a:t>2,000</a:t>
            </a:r>
            <a:r>
              <a:rPr lang="zh-TW" altLang="en-US" sz="2800" dirty="0">
                <a:latin typeface="標楷體" pitchFamily="65" charset="-120"/>
                <a:ea typeface="標楷體" pitchFamily="65" charset="-120"/>
              </a:rPr>
              <a:t>元者以</a:t>
            </a:r>
            <a:r>
              <a:rPr lang="en-US" altLang="zh-TW" sz="2800" dirty="0">
                <a:latin typeface="標楷體" pitchFamily="65" charset="-120"/>
                <a:ea typeface="標楷體" pitchFamily="65" charset="-120"/>
              </a:rPr>
              <a:t>2,000</a:t>
            </a:r>
            <a:r>
              <a:rPr lang="zh-TW" altLang="en-US" sz="2800" dirty="0">
                <a:latin typeface="標楷體" pitchFamily="65" charset="-120"/>
                <a:ea typeface="標楷體" pitchFamily="65" charset="-120"/>
              </a:rPr>
              <a:t>元計算；另各電臺可按其音樂使用量選擇適當費率，經與集管團體協商後確認之，</a:t>
            </a:r>
            <a:r>
              <a:rPr lang="en-US" altLang="zh-TW" sz="2800" dirty="0">
                <a:latin typeface="標楷體" pitchFamily="65" charset="-120"/>
                <a:ea typeface="標楷體" pitchFamily="65" charset="-120"/>
              </a:rPr>
              <a:t>MCAT</a:t>
            </a:r>
            <a:r>
              <a:rPr lang="zh-TW" altLang="en-US" sz="2800" dirty="0">
                <a:latin typeface="標楷體" pitchFamily="65" charset="-120"/>
                <a:ea typeface="標楷體" pitchFamily="65" charset="-120"/>
              </a:rPr>
              <a:t>對此有何意見？對實務運作是否造成困擾？</a:t>
            </a:r>
            <a:endParaRPr lang="en-US" altLang="zh-TW" sz="2800" dirty="0" smtClean="0">
              <a:latin typeface="標楷體" pitchFamily="65" charset="-120"/>
              <a:ea typeface="標楷體" pitchFamily="65" charset="-120"/>
            </a:endParaRPr>
          </a:p>
          <a:p>
            <a:pPr marL="719138" indent="-719138">
              <a:spcBef>
                <a:spcPts val="600"/>
              </a:spcBef>
              <a:spcAft>
                <a:spcPts val="600"/>
              </a:spcAft>
            </a:pPr>
            <a:r>
              <a:rPr lang="zh-TW" altLang="en-US" sz="2800" dirty="0" smtClean="0">
                <a:latin typeface="標楷體" pitchFamily="65" charset="-120"/>
                <a:ea typeface="標楷體" pitchFamily="65" charset="-120"/>
              </a:rPr>
              <a:t>四</a:t>
            </a:r>
            <a:r>
              <a:rPr lang="zh-TW" altLang="en-US" sz="2800" dirty="0">
                <a:latin typeface="標楷體" pitchFamily="65" charset="-120"/>
                <a:ea typeface="標楷體" pitchFamily="65" charset="-120"/>
              </a:rPr>
              <a:t>、	全國性廣播電臺與大功率調幅、調頻，利用人表示漲幅高達</a:t>
            </a:r>
            <a:r>
              <a:rPr lang="en-US" altLang="zh-TW" sz="2800" dirty="0">
                <a:latin typeface="標楷體" pitchFamily="65" charset="-120"/>
                <a:ea typeface="標楷體" pitchFamily="65" charset="-120"/>
              </a:rPr>
              <a:t>5</a:t>
            </a:r>
            <a:r>
              <a:rPr lang="zh-TW" altLang="en-US" sz="2800" dirty="0">
                <a:latin typeface="標楷體" pitchFamily="65" charset="-120"/>
                <a:ea typeface="標楷體" pitchFamily="65" charset="-120"/>
              </a:rPr>
              <a:t>倍，</a:t>
            </a:r>
            <a:r>
              <a:rPr lang="en-US" altLang="zh-TW" sz="2800" dirty="0">
                <a:latin typeface="標楷體" pitchFamily="65" charset="-120"/>
                <a:ea typeface="標楷體" pitchFamily="65" charset="-120"/>
              </a:rPr>
              <a:t>MCAT</a:t>
            </a:r>
            <a:r>
              <a:rPr lang="zh-TW" altLang="en-US" sz="2800" dirty="0">
                <a:latin typeface="標楷體" pitchFamily="65" charset="-120"/>
                <a:ea typeface="標楷體" pitchFamily="65" charset="-120"/>
              </a:rPr>
              <a:t>認為趨於合理，爭議頗大，請雙方就此再加以說明。</a:t>
            </a: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19</a:t>
            </a:fld>
            <a:endParaRPr lang="zh-TW" altLang="en-US"/>
          </a:p>
        </p:txBody>
      </p:sp>
    </p:spTree>
    <p:extLst>
      <p:ext uri="{BB962C8B-B14F-4D97-AF65-F5344CB8AC3E}">
        <p14:creationId xmlns:p14="http://schemas.microsoft.com/office/powerpoint/2010/main" val="19003066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a:bodyPr>
          <a:lstStyle/>
          <a:p>
            <a:pPr algn="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中華民國廣播商業同業公會申請</a:t>
            </a:r>
            <a:r>
              <a:rPr lang="zh-TW" altLang="en-US" sz="1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審議</a:t>
            </a:r>
            <a:r>
              <a:rPr lang="en-US" altLang="zh-TW" sz="1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MCAT</a:t>
            </a:r>
            <a:r>
              <a:rPr lang="zh-TW" altLang="en-US" sz="1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概括</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授權公開播送使用報酬率之「營利性廣播電臺概括授權年費</a:t>
            </a:r>
            <a:r>
              <a:rPr lang="zh-TW" altLang="en-US" sz="1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」使用</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報酬率案</a:t>
            </a:r>
            <a:endParaRPr lang="zh-TW" altLang="en-US" sz="1800" dirty="0">
              <a:solidFill>
                <a:schemeClr val="bg1"/>
              </a:solidFill>
              <a:latin typeface="標楷體" pitchFamily="65" charset="-120"/>
              <a:ea typeface="標楷體" pitchFamily="65" charset="-120"/>
            </a:endParaRPr>
          </a:p>
        </p:txBody>
      </p:sp>
      <p:graphicFrame>
        <p:nvGraphicFramePr>
          <p:cNvPr id="4" name="表格 3"/>
          <p:cNvGraphicFramePr>
            <a:graphicFrameLocks noGrp="1"/>
          </p:cNvGraphicFramePr>
          <p:nvPr>
            <p:extLst>
              <p:ext uri="{D42A27DB-BD31-4B8C-83A1-F6EECF244321}">
                <p14:modId xmlns:p14="http://schemas.microsoft.com/office/powerpoint/2010/main" val="772768026"/>
              </p:ext>
            </p:extLst>
          </p:nvPr>
        </p:nvGraphicFramePr>
        <p:xfrm>
          <a:off x="251519" y="1340768"/>
          <a:ext cx="8712969" cy="4602480"/>
        </p:xfrm>
        <a:graphic>
          <a:graphicData uri="http://schemas.openxmlformats.org/drawingml/2006/table">
            <a:tbl>
              <a:tblPr firstRow="1" bandRow="1">
                <a:tableStyleId>{5C22544A-7EE6-4342-B048-85BDC9FD1C3A}</a:tableStyleId>
              </a:tblPr>
              <a:tblGrid>
                <a:gridCol w="2904323"/>
                <a:gridCol w="2904323"/>
                <a:gridCol w="2904323"/>
              </a:tblGrid>
              <a:tr h="360040">
                <a:tc>
                  <a:txBody>
                    <a:bodyPr/>
                    <a:lstStyle/>
                    <a:p>
                      <a:pPr algn="ctr"/>
                      <a:r>
                        <a:rPr lang="zh-TW" altLang="en-US" dirty="0" smtClean="0">
                          <a:latin typeface="標楷體" pitchFamily="65" charset="-120"/>
                          <a:ea typeface="標楷體" pitchFamily="65" charset="-120"/>
                        </a:rPr>
                        <a:t>廣播公會建議費率</a:t>
                      </a:r>
                      <a:endParaRPr lang="zh-TW" altLang="en-US" dirty="0">
                        <a:latin typeface="標楷體" pitchFamily="65" charset="-120"/>
                        <a:ea typeface="標楷體" pitchFamily="65" charset="-120"/>
                      </a:endParaRPr>
                    </a:p>
                  </a:txBody>
                  <a:tcPr/>
                </a:tc>
                <a:tc>
                  <a:txBody>
                    <a:bodyPr/>
                    <a:lstStyle/>
                    <a:p>
                      <a:pPr algn="ctr"/>
                      <a:r>
                        <a:rPr lang="en-US" altLang="zh-TW" dirty="0" smtClean="0">
                          <a:latin typeface="標楷體" pitchFamily="65" charset="-120"/>
                          <a:ea typeface="標楷體" pitchFamily="65" charset="-120"/>
                          <a:hlinkClick r:id="rId2" action="ppaction://hlinkfile"/>
                        </a:rPr>
                        <a:t>MCAT 102.09.30</a:t>
                      </a:r>
                      <a:r>
                        <a:rPr lang="zh-TW" altLang="en-US" dirty="0" smtClean="0">
                          <a:latin typeface="標楷體" pitchFamily="65" charset="-120"/>
                          <a:ea typeface="標楷體" pitchFamily="65" charset="-120"/>
                          <a:hlinkClick r:id="rId2" action="ppaction://hlinkfile"/>
                        </a:rPr>
                        <a:t>公告</a:t>
                      </a:r>
                      <a:endParaRPr lang="zh-TW" altLang="en-US" dirty="0">
                        <a:latin typeface="標楷體" pitchFamily="65" charset="-120"/>
                        <a:ea typeface="標楷體" pitchFamily="65" charset="-120"/>
                      </a:endParaRPr>
                    </a:p>
                  </a:txBody>
                  <a:tcPr/>
                </a:tc>
                <a:tc>
                  <a:txBody>
                    <a:bodyPr/>
                    <a:lstStyle/>
                    <a:p>
                      <a:pPr algn="ctr"/>
                      <a:r>
                        <a:rPr lang="en-US" altLang="zh-TW" dirty="0" smtClean="0">
                          <a:latin typeface="標楷體" pitchFamily="65" charset="-120"/>
                          <a:ea typeface="標楷體" pitchFamily="65" charset="-120"/>
                          <a:hlinkClick r:id="rId3" action="ppaction://hlinkfile"/>
                        </a:rPr>
                        <a:t>MCAT</a:t>
                      </a:r>
                      <a:r>
                        <a:rPr lang="zh-TW" altLang="en-US" dirty="0" smtClean="0">
                          <a:latin typeface="標楷體" pitchFamily="65" charset="-120"/>
                          <a:ea typeface="標楷體" pitchFamily="65" charset="-120"/>
                          <a:hlinkClick r:id="rId3" action="ppaction://hlinkfile"/>
                        </a:rPr>
                        <a:t>原訂使用報酬率</a:t>
                      </a:r>
                      <a:endParaRPr lang="zh-TW" altLang="en-US" dirty="0" smtClean="0">
                        <a:latin typeface="標楷體" pitchFamily="65" charset="-120"/>
                        <a:ea typeface="標楷體" pitchFamily="65" charset="-120"/>
                      </a:endParaRPr>
                    </a:p>
                  </a:txBody>
                  <a:tcPr/>
                </a:tc>
              </a:tr>
              <a:tr h="306048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dirty="0" smtClean="0">
                        <a:latin typeface="標楷體" pitchFamily="65" charset="-120"/>
                        <a:ea typeface="標楷體" pitchFamily="65" charset="-120"/>
                        <a:hlinkClick r:id="rId4" action="ppaction://hlinkfile"/>
                      </a:endParaRPr>
                    </a:p>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dirty="0" smtClean="0">
                          <a:latin typeface="標楷體" pitchFamily="65" charset="-120"/>
                          <a:ea typeface="標楷體" pitchFamily="65" charset="-120"/>
                          <a:hlinkClick r:id="rId4" action="ppaction://hlinkfile"/>
                        </a:rPr>
                        <a:t>廣播公會建議費率</a:t>
                      </a:r>
                      <a:endParaRPr lang="zh-TW" altLang="en-US" dirty="0" smtClean="0">
                        <a:latin typeface="標楷體" pitchFamily="65" charset="-120"/>
                        <a:ea typeface="標楷體" pitchFamily="65" charset="-120"/>
                      </a:endParaRPr>
                    </a:p>
                  </a:txBody>
                  <a:tcPr/>
                </a:tc>
                <a:tc>
                  <a:txBody>
                    <a:bodyPr/>
                    <a:lstStyle/>
                    <a:p>
                      <a:r>
                        <a:rPr lang="en-US" altLang="zh-TW" sz="1600" dirty="0" smtClean="0">
                          <a:solidFill>
                            <a:srgbClr val="FF0000"/>
                          </a:solidFill>
                          <a:latin typeface="標楷體" pitchFamily="65" charset="-120"/>
                          <a:ea typeface="標楷體" pitchFamily="65" charset="-120"/>
                        </a:rPr>
                        <a:t>1</a:t>
                      </a:r>
                      <a:r>
                        <a:rPr lang="zh-TW" altLang="en-US" sz="1600" dirty="0" smtClean="0">
                          <a:solidFill>
                            <a:srgbClr val="FF0000"/>
                          </a:solidFill>
                          <a:latin typeface="標楷體" pitchFamily="65" charset="-120"/>
                          <a:ea typeface="標楷體" pitchFamily="65" charset="-120"/>
                        </a:rPr>
                        <a:t>、全國性廣播電臺：</a:t>
                      </a:r>
                    </a:p>
                    <a:p>
                      <a:r>
                        <a:rPr lang="zh-TW" altLang="en-US" sz="1600" dirty="0" smtClean="0">
                          <a:solidFill>
                            <a:srgbClr val="FF0000"/>
                          </a:solidFill>
                          <a:latin typeface="標楷體" pitchFamily="65" charset="-120"/>
                          <a:ea typeface="標楷體" pitchFamily="65" charset="-120"/>
                        </a:rPr>
                        <a:t>依其聯播網所屬電台頻率類別、功率大小、屬性及區域性之應付費用累加計算。</a:t>
                      </a:r>
                    </a:p>
                    <a:p>
                      <a:r>
                        <a:rPr lang="en-US" altLang="zh-TW" sz="1600" dirty="0" smtClean="0">
                          <a:solidFill>
                            <a:schemeClr val="bg1">
                              <a:lumMod val="50000"/>
                            </a:schemeClr>
                          </a:solidFill>
                          <a:latin typeface="標楷體" pitchFamily="65" charset="-120"/>
                          <a:ea typeface="標楷體" pitchFamily="65" charset="-120"/>
                        </a:rPr>
                        <a:t>2</a:t>
                      </a:r>
                      <a:r>
                        <a:rPr lang="zh-TW" altLang="en-US" sz="1600" dirty="0" smtClean="0">
                          <a:solidFill>
                            <a:schemeClr val="bg1">
                              <a:lumMod val="50000"/>
                            </a:schemeClr>
                          </a:solidFill>
                          <a:latin typeface="標楷體" pitchFamily="65" charset="-120"/>
                          <a:ea typeface="標楷體" pitchFamily="65" charset="-120"/>
                        </a:rPr>
                        <a:t>、調幅</a:t>
                      </a:r>
                      <a:r>
                        <a:rPr lang="en-US" altLang="zh-TW" sz="1600" dirty="0" smtClean="0">
                          <a:solidFill>
                            <a:schemeClr val="bg1">
                              <a:lumMod val="50000"/>
                            </a:schemeClr>
                          </a:solidFill>
                          <a:latin typeface="標楷體" pitchFamily="65" charset="-120"/>
                          <a:ea typeface="標楷體" pitchFamily="65" charset="-120"/>
                        </a:rPr>
                        <a:t>(</a:t>
                      </a:r>
                      <a:r>
                        <a:rPr lang="zh-TW" altLang="en-US" sz="1600" dirty="0" smtClean="0">
                          <a:solidFill>
                            <a:schemeClr val="bg1">
                              <a:lumMod val="50000"/>
                            </a:schemeClr>
                          </a:solidFill>
                          <a:latin typeface="標楷體" pitchFamily="65" charset="-120"/>
                          <a:ea typeface="標楷體" pitchFamily="65" charset="-120"/>
                        </a:rPr>
                        <a:t>甲、乙類</a:t>
                      </a:r>
                      <a:r>
                        <a:rPr lang="en-US" altLang="zh-TW" sz="1600" dirty="0" smtClean="0">
                          <a:solidFill>
                            <a:schemeClr val="bg1">
                              <a:lumMod val="50000"/>
                            </a:schemeClr>
                          </a:solidFill>
                          <a:latin typeface="標楷體" pitchFamily="65" charset="-120"/>
                          <a:ea typeface="標楷體" pitchFamily="65" charset="-120"/>
                        </a:rPr>
                        <a:t>AM)</a:t>
                      </a:r>
                      <a:r>
                        <a:rPr lang="zh-TW" altLang="en-US" sz="1600" dirty="0" smtClean="0">
                          <a:solidFill>
                            <a:schemeClr val="bg1">
                              <a:lumMod val="50000"/>
                            </a:schemeClr>
                          </a:solidFill>
                          <a:latin typeface="標楷體" pitchFamily="65" charset="-120"/>
                          <a:ea typeface="標楷體" pitchFamily="65" charset="-120"/>
                        </a:rPr>
                        <a:t>廣播電臺：</a:t>
                      </a:r>
                      <a:r>
                        <a:rPr lang="en-US" altLang="zh-TW" sz="1600" dirty="0" smtClean="0">
                          <a:solidFill>
                            <a:schemeClr val="bg1">
                              <a:lumMod val="50000"/>
                            </a:schemeClr>
                          </a:solidFill>
                          <a:latin typeface="標楷體" pitchFamily="65" charset="-120"/>
                          <a:ea typeface="標楷體" pitchFamily="65" charset="-120"/>
                          <a:sym typeface="Wingdings" pitchFamily="2" charset="2"/>
                        </a:rPr>
                        <a:t>(</a:t>
                      </a:r>
                      <a:r>
                        <a:rPr lang="zh-TW" altLang="en-US" sz="1600" dirty="0" smtClean="0">
                          <a:solidFill>
                            <a:schemeClr val="bg1">
                              <a:lumMod val="50000"/>
                            </a:schemeClr>
                          </a:solidFill>
                          <a:latin typeface="標楷體" pitchFamily="65" charset="-120"/>
                          <a:ea typeface="標楷體" pitchFamily="65" charset="-120"/>
                          <a:sym typeface="Wingdings" pitchFamily="2" charset="2"/>
                        </a:rPr>
                        <a:t>未修正</a:t>
                      </a:r>
                      <a:r>
                        <a:rPr lang="en-US" altLang="zh-TW" sz="1600" dirty="0" smtClean="0">
                          <a:solidFill>
                            <a:schemeClr val="bg1">
                              <a:lumMod val="50000"/>
                            </a:schemeClr>
                          </a:solidFill>
                          <a:latin typeface="標楷體" pitchFamily="65" charset="-120"/>
                          <a:ea typeface="標楷體" pitchFamily="65" charset="-120"/>
                          <a:sym typeface="Wingdings" pitchFamily="2" charset="2"/>
                        </a:rPr>
                        <a:t>)</a:t>
                      </a:r>
                      <a:endParaRPr lang="zh-TW" altLang="en-US" sz="1600" dirty="0" smtClean="0">
                        <a:solidFill>
                          <a:schemeClr val="bg1">
                            <a:lumMod val="50000"/>
                          </a:schemeClr>
                        </a:solidFill>
                        <a:latin typeface="標楷體" pitchFamily="65" charset="-120"/>
                        <a:ea typeface="標楷體" pitchFamily="65" charset="-120"/>
                      </a:endParaRPr>
                    </a:p>
                    <a:p>
                      <a:r>
                        <a:rPr lang="zh-TW" altLang="en-US" sz="1600" dirty="0" smtClean="0">
                          <a:solidFill>
                            <a:schemeClr val="bg1">
                              <a:lumMod val="50000"/>
                            </a:schemeClr>
                          </a:solidFill>
                          <a:latin typeface="標楷體" pitchFamily="65" charset="-120"/>
                          <a:ea typeface="標楷體" pitchFamily="65" charset="-120"/>
                        </a:rPr>
                        <a:t>（</a:t>
                      </a:r>
                      <a:r>
                        <a:rPr lang="en-US" altLang="zh-TW" sz="1600" dirty="0" smtClean="0">
                          <a:solidFill>
                            <a:schemeClr val="bg1">
                              <a:lumMod val="50000"/>
                            </a:schemeClr>
                          </a:solidFill>
                          <a:latin typeface="標楷體" pitchFamily="65" charset="-120"/>
                          <a:ea typeface="標楷體" pitchFamily="65" charset="-120"/>
                        </a:rPr>
                        <a:t>1</a:t>
                      </a:r>
                      <a:r>
                        <a:rPr lang="zh-TW" altLang="en-US" sz="1600" dirty="0" smtClean="0">
                          <a:solidFill>
                            <a:schemeClr val="bg1">
                              <a:lumMod val="50000"/>
                            </a:schemeClr>
                          </a:solidFill>
                          <a:latin typeface="標楷體" pitchFamily="65" charset="-120"/>
                          <a:ea typeface="標楷體" pitchFamily="65" charset="-120"/>
                        </a:rPr>
                        <a:t>）主播台每一頻道</a:t>
                      </a:r>
                      <a:r>
                        <a:rPr lang="en-US" altLang="zh-TW" sz="1600" dirty="0" smtClean="0">
                          <a:solidFill>
                            <a:schemeClr val="bg1">
                              <a:lumMod val="50000"/>
                            </a:schemeClr>
                          </a:solidFill>
                          <a:latin typeface="標楷體" pitchFamily="65" charset="-120"/>
                          <a:ea typeface="標楷體" pitchFamily="65" charset="-120"/>
                        </a:rPr>
                        <a:t>22,000</a:t>
                      </a:r>
                      <a:r>
                        <a:rPr lang="zh-TW" altLang="en-US" sz="1600" dirty="0" smtClean="0">
                          <a:solidFill>
                            <a:schemeClr val="bg1">
                              <a:lumMod val="50000"/>
                            </a:schemeClr>
                          </a:solidFill>
                          <a:latin typeface="標楷體" pitchFamily="65" charset="-120"/>
                          <a:ea typeface="標楷體" pitchFamily="65" charset="-120"/>
                        </a:rPr>
                        <a:t>元。</a:t>
                      </a:r>
                    </a:p>
                    <a:p>
                      <a:r>
                        <a:rPr lang="zh-TW" altLang="en-US" sz="1600" dirty="0" smtClean="0">
                          <a:solidFill>
                            <a:schemeClr val="bg1">
                              <a:lumMod val="50000"/>
                            </a:schemeClr>
                          </a:solidFill>
                          <a:latin typeface="標楷體" pitchFamily="65" charset="-120"/>
                          <a:ea typeface="標楷體" pitchFamily="65" charset="-120"/>
                        </a:rPr>
                        <a:t>（</a:t>
                      </a:r>
                      <a:r>
                        <a:rPr lang="en-US" altLang="zh-TW" sz="1600" dirty="0" smtClean="0">
                          <a:solidFill>
                            <a:schemeClr val="bg1">
                              <a:lumMod val="50000"/>
                            </a:schemeClr>
                          </a:solidFill>
                          <a:latin typeface="標楷體" pitchFamily="65" charset="-120"/>
                          <a:ea typeface="標楷體" pitchFamily="65" charset="-120"/>
                        </a:rPr>
                        <a:t>2</a:t>
                      </a:r>
                      <a:r>
                        <a:rPr lang="zh-TW" altLang="en-US" sz="1600" dirty="0" smtClean="0">
                          <a:solidFill>
                            <a:schemeClr val="bg1">
                              <a:lumMod val="50000"/>
                            </a:schemeClr>
                          </a:solidFill>
                          <a:latin typeface="標楷體" pitchFamily="65" charset="-120"/>
                          <a:ea typeface="標楷體" pitchFamily="65" charset="-120"/>
                        </a:rPr>
                        <a:t>）轉播台每一頻道</a:t>
                      </a:r>
                      <a:r>
                        <a:rPr lang="en-US" altLang="zh-TW" sz="1600" dirty="0" smtClean="0">
                          <a:solidFill>
                            <a:schemeClr val="bg1">
                              <a:lumMod val="50000"/>
                            </a:schemeClr>
                          </a:solidFill>
                          <a:latin typeface="標楷體" pitchFamily="65" charset="-120"/>
                          <a:ea typeface="標楷體" pitchFamily="65" charset="-120"/>
                        </a:rPr>
                        <a:t>11,000</a:t>
                      </a:r>
                      <a:r>
                        <a:rPr lang="zh-TW" altLang="en-US" sz="1600" dirty="0" smtClean="0">
                          <a:solidFill>
                            <a:schemeClr val="bg1">
                              <a:lumMod val="50000"/>
                            </a:schemeClr>
                          </a:solidFill>
                          <a:latin typeface="標楷體" pitchFamily="65" charset="-120"/>
                          <a:ea typeface="標楷體" pitchFamily="65" charset="-120"/>
                        </a:rPr>
                        <a:t>元。</a:t>
                      </a:r>
                    </a:p>
                    <a:p>
                      <a:r>
                        <a:rPr lang="en-US" altLang="zh-TW" sz="1600" dirty="0" smtClean="0">
                          <a:solidFill>
                            <a:schemeClr val="bg1">
                              <a:lumMod val="50000"/>
                            </a:schemeClr>
                          </a:solidFill>
                          <a:latin typeface="標楷體" pitchFamily="65" charset="-120"/>
                          <a:ea typeface="標楷體" pitchFamily="65" charset="-120"/>
                        </a:rPr>
                        <a:t>3</a:t>
                      </a:r>
                      <a:r>
                        <a:rPr lang="zh-TW" altLang="en-US" sz="1600" dirty="0" smtClean="0">
                          <a:solidFill>
                            <a:schemeClr val="bg1">
                              <a:lumMod val="50000"/>
                            </a:schemeClr>
                          </a:solidFill>
                          <a:latin typeface="標楷體" pitchFamily="65" charset="-120"/>
                          <a:ea typeface="標楷體" pitchFamily="65" charset="-120"/>
                        </a:rPr>
                        <a:t>、中功率調頻</a:t>
                      </a:r>
                      <a:r>
                        <a:rPr lang="en-US" altLang="zh-TW" sz="1600" dirty="0" smtClean="0">
                          <a:solidFill>
                            <a:schemeClr val="bg1">
                              <a:lumMod val="50000"/>
                            </a:schemeClr>
                          </a:solidFill>
                          <a:latin typeface="標楷體" pitchFamily="65" charset="-120"/>
                          <a:ea typeface="標楷體" pitchFamily="65" charset="-120"/>
                        </a:rPr>
                        <a:t>(</a:t>
                      </a:r>
                      <a:r>
                        <a:rPr lang="zh-TW" altLang="en-US" sz="1600" dirty="0" smtClean="0">
                          <a:solidFill>
                            <a:schemeClr val="bg1">
                              <a:lumMod val="50000"/>
                            </a:schemeClr>
                          </a:solidFill>
                          <a:latin typeface="標楷體" pitchFamily="65" charset="-120"/>
                          <a:ea typeface="標楷體" pitchFamily="65" charset="-120"/>
                        </a:rPr>
                        <a:t>乙類</a:t>
                      </a:r>
                      <a:r>
                        <a:rPr lang="en-US" altLang="zh-TW" sz="1600" dirty="0" smtClean="0">
                          <a:solidFill>
                            <a:schemeClr val="bg1">
                              <a:lumMod val="50000"/>
                            </a:schemeClr>
                          </a:solidFill>
                          <a:latin typeface="標楷體" pitchFamily="65" charset="-120"/>
                          <a:ea typeface="標楷體" pitchFamily="65" charset="-120"/>
                        </a:rPr>
                        <a:t>FM)</a:t>
                      </a:r>
                      <a:r>
                        <a:rPr lang="zh-TW" altLang="en-US" sz="1600" dirty="0" smtClean="0">
                          <a:solidFill>
                            <a:schemeClr val="bg1">
                              <a:lumMod val="50000"/>
                            </a:schemeClr>
                          </a:solidFill>
                          <a:latin typeface="標楷體" pitchFamily="65" charset="-120"/>
                          <a:ea typeface="標楷體" pitchFamily="65" charset="-120"/>
                        </a:rPr>
                        <a:t>與小功率調頻</a:t>
                      </a:r>
                      <a:r>
                        <a:rPr lang="en-US" altLang="zh-TW" sz="1600" dirty="0" smtClean="0">
                          <a:solidFill>
                            <a:schemeClr val="bg1">
                              <a:lumMod val="50000"/>
                            </a:schemeClr>
                          </a:solidFill>
                          <a:latin typeface="標楷體" pitchFamily="65" charset="-120"/>
                          <a:ea typeface="標楷體" pitchFamily="65" charset="-120"/>
                        </a:rPr>
                        <a:t>(</a:t>
                      </a:r>
                      <a:r>
                        <a:rPr lang="zh-TW" altLang="en-US" sz="1600" dirty="0" smtClean="0">
                          <a:solidFill>
                            <a:schemeClr val="bg1">
                              <a:lumMod val="50000"/>
                            </a:schemeClr>
                          </a:solidFill>
                          <a:latin typeface="標楷體" pitchFamily="65" charset="-120"/>
                          <a:ea typeface="標楷體" pitchFamily="65" charset="-120"/>
                        </a:rPr>
                        <a:t>甲類</a:t>
                      </a:r>
                      <a:r>
                        <a:rPr lang="en-US" altLang="zh-TW" sz="1600" dirty="0" smtClean="0">
                          <a:solidFill>
                            <a:schemeClr val="bg1">
                              <a:lumMod val="50000"/>
                            </a:schemeClr>
                          </a:solidFill>
                          <a:latin typeface="標楷體" pitchFamily="65" charset="-120"/>
                          <a:ea typeface="標楷體" pitchFamily="65" charset="-120"/>
                        </a:rPr>
                        <a:t>FM)</a:t>
                      </a:r>
                      <a:r>
                        <a:rPr lang="zh-TW" altLang="en-US" sz="1600" dirty="0" smtClean="0">
                          <a:solidFill>
                            <a:schemeClr val="bg1">
                              <a:lumMod val="50000"/>
                            </a:schemeClr>
                          </a:solidFill>
                          <a:latin typeface="標楷體" pitchFamily="65" charset="-120"/>
                          <a:ea typeface="標楷體" pitchFamily="65" charset="-120"/>
                        </a:rPr>
                        <a:t>廣播電臺：如附表</a:t>
                      </a:r>
                      <a:r>
                        <a:rPr lang="en-US" altLang="zh-TW" sz="1600" dirty="0" smtClean="0">
                          <a:solidFill>
                            <a:schemeClr val="bg1">
                              <a:lumMod val="50000"/>
                            </a:schemeClr>
                          </a:solidFill>
                          <a:latin typeface="標楷體" pitchFamily="65" charset="-120"/>
                          <a:ea typeface="標楷體" pitchFamily="65" charset="-120"/>
                        </a:rPr>
                        <a:t>1</a:t>
                      </a:r>
                      <a:r>
                        <a:rPr lang="zh-TW" altLang="en-US" sz="1600" dirty="0" smtClean="0">
                          <a:solidFill>
                            <a:schemeClr val="bg1">
                              <a:lumMod val="50000"/>
                            </a:schemeClr>
                          </a:solidFill>
                          <a:latin typeface="標楷體" pitchFamily="65" charset="-120"/>
                          <a:ea typeface="標楷體" pitchFamily="65" charset="-120"/>
                        </a:rPr>
                        <a:t>及</a:t>
                      </a:r>
                      <a:r>
                        <a:rPr lang="en-US" altLang="zh-TW" sz="1600" dirty="0" smtClean="0">
                          <a:solidFill>
                            <a:schemeClr val="bg1">
                              <a:lumMod val="50000"/>
                            </a:schemeClr>
                          </a:solidFill>
                          <a:latin typeface="標楷體" pitchFamily="65" charset="-120"/>
                          <a:ea typeface="標楷體" pitchFamily="65" charset="-120"/>
                        </a:rPr>
                        <a:t>2</a:t>
                      </a:r>
                      <a:r>
                        <a:rPr lang="zh-TW" altLang="en-US" sz="1600" dirty="0" smtClean="0">
                          <a:solidFill>
                            <a:schemeClr val="bg1">
                              <a:lumMod val="50000"/>
                            </a:schemeClr>
                          </a:solidFill>
                          <a:latin typeface="標楷體" pitchFamily="65" charset="-120"/>
                          <a:ea typeface="標楷體" pitchFamily="65" charset="-120"/>
                        </a:rPr>
                        <a:t>。</a:t>
                      </a:r>
                      <a:r>
                        <a:rPr lang="en-US" altLang="zh-TW" sz="1600" dirty="0" smtClean="0">
                          <a:solidFill>
                            <a:schemeClr val="bg1">
                              <a:lumMod val="50000"/>
                            </a:schemeClr>
                          </a:solidFill>
                          <a:latin typeface="標楷體" pitchFamily="65" charset="-120"/>
                          <a:ea typeface="標楷體" pitchFamily="65" charset="-120"/>
                        </a:rPr>
                        <a:t>(</a:t>
                      </a:r>
                      <a:r>
                        <a:rPr lang="zh-TW" altLang="en-US" sz="1600" dirty="0" smtClean="0">
                          <a:solidFill>
                            <a:schemeClr val="bg1">
                              <a:lumMod val="50000"/>
                            </a:schemeClr>
                          </a:solidFill>
                          <a:latin typeface="標楷體" pitchFamily="65" charset="-120"/>
                          <a:ea typeface="標楷體" pitchFamily="65" charset="-120"/>
                        </a:rPr>
                        <a:t>未修正</a:t>
                      </a:r>
                      <a:r>
                        <a:rPr lang="en-US" altLang="zh-TW" sz="1600" dirty="0" smtClean="0">
                          <a:solidFill>
                            <a:schemeClr val="bg1">
                              <a:lumMod val="50000"/>
                            </a:schemeClr>
                          </a:solidFill>
                          <a:latin typeface="標楷體" pitchFamily="65" charset="-120"/>
                          <a:ea typeface="標楷體" pitchFamily="65" charset="-120"/>
                        </a:rPr>
                        <a:t>)</a:t>
                      </a:r>
                      <a:endParaRPr lang="zh-TW" altLang="en-US" sz="1600" dirty="0" smtClean="0">
                        <a:solidFill>
                          <a:schemeClr val="bg1">
                            <a:lumMod val="50000"/>
                          </a:schemeClr>
                        </a:solidFill>
                        <a:latin typeface="標楷體" pitchFamily="65" charset="-120"/>
                        <a:ea typeface="標楷體" pitchFamily="65" charset="-120"/>
                      </a:endParaRPr>
                    </a:p>
                    <a:p>
                      <a:r>
                        <a:rPr lang="en-US" altLang="zh-TW" sz="1600" dirty="0" smtClean="0">
                          <a:solidFill>
                            <a:srgbClr val="FF0000"/>
                          </a:solidFill>
                          <a:latin typeface="標楷體" pitchFamily="65" charset="-120"/>
                          <a:ea typeface="標楷體" pitchFamily="65" charset="-120"/>
                        </a:rPr>
                        <a:t>4</a:t>
                      </a:r>
                      <a:r>
                        <a:rPr lang="zh-TW" altLang="en-US" sz="1600" dirty="0" smtClean="0">
                          <a:solidFill>
                            <a:srgbClr val="FF0000"/>
                          </a:solidFill>
                          <a:latin typeface="標楷體" pitchFamily="65" charset="-120"/>
                          <a:ea typeface="標楷體" pitchFamily="65" charset="-120"/>
                        </a:rPr>
                        <a:t>、大功率調幅</a:t>
                      </a:r>
                      <a:r>
                        <a:rPr lang="en-US" altLang="zh-TW" sz="1600" dirty="0" smtClean="0">
                          <a:solidFill>
                            <a:srgbClr val="FF0000"/>
                          </a:solidFill>
                          <a:latin typeface="標楷體" pitchFamily="65" charset="-120"/>
                          <a:ea typeface="標楷體" pitchFamily="65" charset="-120"/>
                        </a:rPr>
                        <a:t>(</a:t>
                      </a:r>
                      <a:r>
                        <a:rPr lang="zh-TW" altLang="en-US" sz="1600" dirty="0" smtClean="0">
                          <a:solidFill>
                            <a:srgbClr val="FF0000"/>
                          </a:solidFill>
                          <a:latin typeface="標楷體" pitchFamily="65" charset="-120"/>
                          <a:ea typeface="標楷體" pitchFamily="65" charset="-120"/>
                        </a:rPr>
                        <a:t>丙類</a:t>
                      </a:r>
                      <a:r>
                        <a:rPr lang="en-US" altLang="zh-TW" sz="1600" dirty="0" smtClean="0">
                          <a:solidFill>
                            <a:srgbClr val="FF0000"/>
                          </a:solidFill>
                          <a:latin typeface="標楷體" pitchFamily="65" charset="-120"/>
                          <a:ea typeface="標楷體" pitchFamily="65" charset="-120"/>
                        </a:rPr>
                        <a:t>AM)</a:t>
                      </a:r>
                      <a:r>
                        <a:rPr lang="zh-TW" altLang="en-US" sz="1600" dirty="0" smtClean="0">
                          <a:solidFill>
                            <a:srgbClr val="FF0000"/>
                          </a:solidFill>
                          <a:latin typeface="標楷體" pitchFamily="65" charset="-120"/>
                          <a:ea typeface="標楷體" pitchFamily="65" charset="-120"/>
                        </a:rPr>
                        <a:t>廣播電台：如附表</a:t>
                      </a:r>
                      <a:r>
                        <a:rPr lang="en-US" altLang="zh-TW" sz="1600" dirty="0" smtClean="0">
                          <a:solidFill>
                            <a:srgbClr val="FF0000"/>
                          </a:solidFill>
                          <a:latin typeface="標楷體" pitchFamily="65" charset="-120"/>
                          <a:ea typeface="標楷體" pitchFamily="65" charset="-120"/>
                        </a:rPr>
                        <a:t>3</a:t>
                      </a:r>
                      <a:r>
                        <a:rPr lang="zh-TW" altLang="en-US" sz="1600" dirty="0" smtClean="0">
                          <a:solidFill>
                            <a:srgbClr val="FF0000"/>
                          </a:solidFill>
                          <a:latin typeface="標楷體" pitchFamily="65" charset="-120"/>
                          <a:ea typeface="標楷體" pitchFamily="65" charset="-120"/>
                        </a:rPr>
                        <a:t>。</a:t>
                      </a:r>
                    </a:p>
                    <a:p>
                      <a:r>
                        <a:rPr lang="en-US" altLang="zh-TW" sz="1600" dirty="0" smtClean="0">
                          <a:solidFill>
                            <a:srgbClr val="FF0000"/>
                          </a:solidFill>
                          <a:latin typeface="標楷體" pitchFamily="65" charset="-120"/>
                          <a:ea typeface="標楷體" pitchFamily="65" charset="-120"/>
                        </a:rPr>
                        <a:t>5</a:t>
                      </a:r>
                      <a:r>
                        <a:rPr lang="zh-TW" altLang="en-US" sz="1600" dirty="0" smtClean="0">
                          <a:solidFill>
                            <a:srgbClr val="FF0000"/>
                          </a:solidFill>
                          <a:latin typeface="標楷體" pitchFamily="65" charset="-120"/>
                          <a:ea typeface="標楷體" pitchFamily="65" charset="-120"/>
                        </a:rPr>
                        <a:t>、大功率調頻</a:t>
                      </a:r>
                      <a:r>
                        <a:rPr lang="en-US" altLang="zh-TW" sz="1600" dirty="0" smtClean="0">
                          <a:solidFill>
                            <a:srgbClr val="FF0000"/>
                          </a:solidFill>
                          <a:latin typeface="標楷體" pitchFamily="65" charset="-120"/>
                          <a:ea typeface="標楷體" pitchFamily="65" charset="-120"/>
                        </a:rPr>
                        <a:t>(</a:t>
                      </a:r>
                      <a:r>
                        <a:rPr lang="zh-TW" altLang="en-US" sz="1600" dirty="0" smtClean="0">
                          <a:solidFill>
                            <a:srgbClr val="FF0000"/>
                          </a:solidFill>
                          <a:latin typeface="標楷體" pitchFamily="65" charset="-120"/>
                          <a:ea typeface="標楷體" pitchFamily="65" charset="-120"/>
                        </a:rPr>
                        <a:t>丙類</a:t>
                      </a:r>
                      <a:r>
                        <a:rPr lang="en-US" altLang="zh-TW" sz="1600" dirty="0" smtClean="0">
                          <a:solidFill>
                            <a:srgbClr val="FF0000"/>
                          </a:solidFill>
                          <a:latin typeface="標楷體" pitchFamily="65" charset="-120"/>
                          <a:ea typeface="標楷體" pitchFamily="65" charset="-120"/>
                        </a:rPr>
                        <a:t>FM)</a:t>
                      </a:r>
                      <a:r>
                        <a:rPr lang="zh-TW" altLang="en-US" sz="1600" dirty="0" smtClean="0">
                          <a:solidFill>
                            <a:srgbClr val="FF0000"/>
                          </a:solidFill>
                          <a:latin typeface="標楷體" pitchFamily="65" charset="-120"/>
                          <a:ea typeface="標楷體" pitchFamily="65" charset="-120"/>
                        </a:rPr>
                        <a:t>廣播電台：如附表</a:t>
                      </a:r>
                      <a:r>
                        <a:rPr lang="en-US" altLang="zh-TW" sz="1600" dirty="0" smtClean="0">
                          <a:solidFill>
                            <a:srgbClr val="FF0000"/>
                          </a:solidFill>
                          <a:latin typeface="標楷體" pitchFamily="65" charset="-120"/>
                          <a:ea typeface="標楷體" pitchFamily="65" charset="-120"/>
                        </a:rPr>
                        <a:t>4</a:t>
                      </a:r>
                      <a:r>
                        <a:rPr lang="zh-TW" altLang="en-US" sz="1600" dirty="0" smtClean="0">
                          <a:solidFill>
                            <a:srgbClr val="FF0000"/>
                          </a:solidFill>
                          <a:latin typeface="標楷體" pitchFamily="65" charset="-120"/>
                          <a:ea typeface="標楷體" pitchFamily="65" charset="-120"/>
                        </a:rPr>
                        <a:t>。</a:t>
                      </a:r>
                    </a:p>
                  </a:txBody>
                  <a:tcPr/>
                </a:tc>
                <a:tc>
                  <a:txBody>
                    <a:bodyPr/>
                    <a:lstStyle/>
                    <a:p>
                      <a:r>
                        <a:rPr lang="en-US" altLang="zh-TW" sz="1600" dirty="0" smtClean="0">
                          <a:latin typeface="標楷體" pitchFamily="65" charset="-120"/>
                          <a:ea typeface="標楷體" pitchFamily="65" charset="-120"/>
                        </a:rPr>
                        <a:t>1</a:t>
                      </a:r>
                      <a:r>
                        <a:rPr lang="zh-TW" altLang="en-US" sz="1600" dirty="0" smtClean="0">
                          <a:latin typeface="標楷體" pitchFamily="65" charset="-120"/>
                          <a:ea typeface="標楷體" pitchFamily="65" charset="-120"/>
                        </a:rPr>
                        <a:t>、全國性廣播電臺：</a:t>
                      </a:r>
                    </a:p>
                    <a:p>
                      <a:r>
                        <a:rPr lang="en-US" altLang="zh-TW" sz="1600" dirty="0" smtClean="0">
                          <a:latin typeface="標楷體" pitchFamily="65" charset="-120"/>
                          <a:ea typeface="標楷體" pitchFamily="65" charset="-120"/>
                        </a:rPr>
                        <a:t>(1) </a:t>
                      </a:r>
                      <a:r>
                        <a:rPr lang="zh-TW" altLang="en-US" sz="1600" dirty="0" smtClean="0">
                          <a:latin typeface="標楷體" pitchFamily="65" charset="-120"/>
                          <a:ea typeface="標楷體" pitchFamily="65" charset="-120"/>
                        </a:rPr>
                        <a:t>全國性調頻網：每一廣播網</a:t>
                      </a:r>
                      <a:r>
                        <a:rPr lang="en-US" altLang="zh-TW" sz="1600" dirty="0" smtClean="0">
                          <a:latin typeface="標楷體" pitchFamily="65" charset="-120"/>
                          <a:ea typeface="標楷體" pitchFamily="65" charset="-120"/>
                        </a:rPr>
                        <a:t>22</a:t>
                      </a:r>
                      <a:r>
                        <a:rPr lang="zh-TW" altLang="en-US" sz="1600" dirty="0" smtClean="0">
                          <a:latin typeface="標楷體" pitchFamily="65" charset="-120"/>
                          <a:ea typeface="標楷體" pitchFamily="65" charset="-120"/>
                        </a:rPr>
                        <a:t>萬元。</a:t>
                      </a:r>
                    </a:p>
                    <a:p>
                      <a:r>
                        <a:rPr lang="en-US" altLang="zh-TW" sz="1600" dirty="0" smtClean="0">
                          <a:latin typeface="標楷體" pitchFamily="65" charset="-120"/>
                          <a:ea typeface="標楷體" pitchFamily="65" charset="-120"/>
                        </a:rPr>
                        <a:t>(2) </a:t>
                      </a:r>
                      <a:r>
                        <a:rPr lang="zh-TW" altLang="en-US" sz="1600" dirty="0" smtClean="0">
                          <a:latin typeface="標楷體" pitchFamily="65" charset="-120"/>
                          <a:ea typeface="標楷體" pitchFamily="65" charset="-120"/>
                        </a:rPr>
                        <a:t>全國性調幅網：每一廣播網</a:t>
                      </a:r>
                      <a:r>
                        <a:rPr lang="en-US" altLang="zh-TW" sz="1600" dirty="0" smtClean="0">
                          <a:latin typeface="標楷體" pitchFamily="65" charset="-120"/>
                          <a:ea typeface="標楷體" pitchFamily="65" charset="-120"/>
                        </a:rPr>
                        <a:t>11</a:t>
                      </a:r>
                      <a:r>
                        <a:rPr lang="zh-TW" altLang="en-US" sz="1600" dirty="0" smtClean="0">
                          <a:latin typeface="標楷體" pitchFamily="65" charset="-120"/>
                          <a:ea typeface="標楷體" pitchFamily="65" charset="-120"/>
                        </a:rPr>
                        <a:t>萬元。</a:t>
                      </a:r>
                    </a:p>
                    <a:p>
                      <a:r>
                        <a:rPr lang="en-US" altLang="zh-TW" sz="1600" dirty="0" smtClean="0">
                          <a:latin typeface="標楷體" pitchFamily="65" charset="-120"/>
                          <a:ea typeface="標楷體" pitchFamily="65" charset="-120"/>
                        </a:rPr>
                        <a:t>2</a:t>
                      </a:r>
                      <a:r>
                        <a:rPr lang="zh-TW" altLang="en-US" sz="1600" dirty="0" smtClean="0">
                          <a:latin typeface="標楷體" pitchFamily="65" charset="-120"/>
                          <a:ea typeface="標楷體" pitchFamily="65" charset="-120"/>
                        </a:rPr>
                        <a:t>、調幅</a:t>
                      </a:r>
                      <a:r>
                        <a:rPr lang="en-US" altLang="zh-TW" sz="1600" dirty="0" smtClean="0">
                          <a:latin typeface="標楷體" pitchFamily="65" charset="-120"/>
                          <a:ea typeface="標楷體" pitchFamily="65" charset="-120"/>
                        </a:rPr>
                        <a:t>(</a:t>
                      </a:r>
                      <a:r>
                        <a:rPr lang="zh-TW" altLang="en-US" sz="1600" dirty="0" smtClean="0">
                          <a:latin typeface="標楷體" pitchFamily="65" charset="-120"/>
                          <a:ea typeface="標楷體" pitchFamily="65" charset="-120"/>
                        </a:rPr>
                        <a:t>甲、乙類</a:t>
                      </a:r>
                      <a:r>
                        <a:rPr lang="en-US" altLang="zh-TW" sz="1600" dirty="0" smtClean="0">
                          <a:latin typeface="標楷體" pitchFamily="65" charset="-120"/>
                          <a:ea typeface="標楷體" pitchFamily="65" charset="-120"/>
                        </a:rPr>
                        <a:t>AM)</a:t>
                      </a:r>
                      <a:r>
                        <a:rPr lang="zh-TW" altLang="en-US" sz="1600" dirty="0" smtClean="0">
                          <a:latin typeface="標楷體" pitchFamily="65" charset="-120"/>
                          <a:ea typeface="標楷體" pitchFamily="65" charset="-120"/>
                        </a:rPr>
                        <a:t>廣播電臺：</a:t>
                      </a:r>
                    </a:p>
                    <a:p>
                      <a:r>
                        <a:rPr lang="en-US" altLang="zh-TW" sz="1600" dirty="0" smtClean="0">
                          <a:latin typeface="標楷體" pitchFamily="65" charset="-120"/>
                          <a:ea typeface="標楷體" pitchFamily="65" charset="-120"/>
                        </a:rPr>
                        <a:t>(1) </a:t>
                      </a:r>
                      <a:r>
                        <a:rPr lang="zh-TW" altLang="en-US" sz="1600" dirty="0" smtClean="0">
                          <a:latin typeface="標楷體" pitchFamily="65" charset="-120"/>
                          <a:ea typeface="標楷體" pitchFamily="65" charset="-120"/>
                        </a:rPr>
                        <a:t>主播台每一頻道</a:t>
                      </a:r>
                      <a:r>
                        <a:rPr lang="en-US" altLang="zh-TW" sz="1600" dirty="0" smtClean="0">
                          <a:latin typeface="標楷體" pitchFamily="65" charset="-120"/>
                          <a:ea typeface="標楷體" pitchFamily="65" charset="-120"/>
                        </a:rPr>
                        <a:t>22,000</a:t>
                      </a:r>
                      <a:r>
                        <a:rPr lang="zh-TW" altLang="en-US" sz="1600" dirty="0" smtClean="0">
                          <a:latin typeface="標楷體" pitchFamily="65" charset="-120"/>
                          <a:ea typeface="標楷體" pitchFamily="65" charset="-120"/>
                        </a:rPr>
                        <a:t>元。</a:t>
                      </a:r>
                    </a:p>
                    <a:p>
                      <a:r>
                        <a:rPr lang="en-US" altLang="zh-TW" sz="1600" dirty="0" smtClean="0">
                          <a:latin typeface="標楷體" pitchFamily="65" charset="-120"/>
                          <a:ea typeface="標楷體" pitchFamily="65" charset="-120"/>
                        </a:rPr>
                        <a:t>(2) </a:t>
                      </a:r>
                      <a:r>
                        <a:rPr lang="zh-TW" altLang="en-US" sz="1600" dirty="0" smtClean="0">
                          <a:latin typeface="標楷體" pitchFamily="65" charset="-120"/>
                          <a:ea typeface="標楷體" pitchFamily="65" charset="-120"/>
                        </a:rPr>
                        <a:t>轉播台每一頻道</a:t>
                      </a:r>
                      <a:r>
                        <a:rPr lang="en-US" altLang="zh-TW" sz="1600" dirty="0" smtClean="0">
                          <a:latin typeface="標楷體" pitchFamily="65" charset="-120"/>
                          <a:ea typeface="標楷體" pitchFamily="65" charset="-120"/>
                        </a:rPr>
                        <a:t>11,000</a:t>
                      </a:r>
                      <a:r>
                        <a:rPr lang="zh-TW" altLang="en-US" sz="1600" dirty="0" smtClean="0">
                          <a:latin typeface="標楷體" pitchFamily="65" charset="-120"/>
                          <a:ea typeface="標楷體" pitchFamily="65" charset="-120"/>
                        </a:rPr>
                        <a:t>元。</a:t>
                      </a:r>
                    </a:p>
                    <a:p>
                      <a:r>
                        <a:rPr lang="en-US" altLang="zh-TW" sz="1600" dirty="0" smtClean="0">
                          <a:latin typeface="標楷體" pitchFamily="65" charset="-120"/>
                          <a:ea typeface="標楷體" pitchFamily="65" charset="-120"/>
                        </a:rPr>
                        <a:t>3</a:t>
                      </a:r>
                      <a:r>
                        <a:rPr lang="zh-TW" altLang="en-US" sz="1600" dirty="0" smtClean="0">
                          <a:latin typeface="標楷體" pitchFamily="65" charset="-120"/>
                          <a:ea typeface="標楷體" pitchFamily="65" charset="-120"/>
                        </a:rPr>
                        <a:t>、中功率調頻</a:t>
                      </a:r>
                      <a:r>
                        <a:rPr lang="en-US" altLang="zh-TW" sz="1600" dirty="0" smtClean="0">
                          <a:latin typeface="標楷體" pitchFamily="65" charset="-120"/>
                          <a:ea typeface="標楷體" pitchFamily="65" charset="-120"/>
                        </a:rPr>
                        <a:t>(</a:t>
                      </a:r>
                      <a:r>
                        <a:rPr lang="zh-TW" altLang="en-US" sz="1600" dirty="0" smtClean="0">
                          <a:latin typeface="標楷體" pitchFamily="65" charset="-120"/>
                          <a:ea typeface="標楷體" pitchFamily="65" charset="-120"/>
                        </a:rPr>
                        <a:t>乙類</a:t>
                      </a:r>
                      <a:r>
                        <a:rPr lang="en-US" altLang="zh-TW" sz="1600" dirty="0" smtClean="0">
                          <a:latin typeface="標楷體" pitchFamily="65" charset="-120"/>
                          <a:ea typeface="標楷體" pitchFamily="65" charset="-120"/>
                        </a:rPr>
                        <a:t>FM)</a:t>
                      </a:r>
                      <a:r>
                        <a:rPr lang="zh-TW" altLang="en-US" sz="1600" dirty="0" smtClean="0">
                          <a:latin typeface="標楷體" pitchFamily="65" charset="-120"/>
                          <a:ea typeface="標楷體" pitchFamily="65" charset="-120"/>
                        </a:rPr>
                        <a:t>與小功率調頻</a:t>
                      </a:r>
                      <a:r>
                        <a:rPr lang="en-US" altLang="zh-TW" sz="1600" dirty="0" smtClean="0">
                          <a:latin typeface="標楷體" pitchFamily="65" charset="-120"/>
                          <a:ea typeface="標楷體" pitchFamily="65" charset="-120"/>
                        </a:rPr>
                        <a:t>(</a:t>
                      </a:r>
                      <a:r>
                        <a:rPr lang="zh-TW" altLang="en-US" sz="1600" dirty="0" smtClean="0">
                          <a:latin typeface="標楷體" pitchFamily="65" charset="-120"/>
                          <a:ea typeface="標楷體" pitchFamily="65" charset="-120"/>
                        </a:rPr>
                        <a:t>甲類</a:t>
                      </a:r>
                      <a:r>
                        <a:rPr lang="en-US" altLang="zh-TW" sz="1600" dirty="0" smtClean="0">
                          <a:latin typeface="標楷體" pitchFamily="65" charset="-120"/>
                          <a:ea typeface="標楷體" pitchFamily="65" charset="-120"/>
                        </a:rPr>
                        <a:t>FM)</a:t>
                      </a:r>
                      <a:r>
                        <a:rPr lang="zh-TW" altLang="en-US" sz="1600" dirty="0" smtClean="0">
                          <a:latin typeface="標楷體" pitchFamily="65" charset="-120"/>
                          <a:ea typeface="標楷體" pitchFamily="65" charset="-120"/>
                        </a:rPr>
                        <a:t>廣播電臺：如附表</a:t>
                      </a:r>
                      <a:r>
                        <a:rPr lang="en-US" altLang="zh-TW" sz="1600" dirty="0" smtClean="0">
                          <a:latin typeface="標楷體" pitchFamily="65" charset="-120"/>
                          <a:ea typeface="標楷體" pitchFamily="65" charset="-120"/>
                        </a:rPr>
                        <a:t>1</a:t>
                      </a:r>
                      <a:r>
                        <a:rPr lang="zh-TW" altLang="en-US" sz="1600" dirty="0" smtClean="0">
                          <a:latin typeface="標楷體" pitchFamily="65" charset="-120"/>
                          <a:ea typeface="標楷體" pitchFamily="65" charset="-120"/>
                        </a:rPr>
                        <a:t>及</a:t>
                      </a:r>
                      <a:r>
                        <a:rPr lang="en-US" altLang="zh-TW" sz="1600" dirty="0" smtClean="0">
                          <a:latin typeface="標楷體" pitchFamily="65" charset="-120"/>
                          <a:ea typeface="標楷體" pitchFamily="65" charset="-120"/>
                        </a:rPr>
                        <a:t>2</a:t>
                      </a:r>
                      <a:r>
                        <a:rPr lang="zh-TW" altLang="en-US" sz="1600" dirty="0" smtClean="0">
                          <a:latin typeface="標楷體" pitchFamily="65" charset="-120"/>
                          <a:ea typeface="標楷體" pitchFamily="65" charset="-120"/>
                        </a:rPr>
                        <a:t>。</a:t>
                      </a:r>
                    </a:p>
                  </a:txBody>
                  <a:tcPr/>
                </a:tc>
              </a:tr>
            </a:tbl>
          </a:graphicData>
        </a:graphic>
      </p:graphicFrame>
      <p:sp>
        <p:nvSpPr>
          <p:cNvPr id="5" name="投影片編號版面配置區 4"/>
          <p:cNvSpPr>
            <a:spLocks noGrp="1"/>
          </p:cNvSpPr>
          <p:nvPr>
            <p:ph type="sldNum" sz="quarter" idx="12"/>
          </p:nvPr>
        </p:nvSpPr>
        <p:spPr/>
        <p:txBody>
          <a:bodyPr/>
          <a:lstStyle/>
          <a:p>
            <a:fld id="{51D2D507-09EA-4C6F-96ED-053C801F8797}" type="slidenum">
              <a:rPr lang="zh-TW" altLang="en-US" smtClean="0"/>
              <a:t>2</a:t>
            </a:fld>
            <a:endParaRPr lang="zh-TW" altLang="en-US"/>
          </a:p>
        </p:txBody>
      </p:sp>
    </p:spTree>
    <p:extLst>
      <p:ext uri="{BB962C8B-B14F-4D97-AF65-F5344CB8AC3E}">
        <p14:creationId xmlns:p14="http://schemas.microsoft.com/office/powerpoint/2010/main" val="256702837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fontScale="90000"/>
          </a:bodyPr>
          <a:lstStyle/>
          <a:p>
            <a:pPr algn="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中華民國廣播商業同業公會申請審議</a:t>
            </a:r>
            <a:r>
              <a:rPr lang="en-US" altLang="zh-TW"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MCAT</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概括授權公開播送使用報酬率之「營利性廣播電臺概括授權年費」使用報酬率</a:t>
            </a:r>
            <a:r>
              <a:rPr lang="zh-TW" altLang="en-US" sz="1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案</a:t>
            </a:r>
            <a:r>
              <a:rPr lang="en-US" altLang="zh-TW" sz="1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
            </a:r>
            <a:br>
              <a:rPr lang="en-US" altLang="zh-TW" sz="1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br>
            <a:r>
              <a:rPr lang="zh-TW" altLang="en-US" sz="1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─討論</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議題</a:t>
            </a:r>
            <a:b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br>
            <a:endParaRPr lang="zh-TW" altLang="en-US" sz="1800" dirty="0">
              <a:solidFill>
                <a:schemeClr val="bg1"/>
              </a:solidFill>
              <a:latin typeface="標楷體" pitchFamily="65" charset="-120"/>
              <a:ea typeface="標楷體" pitchFamily="65" charset="-120"/>
            </a:endParaRPr>
          </a:p>
        </p:txBody>
      </p:sp>
      <p:sp>
        <p:nvSpPr>
          <p:cNvPr id="3" name="文字方塊 2"/>
          <p:cNvSpPr txBox="1"/>
          <p:nvPr/>
        </p:nvSpPr>
        <p:spPr>
          <a:xfrm>
            <a:off x="741817" y="1484784"/>
            <a:ext cx="7776864" cy="5139869"/>
          </a:xfrm>
          <a:prstGeom prst="rect">
            <a:avLst/>
          </a:prstGeom>
          <a:noFill/>
        </p:spPr>
        <p:txBody>
          <a:bodyPr wrap="square" rtlCol="0">
            <a:spAutoFit/>
          </a:bodyPr>
          <a:lstStyle/>
          <a:p>
            <a:pPr marL="719138" indent="-719138">
              <a:spcBef>
                <a:spcPts val="600"/>
              </a:spcBef>
              <a:spcAft>
                <a:spcPts val="600"/>
              </a:spcAft>
            </a:pPr>
            <a:r>
              <a:rPr lang="zh-TW" altLang="en-US" sz="2800" dirty="0" smtClean="0">
                <a:latin typeface="標楷體" pitchFamily="65" charset="-120"/>
                <a:ea typeface="標楷體" pitchFamily="65" charset="-120"/>
              </a:rPr>
              <a:t>五</a:t>
            </a:r>
            <a:r>
              <a:rPr lang="zh-TW" altLang="en-US" sz="2800" dirty="0">
                <a:latin typeface="標楷體" pitchFamily="65" charset="-120"/>
                <a:ea typeface="標楷體" pitchFamily="65" charset="-120"/>
              </a:rPr>
              <a:t>、	針對「聯播網」之情形，請雙方說明目前之收費計算方式</a:t>
            </a:r>
            <a:r>
              <a:rPr lang="en-US" altLang="zh-TW" sz="2800" dirty="0">
                <a:latin typeface="標楷體" pitchFamily="65" charset="-120"/>
                <a:ea typeface="標楷體" pitchFamily="65" charset="-120"/>
              </a:rPr>
              <a:t>(</a:t>
            </a:r>
            <a:r>
              <a:rPr lang="zh-TW" altLang="en-US" sz="2800" dirty="0">
                <a:latin typeface="標楷體" pitchFamily="65" charset="-120"/>
                <a:ea typeface="標楷體" pitchFamily="65" charset="-120"/>
              </a:rPr>
              <a:t>包括其他集管團體之收費情形</a:t>
            </a:r>
            <a:r>
              <a:rPr lang="en-US" altLang="zh-TW" sz="2800" dirty="0">
                <a:latin typeface="標楷體" pitchFamily="65" charset="-120"/>
                <a:ea typeface="標楷體" pitchFamily="65" charset="-120"/>
              </a:rPr>
              <a:t>)</a:t>
            </a:r>
            <a:r>
              <a:rPr lang="zh-TW" altLang="en-US" sz="2800" dirty="0" smtClean="0">
                <a:latin typeface="標楷體" pitchFamily="65" charset="-120"/>
                <a:ea typeface="標楷體" pitchFamily="65" charset="-120"/>
              </a:rPr>
              <a:t>。</a:t>
            </a:r>
            <a:endParaRPr lang="en-US" altLang="zh-TW" sz="2800" dirty="0" smtClean="0">
              <a:latin typeface="標楷體" pitchFamily="65" charset="-120"/>
              <a:ea typeface="標楷體" pitchFamily="65" charset="-120"/>
            </a:endParaRPr>
          </a:p>
          <a:p>
            <a:pPr marL="719138" indent="-719138">
              <a:spcBef>
                <a:spcPts val="600"/>
              </a:spcBef>
              <a:spcAft>
                <a:spcPts val="600"/>
              </a:spcAft>
            </a:pPr>
            <a:r>
              <a:rPr lang="zh-TW" altLang="en-US" sz="2800" dirty="0">
                <a:latin typeface="標楷體" pitchFamily="65" charset="-120"/>
                <a:ea typeface="標楷體" pitchFamily="65" charset="-120"/>
              </a:rPr>
              <a:t>六、	依利用人建議，調幅台亦比照小功率調頻台費率收費，</a:t>
            </a:r>
            <a:r>
              <a:rPr lang="en-US" altLang="zh-TW" sz="2800" dirty="0">
                <a:latin typeface="標楷體" pitchFamily="65" charset="-120"/>
                <a:ea typeface="標楷體" pitchFamily="65" charset="-120"/>
              </a:rPr>
              <a:t>MCAT</a:t>
            </a:r>
            <a:r>
              <a:rPr lang="zh-TW" altLang="en-US" sz="2800" dirty="0">
                <a:latin typeface="標楷體" pitchFamily="65" charset="-120"/>
                <a:ea typeface="標楷體" pitchFamily="65" charset="-120"/>
              </a:rPr>
              <a:t>認為是否合理？針對</a:t>
            </a:r>
            <a:r>
              <a:rPr lang="en-US" altLang="zh-TW" sz="2800" dirty="0">
                <a:latin typeface="標楷體" pitchFamily="65" charset="-120"/>
                <a:ea typeface="標楷體" pitchFamily="65" charset="-120"/>
              </a:rPr>
              <a:t>MCAT</a:t>
            </a:r>
            <a:r>
              <a:rPr lang="zh-TW" altLang="en-US" sz="2800" dirty="0">
                <a:latin typeface="標楷體" pitchFamily="65" charset="-120"/>
                <a:ea typeface="標楷體" pitchFamily="65" charset="-120"/>
              </a:rPr>
              <a:t>表示可依據</a:t>
            </a:r>
            <a:r>
              <a:rPr lang="en-US" altLang="zh-TW" sz="2800" dirty="0">
                <a:latin typeface="標楷體" pitchFamily="65" charset="-120"/>
                <a:ea typeface="標楷體" pitchFamily="65" charset="-120"/>
              </a:rPr>
              <a:t>NCC</a:t>
            </a:r>
            <a:r>
              <a:rPr lang="zh-TW" altLang="en-US" sz="2800" dirty="0">
                <a:latin typeface="標楷體" pitchFamily="65" charset="-120"/>
                <a:ea typeface="標楷體" pitchFamily="65" charset="-120"/>
              </a:rPr>
              <a:t>核發電臺執照之頻率類別、功率大小、區域市場，重新訂定調幅電臺之意見，利用人之意見為何？</a:t>
            </a:r>
          </a:p>
          <a:p>
            <a:pPr marL="719138" indent="-719138">
              <a:spcBef>
                <a:spcPts val="600"/>
              </a:spcBef>
              <a:spcAft>
                <a:spcPts val="600"/>
              </a:spcAft>
            </a:pPr>
            <a:r>
              <a:rPr lang="zh-TW" altLang="en-US" sz="2800" dirty="0">
                <a:latin typeface="標楷體" pitchFamily="65" charset="-120"/>
                <a:ea typeface="標楷體" pitchFamily="65" charset="-120"/>
              </a:rPr>
              <a:t>七、	針對</a:t>
            </a:r>
            <a:r>
              <a:rPr lang="en-US" altLang="zh-TW" sz="2800" dirty="0">
                <a:latin typeface="標楷體" pitchFamily="65" charset="-120"/>
                <a:ea typeface="標楷體" pitchFamily="65" charset="-120"/>
              </a:rPr>
              <a:t>MCAT</a:t>
            </a:r>
            <a:r>
              <a:rPr lang="zh-TW" altLang="en-US" sz="2800" dirty="0">
                <a:latin typeface="標楷體" pitchFamily="65" charset="-120"/>
                <a:ea typeface="標楷體" pitchFamily="65" charset="-120"/>
              </a:rPr>
              <a:t>所提供之使用統計清單</a:t>
            </a:r>
            <a:r>
              <a:rPr lang="en-US" altLang="zh-TW" sz="2800" dirty="0">
                <a:latin typeface="標楷體" pitchFamily="65" charset="-120"/>
                <a:ea typeface="標楷體" pitchFamily="65" charset="-120"/>
              </a:rPr>
              <a:t>(</a:t>
            </a:r>
            <a:r>
              <a:rPr lang="zh-TW" altLang="en-US" sz="2800" dirty="0">
                <a:latin typeface="標楷體" pitchFamily="65" charset="-120"/>
                <a:ea typeface="標楷體" pitchFamily="65" charset="-120"/>
              </a:rPr>
              <a:t>中廣</a:t>
            </a:r>
            <a:r>
              <a:rPr lang="en-US" altLang="zh-TW" sz="2800" dirty="0">
                <a:latin typeface="標楷體" pitchFamily="65" charset="-120"/>
                <a:ea typeface="標楷體" pitchFamily="65" charset="-120"/>
              </a:rPr>
              <a:t>)</a:t>
            </a:r>
            <a:r>
              <a:rPr lang="zh-TW" altLang="en-US" sz="2800" dirty="0">
                <a:latin typeface="標楷體" pitchFamily="65" charset="-120"/>
                <a:ea typeface="標楷體" pitchFamily="65" charset="-120"/>
              </a:rPr>
              <a:t>，及其他調幅大功率</a:t>
            </a:r>
            <a:r>
              <a:rPr lang="en-US" altLang="zh-TW" sz="2800" dirty="0">
                <a:latin typeface="標楷體" pitchFamily="65" charset="-120"/>
                <a:ea typeface="標楷體" pitchFamily="65" charset="-120"/>
              </a:rPr>
              <a:t>(</a:t>
            </a:r>
            <a:r>
              <a:rPr lang="zh-TW" altLang="en-US" sz="2800" dirty="0">
                <a:latin typeface="標楷體" pitchFamily="65" charset="-120"/>
                <a:ea typeface="標楷體" pitchFamily="65" charset="-120"/>
              </a:rPr>
              <a:t>丙類</a:t>
            </a:r>
            <a:r>
              <a:rPr lang="en-US" altLang="zh-TW" sz="2800" dirty="0">
                <a:latin typeface="標楷體" pitchFamily="65" charset="-120"/>
                <a:ea typeface="標楷體" pitchFamily="65" charset="-120"/>
              </a:rPr>
              <a:t>)</a:t>
            </a:r>
            <a:r>
              <a:rPr lang="zh-TW" altLang="en-US" sz="2800" dirty="0">
                <a:latin typeface="標楷體" pitchFamily="65" charset="-120"/>
                <a:ea typeface="標楷體" pitchFamily="65" charset="-120"/>
              </a:rPr>
              <a:t>電臺利用</a:t>
            </a:r>
            <a:r>
              <a:rPr lang="en-US" altLang="zh-TW" sz="2800" dirty="0">
                <a:latin typeface="標楷體" pitchFamily="65" charset="-120"/>
                <a:ea typeface="標楷體" pitchFamily="65" charset="-120"/>
              </a:rPr>
              <a:t>MCAT</a:t>
            </a:r>
            <a:r>
              <a:rPr lang="zh-TW" altLang="en-US" sz="2800" dirty="0">
                <a:latin typeface="標楷體" pitchFamily="65" charset="-120"/>
                <a:ea typeface="標楷體" pitchFamily="65" charset="-120"/>
              </a:rPr>
              <a:t>之著作達</a:t>
            </a:r>
            <a:r>
              <a:rPr lang="en-US" altLang="zh-TW" sz="2800" dirty="0">
                <a:latin typeface="標楷體" pitchFamily="65" charset="-120"/>
                <a:ea typeface="標楷體" pitchFamily="65" charset="-120"/>
              </a:rPr>
              <a:t>70%</a:t>
            </a:r>
            <a:r>
              <a:rPr lang="zh-TW" altLang="en-US" sz="2800" dirty="0">
                <a:latin typeface="標楷體" pitchFamily="65" charset="-120"/>
                <a:ea typeface="標楷體" pitchFamily="65" charset="-120"/>
              </a:rPr>
              <a:t>，利用人之意見為何</a:t>
            </a:r>
            <a:r>
              <a:rPr lang="zh-TW" altLang="en-US" sz="2800" dirty="0" smtClean="0">
                <a:latin typeface="標楷體" pitchFamily="65" charset="-120"/>
                <a:ea typeface="標楷體" pitchFamily="65" charset="-120"/>
              </a:rPr>
              <a:t>？</a:t>
            </a:r>
            <a:endParaRPr lang="zh-TW" altLang="en-US" sz="2800" dirty="0">
              <a:latin typeface="標楷體" pitchFamily="65" charset="-120"/>
              <a:ea typeface="標楷體" pitchFamily="65"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20</a:t>
            </a:fld>
            <a:endParaRPr lang="zh-TW" altLang="en-US"/>
          </a:p>
        </p:txBody>
      </p:sp>
    </p:spTree>
    <p:extLst>
      <p:ext uri="{BB962C8B-B14F-4D97-AF65-F5344CB8AC3E}">
        <p14:creationId xmlns:p14="http://schemas.microsoft.com/office/powerpoint/2010/main" val="13275347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type="subTitle" idx="4294967295"/>
          </p:nvPr>
        </p:nvSpPr>
        <p:spPr>
          <a:xfrm>
            <a:off x="1763688" y="2924944"/>
            <a:ext cx="5616624" cy="1008112"/>
          </a:xfrm>
        </p:spPr>
        <p:txBody>
          <a:bodyPr>
            <a:noAutofit/>
          </a:bodyPr>
          <a:lstStyle/>
          <a:p>
            <a:pPr marL="0" indent="0" algn="ctr">
              <a:lnSpc>
                <a:spcPts val="5000"/>
              </a:lnSpc>
              <a:buNone/>
            </a:pPr>
            <a:r>
              <a:rPr lang="zh-TW" altLang="en-US" sz="4000" b="1" dirty="0" smtClean="0">
                <a:solidFill>
                  <a:srgbClr val="0070C0"/>
                </a:solidFill>
                <a:latin typeface="新細明體"/>
                <a:ea typeface="新細明體"/>
              </a:rPr>
              <a:t>感 謝</a:t>
            </a:r>
            <a:r>
              <a:rPr lang="zh-TW" altLang="en-US" sz="4000" b="1" dirty="0">
                <a:solidFill>
                  <a:srgbClr val="0070C0"/>
                </a:solidFill>
                <a:latin typeface="新細明體"/>
                <a:ea typeface="新細明體"/>
              </a:rPr>
              <a:t>，</a:t>
            </a:r>
            <a:r>
              <a:rPr lang="zh-TW" altLang="en-US" sz="4000" b="1" dirty="0" smtClean="0">
                <a:solidFill>
                  <a:srgbClr val="0070C0"/>
                </a:solidFill>
                <a:latin typeface="新細明體"/>
                <a:ea typeface="新細明體"/>
              </a:rPr>
              <a:t>並 請 指 教</a:t>
            </a:r>
            <a:endParaRPr lang="zh-TW" altLang="en-US" sz="4000" dirty="0">
              <a:solidFill>
                <a:srgbClr val="0070C0"/>
              </a:solidFill>
            </a:endParaRPr>
          </a:p>
        </p:txBody>
      </p:sp>
      <p:sp>
        <p:nvSpPr>
          <p:cNvPr id="2" name="投影片編號版面配置區 1"/>
          <p:cNvSpPr>
            <a:spLocks noGrp="1"/>
          </p:cNvSpPr>
          <p:nvPr>
            <p:ph type="sldNum" sz="quarter" idx="12"/>
          </p:nvPr>
        </p:nvSpPr>
        <p:spPr/>
        <p:txBody>
          <a:bodyPr/>
          <a:lstStyle/>
          <a:p>
            <a:fld id="{51D2D507-09EA-4C6F-96ED-053C801F8797}" type="slidenum">
              <a:rPr lang="zh-TW" altLang="en-US" smtClean="0"/>
              <a:t>21</a:t>
            </a:fld>
            <a:endParaRPr lang="zh-TW" altLang="en-US"/>
          </a:p>
        </p:txBody>
      </p:sp>
    </p:spTree>
    <p:extLst>
      <p:ext uri="{BB962C8B-B14F-4D97-AF65-F5344CB8AC3E}">
        <p14:creationId xmlns:p14="http://schemas.microsoft.com/office/powerpoint/2010/main" val="37836560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a:bodyPr>
          <a:lstStyle/>
          <a:p>
            <a:pPr algn="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中華民國廣播商業同業公會申請審議</a:t>
            </a:r>
            <a:r>
              <a:rPr lang="en-US" altLang="zh-TW"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MCAT</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概括授權公開播送使用報酬率之「營利性廣播電臺概括授權年費」使用報酬率案</a:t>
            </a:r>
            <a:endParaRPr lang="zh-TW" altLang="en-US" sz="1800" dirty="0">
              <a:solidFill>
                <a:schemeClr val="bg1"/>
              </a:solidFill>
              <a:latin typeface="標楷體" pitchFamily="65" charset="-120"/>
              <a:ea typeface="標楷體" pitchFamily="65" charset="-120"/>
            </a:endParaRPr>
          </a:p>
        </p:txBody>
      </p:sp>
      <p:graphicFrame>
        <p:nvGraphicFramePr>
          <p:cNvPr id="4" name="表格 3"/>
          <p:cNvGraphicFramePr>
            <a:graphicFrameLocks noGrp="1"/>
          </p:cNvGraphicFramePr>
          <p:nvPr>
            <p:extLst>
              <p:ext uri="{D42A27DB-BD31-4B8C-83A1-F6EECF244321}">
                <p14:modId xmlns:p14="http://schemas.microsoft.com/office/powerpoint/2010/main" val="2925017014"/>
              </p:ext>
            </p:extLst>
          </p:nvPr>
        </p:nvGraphicFramePr>
        <p:xfrm>
          <a:off x="251520" y="1268760"/>
          <a:ext cx="8784976" cy="5328592"/>
        </p:xfrm>
        <a:graphic>
          <a:graphicData uri="http://schemas.openxmlformats.org/drawingml/2006/table">
            <a:tbl>
              <a:tblPr firstRow="1" bandRow="1">
                <a:tableStyleId>{5C22544A-7EE6-4342-B048-85BDC9FD1C3A}</a:tableStyleId>
              </a:tblPr>
              <a:tblGrid>
                <a:gridCol w="4392488"/>
                <a:gridCol w="4392488"/>
              </a:tblGrid>
              <a:tr h="453294">
                <a:tc>
                  <a:txBody>
                    <a:bodyPr/>
                    <a:lstStyle/>
                    <a:p>
                      <a:pPr algn="ctr"/>
                      <a:r>
                        <a:rPr lang="zh-TW" altLang="en-US" dirty="0" smtClean="0">
                          <a:latin typeface="標楷體" pitchFamily="65" charset="-120"/>
                          <a:ea typeface="標楷體" pitchFamily="65" charset="-120"/>
                        </a:rPr>
                        <a:t>申請人及參加人意見</a:t>
                      </a:r>
                    </a:p>
                  </a:txBody>
                  <a:tcPr/>
                </a:tc>
                <a:tc>
                  <a:txBody>
                    <a:bodyPr/>
                    <a:lstStyle/>
                    <a:p>
                      <a:pPr algn="ctr"/>
                      <a:r>
                        <a:rPr lang="en-US" altLang="zh-TW" dirty="0" smtClean="0">
                          <a:latin typeface="標楷體" pitchFamily="65" charset="-120"/>
                          <a:ea typeface="標楷體" pitchFamily="65" charset="-120"/>
                        </a:rPr>
                        <a:t>MCAT</a:t>
                      </a:r>
                      <a:r>
                        <a:rPr lang="zh-TW" altLang="en-US" dirty="0" smtClean="0">
                          <a:latin typeface="標楷體" pitchFamily="65" charset="-120"/>
                          <a:ea typeface="標楷體" pitchFamily="65" charset="-120"/>
                        </a:rPr>
                        <a:t>意見與理由</a:t>
                      </a:r>
                    </a:p>
                  </a:txBody>
                  <a:tcPr/>
                </a:tc>
              </a:tr>
              <a:tr h="4875298">
                <a:tc>
                  <a:txBody>
                    <a:bodyPr/>
                    <a:lstStyle/>
                    <a:p>
                      <a:pPr marL="360363" indent="-360363">
                        <a:spcBef>
                          <a:spcPts val="600"/>
                        </a:spcBef>
                        <a:spcAft>
                          <a:spcPts val="600"/>
                        </a:spcAft>
                      </a:pPr>
                      <a:r>
                        <a:rPr lang="zh-TW" altLang="en-US" sz="1700" dirty="0" smtClean="0">
                          <a:latin typeface="標楷體" pitchFamily="65" charset="-120"/>
                          <a:ea typeface="標楷體" pitchFamily="65" charset="-120"/>
                        </a:rPr>
                        <a:t>一、</a:t>
                      </a:r>
                      <a:r>
                        <a:rPr lang="en-US" altLang="zh-TW" sz="1700" dirty="0" smtClean="0">
                          <a:latin typeface="標楷體" pitchFamily="65" charset="-120"/>
                          <a:ea typeface="標楷體" pitchFamily="65" charset="-120"/>
                        </a:rPr>
                        <a:t>MCAT</a:t>
                      </a:r>
                      <a:r>
                        <a:rPr lang="zh-TW" altLang="en-US" sz="1700" dirty="0" smtClean="0">
                          <a:latin typeface="標楷體" pitchFamily="65" charset="-120"/>
                          <a:ea typeface="標楷體" pitchFamily="65" charset="-120"/>
                        </a:rPr>
                        <a:t>未採納利用人所提出之意見。</a:t>
                      </a:r>
                    </a:p>
                    <a:p>
                      <a:pPr marL="360363" indent="-360363">
                        <a:spcBef>
                          <a:spcPts val="600"/>
                        </a:spcBef>
                        <a:spcAft>
                          <a:spcPts val="600"/>
                        </a:spcAft>
                      </a:pPr>
                      <a:r>
                        <a:rPr lang="zh-TW" altLang="en-US" sz="1700" dirty="0" smtClean="0">
                          <a:latin typeface="標楷體" pitchFamily="65" charset="-120"/>
                          <a:ea typeface="標楷體" pitchFamily="65" charset="-120"/>
                        </a:rPr>
                        <a:t>二、使用音樂因頻道屬性不同，數量不同故按音樂使用量，區分五級實有必要。</a:t>
                      </a:r>
                      <a:endParaRPr lang="en-US" altLang="zh-TW" sz="1700" dirty="0" smtClean="0">
                        <a:latin typeface="標楷體" pitchFamily="65" charset="-120"/>
                        <a:ea typeface="標楷體" pitchFamily="65" charset="-120"/>
                      </a:endParaRPr>
                    </a:p>
                    <a:p>
                      <a:pPr marL="360363" indent="-360363">
                        <a:spcBef>
                          <a:spcPts val="0"/>
                        </a:spcBef>
                        <a:spcAft>
                          <a:spcPts val="600"/>
                        </a:spcAft>
                      </a:pP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一</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電臺播放音樂時數占總時數的百分比。</a:t>
                      </a:r>
                    </a:p>
                    <a:p>
                      <a:pPr marL="360363" indent="-360363">
                        <a:spcBef>
                          <a:spcPts val="0"/>
                        </a:spcBef>
                        <a:spcAft>
                          <a:spcPts val="600"/>
                        </a:spcAft>
                      </a:pP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二</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若以每首歌平均</a:t>
                      </a:r>
                      <a:r>
                        <a:rPr lang="en-US" altLang="zh-TW" sz="1700" dirty="0" smtClean="0">
                          <a:latin typeface="標楷體" pitchFamily="65" charset="-120"/>
                          <a:ea typeface="標楷體" pitchFamily="65" charset="-120"/>
                        </a:rPr>
                        <a:t>4</a:t>
                      </a:r>
                      <a:r>
                        <a:rPr lang="zh-TW" altLang="en-US" sz="1700" dirty="0" smtClean="0">
                          <a:latin typeface="標楷體" pitchFamily="65" charset="-120"/>
                          <a:ea typeface="標楷體" pitchFamily="65" charset="-120"/>
                        </a:rPr>
                        <a:t>分鐘計算，電臺全年音樂播放之最大量為</a:t>
                      </a:r>
                      <a:r>
                        <a:rPr lang="en-US" altLang="zh-TW" sz="1700" dirty="0" smtClean="0">
                          <a:latin typeface="標楷體" pitchFamily="65" charset="-120"/>
                          <a:ea typeface="標楷體" pitchFamily="65" charset="-120"/>
                        </a:rPr>
                        <a:t>131,400</a:t>
                      </a:r>
                      <a:r>
                        <a:rPr lang="zh-TW" altLang="en-US" sz="1700" dirty="0" smtClean="0">
                          <a:latin typeface="標楷體" pitchFamily="65" charset="-120"/>
                          <a:ea typeface="標楷體" pitchFamily="65" charset="-120"/>
                        </a:rPr>
                        <a:t>首（</a:t>
                      </a:r>
                      <a:r>
                        <a:rPr lang="en-US" altLang="zh-TW" sz="1700" dirty="0" smtClean="0">
                          <a:latin typeface="標楷體" pitchFamily="65" charset="-120"/>
                          <a:ea typeface="標楷體" pitchFamily="65" charset="-120"/>
                        </a:rPr>
                        <a:t>15</a:t>
                      </a:r>
                      <a:r>
                        <a:rPr lang="zh-TW" altLang="en-US" sz="1700" dirty="0" smtClean="0">
                          <a:latin typeface="標楷體" pitchFamily="65" charset="-120"/>
                          <a:ea typeface="標楷體" pitchFamily="65" charset="-120"/>
                        </a:rPr>
                        <a:t>首</a:t>
                      </a:r>
                      <a:r>
                        <a:rPr lang="en-US" altLang="zh-TW" sz="1700" dirty="0" smtClean="0">
                          <a:latin typeface="標楷體" pitchFamily="65" charset="-120"/>
                          <a:ea typeface="標楷體" pitchFamily="65" charset="-120"/>
                        </a:rPr>
                        <a:t>x24</a:t>
                      </a:r>
                      <a:r>
                        <a:rPr lang="zh-TW" altLang="en-US" sz="1700" dirty="0" smtClean="0">
                          <a:latin typeface="標楷體" pitchFamily="65" charset="-120"/>
                          <a:ea typeface="標楷體" pitchFamily="65" charset="-120"/>
                        </a:rPr>
                        <a:t>時</a:t>
                      </a:r>
                      <a:r>
                        <a:rPr lang="en-US" altLang="zh-TW" sz="1700" dirty="0" smtClean="0">
                          <a:latin typeface="標楷體" pitchFamily="65" charset="-120"/>
                          <a:ea typeface="標楷體" pitchFamily="65" charset="-120"/>
                        </a:rPr>
                        <a:t>x365</a:t>
                      </a:r>
                      <a:r>
                        <a:rPr lang="zh-TW" altLang="en-US" sz="1700" dirty="0" smtClean="0">
                          <a:latin typeface="標楷體" pitchFamily="65" charset="-120"/>
                          <a:ea typeface="標楷體" pitchFamily="65" charset="-120"/>
                        </a:rPr>
                        <a:t>天</a:t>
                      </a:r>
                      <a:r>
                        <a:rPr lang="en-US" altLang="zh-TW" sz="1700" dirty="0" smtClean="0">
                          <a:latin typeface="標楷體" pitchFamily="65" charset="-120"/>
                          <a:ea typeface="標楷體" pitchFamily="65" charset="-120"/>
                        </a:rPr>
                        <a:t>=131,400</a:t>
                      </a:r>
                      <a:r>
                        <a:rPr lang="zh-TW" altLang="en-US" sz="1700" dirty="0" smtClean="0">
                          <a:latin typeface="標楷體" pitchFamily="65" charset="-120"/>
                          <a:ea typeface="標楷體" pitchFamily="65" charset="-120"/>
                        </a:rPr>
                        <a:t>首）。</a:t>
                      </a:r>
                    </a:p>
                    <a:p>
                      <a:pPr marL="360363" indent="-360363">
                        <a:spcBef>
                          <a:spcPts val="0"/>
                        </a:spcBef>
                        <a:spcAft>
                          <a:spcPts val="600"/>
                        </a:spcAft>
                      </a:pP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三</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目前</a:t>
                      </a:r>
                      <a:r>
                        <a:rPr lang="en-US" altLang="zh-TW" sz="1700" dirty="0" smtClean="0">
                          <a:latin typeface="標楷體" pitchFamily="65" charset="-120"/>
                          <a:ea typeface="標楷體" pitchFamily="65" charset="-120"/>
                        </a:rPr>
                        <a:t>MCAT</a:t>
                      </a:r>
                      <a:r>
                        <a:rPr lang="zh-TW" altLang="en-US" sz="1700" dirty="0" smtClean="0">
                          <a:latin typeface="標楷體" pitchFamily="65" charset="-120"/>
                          <a:ea typeface="標楷體" pitchFamily="65" charset="-120"/>
                        </a:rPr>
                        <a:t>調頻台中功率費率是以電臺屬性分音樂台、商業台</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綜合台及談話台三個屬性計算費用，為求費率更趨於合理公平，改以電臺音樂使用量分</a:t>
                      </a:r>
                      <a:r>
                        <a:rPr lang="en-US" altLang="zh-TW" sz="1700" dirty="0" smtClean="0">
                          <a:latin typeface="標楷體" pitchFamily="65" charset="-120"/>
                          <a:ea typeface="標楷體" pitchFamily="65" charset="-120"/>
                        </a:rPr>
                        <a:t>5</a:t>
                      </a:r>
                      <a:r>
                        <a:rPr lang="zh-TW" altLang="en-US" sz="1700" dirty="0" smtClean="0">
                          <a:latin typeface="標楷體" pitchFamily="65" charset="-120"/>
                          <a:ea typeface="標楷體" pitchFamily="65" charset="-120"/>
                        </a:rPr>
                        <a:t>個級距。</a:t>
                      </a:r>
                      <a:endParaRPr lang="en-US" altLang="zh-TW" sz="1700" dirty="0" smtClean="0">
                        <a:latin typeface="標楷體" pitchFamily="65" charset="-120"/>
                        <a:ea typeface="標楷體" pitchFamily="65" charset="-120"/>
                      </a:endParaRPr>
                    </a:p>
                    <a:p>
                      <a:pPr marL="360363" indent="-360363">
                        <a:spcBef>
                          <a:spcPts val="0"/>
                        </a:spcBef>
                        <a:spcAft>
                          <a:spcPts val="600"/>
                        </a:spcAft>
                      </a:pPr>
                      <a:endParaRPr lang="zh-TW" altLang="en-US" sz="1700" dirty="0" smtClean="0">
                        <a:latin typeface="標楷體" pitchFamily="65" charset="-120"/>
                        <a:ea typeface="標楷體" pitchFamily="65" charset="-120"/>
                      </a:endParaRPr>
                    </a:p>
                  </a:txBody>
                  <a:tcPr/>
                </a:tc>
                <a:tc>
                  <a:txBody>
                    <a:bodyPr/>
                    <a:lstStyle/>
                    <a:p>
                      <a:pPr marL="447675" indent="-447675">
                        <a:spcBef>
                          <a:spcPts val="600"/>
                        </a:spcBef>
                        <a:spcAft>
                          <a:spcPts val="600"/>
                        </a:spcAft>
                      </a:pPr>
                      <a:r>
                        <a:rPr lang="en-US" altLang="zh-TW" sz="1700" b="1" dirty="0" smtClean="0">
                          <a:latin typeface="標楷體" pitchFamily="65" charset="-120"/>
                          <a:ea typeface="標楷體" pitchFamily="65" charset="-120"/>
                        </a:rPr>
                        <a:t>※</a:t>
                      </a:r>
                      <a:r>
                        <a:rPr lang="zh-TW" altLang="en-US" sz="1700" b="1" dirty="0" smtClean="0">
                          <a:latin typeface="標楷體" pitchFamily="65" charset="-120"/>
                          <a:ea typeface="標楷體" pitchFamily="65" charset="-120"/>
                        </a:rPr>
                        <a:t>與利用人協商之結果或利用人之意見</a:t>
                      </a:r>
                    </a:p>
                    <a:p>
                      <a:pPr marL="447675" indent="-447675">
                        <a:spcBef>
                          <a:spcPts val="600"/>
                        </a:spcBef>
                        <a:spcAft>
                          <a:spcPts val="600"/>
                        </a:spcAft>
                      </a:pPr>
                      <a:r>
                        <a:rPr lang="zh-TW" altLang="en-US" sz="1700" dirty="0" smtClean="0">
                          <a:latin typeface="標楷體" pitchFamily="65" charset="-120"/>
                          <a:ea typeface="標楷體" pitchFamily="65" charset="-120"/>
                        </a:rPr>
                        <a:t>ㄧ、</a:t>
                      </a:r>
                      <a:r>
                        <a:rPr lang="en-US" altLang="zh-TW" sz="1700" dirty="0" smtClean="0">
                          <a:latin typeface="標楷體" pitchFamily="65" charset="-120"/>
                          <a:ea typeface="標楷體" pitchFamily="65" charset="-120"/>
                        </a:rPr>
                        <a:t>102.9.30</a:t>
                      </a:r>
                      <a:r>
                        <a:rPr lang="zh-TW" altLang="en-US" sz="1700" dirty="0" smtClean="0">
                          <a:latin typeface="標楷體" pitchFamily="65" charset="-120"/>
                          <a:ea typeface="標楷體" pitchFamily="65" charset="-120"/>
                        </a:rPr>
                        <a:t>公告營利性廣播電臺費率，有關「全國性廣播電臺」及新增大功率調頻、調幅電臺等費率，未曾與利用人協議，且尚未獲得主管機關審定，利用人怎可能願意配合實施。</a:t>
                      </a:r>
                    </a:p>
                    <a:p>
                      <a:pPr marL="447675" indent="-447675">
                        <a:spcBef>
                          <a:spcPts val="600"/>
                        </a:spcBef>
                        <a:spcAft>
                          <a:spcPts val="600"/>
                        </a:spcAft>
                      </a:pPr>
                      <a:r>
                        <a:rPr lang="zh-TW" altLang="en-US" sz="1700" dirty="0" smtClean="0">
                          <a:latin typeface="標楷體" pitchFamily="65" charset="-120"/>
                          <a:ea typeface="標楷體" pitchFamily="65" charset="-120"/>
                        </a:rPr>
                        <a:t>二、歷次集管團體所提供費率，實施前多曾與利用人協議，主要利用人認為費率太高，始終無法達成協議。</a:t>
                      </a:r>
                    </a:p>
                    <a:p>
                      <a:pPr marL="447675" indent="-447675">
                        <a:spcBef>
                          <a:spcPts val="600"/>
                        </a:spcBef>
                        <a:spcAft>
                          <a:spcPts val="600"/>
                        </a:spcAft>
                      </a:pPr>
                      <a:r>
                        <a:rPr lang="zh-TW" altLang="en-US" sz="1700" dirty="0" smtClean="0">
                          <a:latin typeface="標楷體" pitchFamily="65" charset="-120"/>
                          <a:ea typeface="標楷體" pitchFamily="65" charset="-120"/>
                        </a:rPr>
                        <a:t>三、本會現行「全國性廣播電臺」費率，係依智慧財產局</a:t>
                      </a:r>
                      <a:r>
                        <a:rPr lang="en-US" altLang="zh-TW" sz="1700" dirty="0" smtClean="0">
                          <a:latin typeface="標楷體" pitchFamily="65" charset="-120"/>
                          <a:ea typeface="標楷體" pitchFamily="65" charset="-120"/>
                        </a:rPr>
                        <a:t>100.12.1</a:t>
                      </a:r>
                      <a:r>
                        <a:rPr lang="zh-TW" altLang="en-US" sz="1700" dirty="0" smtClean="0">
                          <a:latin typeface="標楷體" pitchFamily="65" charset="-120"/>
                          <a:ea typeface="標楷體" pitchFamily="65" charset="-120"/>
                        </a:rPr>
                        <a:t>審定之費率收費。至於電臺費率屬性（音樂台、綜合台</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商業台、談話台）區分，係由利用人</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電臺公協會</a:t>
                      </a:r>
                      <a:r>
                        <a:rPr lang="en-US" altLang="zh-TW" sz="1700" dirty="0" smtClean="0">
                          <a:latin typeface="標楷體" pitchFamily="65" charset="-120"/>
                          <a:ea typeface="標楷體" pitchFamily="65" charset="-120"/>
                        </a:rPr>
                        <a:t>) </a:t>
                      </a:r>
                      <a:r>
                        <a:rPr lang="zh-TW" altLang="en-US" sz="1700" dirty="0" smtClean="0">
                          <a:latin typeface="標楷體" pitchFamily="65" charset="-120"/>
                          <a:ea typeface="標楷體" pitchFamily="65" charset="-120"/>
                        </a:rPr>
                        <a:t>於</a:t>
                      </a:r>
                      <a:r>
                        <a:rPr lang="en-US" altLang="zh-TW" sz="1700" dirty="0" smtClean="0">
                          <a:latin typeface="標楷體" pitchFamily="65" charset="-120"/>
                          <a:ea typeface="標楷體" pitchFamily="65" charset="-120"/>
                        </a:rPr>
                        <a:t>96</a:t>
                      </a:r>
                      <a:r>
                        <a:rPr lang="zh-TW" altLang="en-US" sz="1700" dirty="0" smtClean="0">
                          <a:latin typeface="標楷體" pitchFamily="65" charset="-120"/>
                          <a:ea typeface="標楷體" pitchFamily="65" charset="-120"/>
                        </a:rPr>
                        <a:t>年</a:t>
                      </a:r>
                      <a:r>
                        <a:rPr lang="en-US" altLang="zh-TW" sz="1700" dirty="0" smtClean="0">
                          <a:latin typeface="標楷體" pitchFamily="65" charset="-120"/>
                          <a:ea typeface="標楷體" pitchFamily="65" charset="-120"/>
                        </a:rPr>
                        <a:t>3</a:t>
                      </a:r>
                      <a:r>
                        <a:rPr lang="zh-TW" altLang="en-US" sz="1700" dirty="0" smtClean="0">
                          <a:latin typeface="標楷體" pitchFamily="65" charset="-120"/>
                          <a:ea typeface="標楷體" pitchFamily="65" charset="-120"/>
                        </a:rPr>
                        <a:t>月及</a:t>
                      </a:r>
                      <a:r>
                        <a:rPr lang="en-US" altLang="zh-TW" sz="1700" dirty="0" smtClean="0">
                          <a:latin typeface="標楷體" pitchFamily="65" charset="-120"/>
                          <a:ea typeface="標楷體" pitchFamily="65" charset="-120"/>
                        </a:rPr>
                        <a:t>5</a:t>
                      </a:r>
                      <a:r>
                        <a:rPr lang="zh-TW" altLang="en-US" sz="1700" dirty="0" smtClean="0">
                          <a:latin typeface="標楷體" pitchFamily="65" charset="-120"/>
                          <a:ea typeface="標楷體" pitchFamily="65" charset="-120"/>
                        </a:rPr>
                        <a:t>月先行商定後，提供協調本會認定之。</a:t>
                      </a:r>
                    </a:p>
                  </a:txBody>
                  <a:tcPr/>
                </a:tc>
              </a:tr>
            </a:tbl>
          </a:graphicData>
        </a:graphic>
      </p:graphicFrame>
      <p:sp>
        <p:nvSpPr>
          <p:cNvPr id="3" name="投影片編號版面配置區 2"/>
          <p:cNvSpPr>
            <a:spLocks noGrp="1"/>
          </p:cNvSpPr>
          <p:nvPr>
            <p:ph type="sldNum" sz="quarter" idx="12"/>
          </p:nvPr>
        </p:nvSpPr>
        <p:spPr/>
        <p:txBody>
          <a:bodyPr/>
          <a:lstStyle/>
          <a:p>
            <a:fld id="{51D2D507-09EA-4C6F-96ED-053C801F8797}" type="slidenum">
              <a:rPr lang="zh-TW" altLang="en-US" smtClean="0"/>
              <a:t>3</a:t>
            </a:fld>
            <a:endParaRPr lang="zh-TW" altLang="en-US"/>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5085184"/>
            <a:ext cx="6257925" cy="1643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609231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a:bodyPr>
          <a:lstStyle/>
          <a:p>
            <a:pPr algn="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中華民國廣播商業同業公會申請審議</a:t>
            </a:r>
            <a:r>
              <a:rPr lang="en-US" altLang="zh-TW"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MCAT</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概括授權公開播送使用報酬率之「營利性廣播電臺概括授權年費」使用報酬率案</a:t>
            </a:r>
            <a:endParaRPr lang="zh-TW" altLang="en-US" sz="1800" dirty="0">
              <a:solidFill>
                <a:schemeClr val="bg1"/>
              </a:solidFill>
              <a:latin typeface="標楷體" pitchFamily="65" charset="-120"/>
              <a:ea typeface="標楷體" pitchFamily="65" charset="-120"/>
            </a:endParaRPr>
          </a:p>
        </p:txBody>
      </p:sp>
      <p:graphicFrame>
        <p:nvGraphicFramePr>
          <p:cNvPr id="4" name="表格 3"/>
          <p:cNvGraphicFramePr>
            <a:graphicFrameLocks noGrp="1"/>
          </p:cNvGraphicFramePr>
          <p:nvPr>
            <p:extLst>
              <p:ext uri="{D42A27DB-BD31-4B8C-83A1-F6EECF244321}">
                <p14:modId xmlns:p14="http://schemas.microsoft.com/office/powerpoint/2010/main" val="288354457"/>
              </p:ext>
            </p:extLst>
          </p:nvPr>
        </p:nvGraphicFramePr>
        <p:xfrm>
          <a:off x="251520" y="1268760"/>
          <a:ext cx="8784976" cy="5328592"/>
        </p:xfrm>
        <a:graphic>
          <a:graphicData uri="http://schemas.openxmlformats.org/drawingml/2006/table">
            <a:tbl>
              <a:tblPr firstRow="1" bandRow="1">
                <a:tableStyleId>{5C22544A-7EE6-4342-B048-85BDC9FD1C3A}</a:tableStyleId>
              </a:tblPr>
              <a:tblGrid>
                <a:gridCol w="4392488"/>
                <a:gridCol w="4392488"/>
              </a:tblGrid>
              <a:tr h="453294">
                <a:tc>
                  <a:txBody>
                    <a:bodyPr/>
                    <a:lstStyle/>
                    <a:p>
                      <a:pPr algn="ctr"/>
                      <a:r>
                        <a:rPr lang="zh-TW" altLang="en-US" dirty="0" smtClean="0">
                          <a:latin typeface="標楷體" pitchFamily="65" charset="-120"/>
                          <a:ea typeface="標楷體" pitchFamily="65" charset="-120"/>
                        </a:rPr>
                        <a:t>申請人及參加人意見</a:t>
                      </a:r>
                    </a:p>
                  </a:txBody>
                  <a:tcPr/>
                </a:tc>
                <a:tc>
                  <a:txBody>
                    <a:bodyPr/>
                    <a:lstStyle/>
                    <a:p>
                      <a:pPr algn="ctr"/>
                      <a:r>
                        <a:rPr lang="en-US" altLang="zh-TW" dirty="0" smtClean="0">
                          <a:latin typeface="標楷體" pitchFamily="65" charset="-120"/>
                          <a:ea typeface="標楷體" pitchFamily="65" charset="-120"/>
                        </a:rPr>
                        <a:t>MCAT</a:t>
                      </a:r>
                      <a:r>
                        <a:rPr lang="zh-TW" altLang="en-US" dirty="0" smtClean="0">
                          <a:latin typeface="標楷體" pitchFamily="65" charset="-120"/>
                          <a:ea typeface="標楷體" pitchFamily="65" charset="-120"/>
                        </a:rPr>
                        <a:t>意見與理由</a:t>
                      </a:r>
                    </a:p>
                  </a:txBody>
                  <a:tcPr/>
                </a:tc>
              </a:tr>
              <a:tr h="4875298">
                <a:tc>
                  <a:txBody>
                    <a:bodyPr/>
                    <a:lstStyle/>
                    <a:p>
                      <a:pPr marL="360363" marR="0" indent="-360363" algn="l" defTabSz="914400" rtl="0" eaLnBrk="1" fontAlgn="auto" latinLnBrk="0" hangingPunct="1">
                        <a:lnSpc>
                          <a:spcPct val="100000"/>
                        </a:lnSpc>
                        <a:spcBef>
                          <a:spcPts val="600"/>
                        </a:spcBef>
                        <a:spcAft>
                          <a:spcPts val="600"/>
                        </a:spcAft>
                        <a:buClrTx/>
                        <a:buSzTx/>
                        <a:buFontTx/>
                        <a:buNone/>
                        <a:tabLst/>
                        <a:defRPr/>
                      </a:pPr>
                      <a:r>
                        <a:rPr lang="zh-TW" altLang="en-US" sz="1700" dirty="0" smtClean="0">
                          <a:latin typeface="標楷體" pitchFamily="65" charset="-120"/>
                          <a:ea typeface="標楷體" pitchFamily="65" charset="-120"/>
                        </a:rPr>
                        <a:t>三、</a:t>
                      </a:r>
                      <a:r>
                        <a:rPr lang="en-US" altLang="zh-TW" sz="1700" dirty="0" smtClean="0">
                          <a:latin typeface="標楷體" pitchFamily="65" charset="-120"/>
                          <a:ea typeface="標楷體" pitchFamily="65" charset="-120"/>
                        </a:rPr>
                        <a:t>MCAT</a:t>
                      </a:r>
                      <a:r>
                        <a:rPr lang="zh-TW" altLang="en-US" sz="1700" dirty="0" smtClean="0">
                          <a:latin typeface="標楷體" pitchFamily="65" charset="-120"/>
                          <a:ea typeface="標楷體" pitchFamily="65" charset="-120"/>
                        </a:rPr>
                        <a:t>此次變更全區</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國</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性費率，造成調漲幅度高達</a:t>
                      </a:r>
                      <a:r>
                        <a:rPr lang="en-US" altLang="zh-TW" sz="1700" dirty="0" smtClean="0">
                          <a:latin typeface="標楷體" pitchFamily="65" charset="-120"/>
                          <a:ea typeface="標楷體" pitchFamily="65" charset="-120"/>
                        </a:rPr>
                        <a:t>500%</a:t>
                      </a:r>
                      <a:r>
                        <a:rPr lang="zh-TW" altLang="en-US" sz="1700" dirty="0" smtClean="0">
                          <a:latin typeface="標楷體" pitchFamily="65" charset="-120"/>
                          <a:ea typeface="標楷體" pitchFamily="65" charset="-120"/>
                        </a:rPr>
                        <a:t>，利用人所需支付的費用，竟比支付予</a:t>
                      </a:r>
                      <a:r>
                        <a:rPr lang="en-US" altLang="zh-TW" sz="1700" dirty="0" smtClean="0">
                          <a:latin typeface="標楷體" pitchFamily="65" charset="-120"/>
                          <a:ea typeface="標楷體" pitchFamily="65" charset="-120"/>
                        </a:rPr>
                        <a:t>MÜST</a:t>
                      </a:r>
                      <a:r>
                        <a:rPr lang="zh-TW" altLang="en-US" sz="1700" dirty="0" smtClean="0">
                          <a:latin typeface="標楷體" pitchFamily="65" charset="-120"/>
                          <a:ea typeface="標楷體" pitchFamily="65" charset="-120"/>
                        </a:rPr>
                        <a:t>高，而</a:t>
                      </a:r>
                      <a:r>
                        <a:rPr lang="en-US" altLang="zh-TW" sz="1700" dirty="0" smtClean="0">
                          <a:latin typeface="標楷體" pitchFamily="65" charset="-120"/>
                          <a:ea typeface="標楷體" pitchFamily="65" charset="-120"/>
                        </a:rPr>
                        <a:t>MCAT</a:t>
                      </a:r>
                      <a:r>
                        <a:rPr lang="zh-TW" altLang="en-US" sz="1700" dirty="0" smtClean="0">
                          <a:latin typeface="標楷體" pitchFamily="65" charset="-120"/>
                          <a:ea typeface="標楷體" pitchFamily="65" charset="-120"/>
                        </a:rPr>
                        <a:t>所管理的著作市場佔有率遠低於</a:t>
                      </a:r>
                      <a:r>
                        <a:rPr lang="en-US" altLang="zh-TW" sz="1700" dirty="0" smtClean="0">
                          <a:latin typeface="標楷體" pitchFamily="65" charset="-120"/>
                          <a:ea typeface="標楷體" pitchFamily="65" charset="-120"/>
                        </a:rPr>
                        <a:t>MÜST</a:t>
                      </a:r>
                      <a:r>
                        <a:rPr lang="zh-TW" altLang="en-US" sz="1700" dirty="0" smtClean="0">
                          <a:latin typeface="標楷體" pitchFamily="65" charset="-120"/>
                          <a:ea typeface="標楷體" pitchFamily="65" charset="-120"/>
                        </a:rPr>
                        <a:t>，以音樂著作市場佔有率觀之，亦不符比例原則。</a:t>
                      </a:r>
                    </a:p>
                  </a:txBody>
                  <a:tcPr/>
                </a:tc>
                <a:tc>
                  <a:txBody>
                    <a:bodyPr/>
                    <a:lstStyle/>
                    <a:p>
                      <a:pPr marL="447675" indent="-447675">
                        <a:spcBef>
                          <a:spcPts val="600"/>
                        </a:spcBef>
                        <a:spcAft>
                          <a:spcPts val="600"/>
                        </a:spcAft>
                      </a:pPr>
                      <a:r>
                        <a:rPr lang="en-US" altLang="zh-TW" sz="1700" b="1" dirty="0" smtClean="0">
                          <a:latin typeface="標楷體" pitchFamily="65" charset="-120"/>
                          <a:ea typeface="標楷體" pitchFamily="65" charset="-120"/>
                        </a:rPr>
                        <a:t>※</a:t>
                      </a:r>
                      <a:r>
                        <a:rPr lang="zh-TW" altLang="en-US" sz="1700" b="1" dirty="0" smtClean="0">
                          <a:latin typeface="標楷體" pitchFamily="65" charset="-120"/>
                          <a:ea typeface="標楷體" pitchFamily="65" charset="-120"/>
                        </a:rPr>
                        <a:t>利用人因利用著作所獲致之經濟上利益</a:t>
                      </a:r>
                    </a:p>
                    <a:p>
                      <a:pPr marL="447675" indent="-447675">
                        <a:spcBef>
                          <a:spcPts val="600"/>
                        </a:spcBef>
                        <a:spcAft>
                          <a:spcPts val="600"/>
                        </a:spcAft>
                      </a:pPr>
                      <a:r>
                        <a:rPr lang="zh-TW" altLang="en-US" sz="1700" dirty="0" smtClean="0">
                          <a:latin typeface="標楷體" pitchFamily="65" charset="-120"/>
                          <a:ea typeface="標楷體" pitchFamily="65" charset="-120"/>
                        </a:rPr>
                        <a:t>ㄧ、「全國性廣播電臺」</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如中廣</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，依其各廣播網，所聯播電臺 </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依</a:t>
                      </a:r>
                      <a:r>
                        <a:rPr lang="en-US" altLang="zh-TW" sz="1700" dirty="0" smtClean="0">
                          <a:latin typeface="標楷體" pitchFamily="65" charset="-120"/>
                          <a:ea typeface="標楷體" pitchFamily="65" charset="-120"/>
                        </a:rPr>
                        <a:t>NCC</a:t>
                      </a:r>
                      <a:r>
                        <a:rPr lang="zh-TW" altLang="en-US" sz="1700" dirty="0" smtClean="0">
                          <a:latin typeface="標楷體" pitchFamily="65" charset="-120"/>
                          <a:ea typeface="標楷體" pitchFamily="65" charset="-120"/>
                        </a:rPr>
                        <a:t>核定執照內容</a:t>
                      </a:r>
                      <a:r>
                        <a:rPr lang="en-US" altLang="zh-TW" sz="1700" dirty="0" smtClean="0">
                          <a:latin typeface="標楷體" pitchFamily="65" charset="-120"/>
                          <a:ea typeface="標楷體" pitchFamily="65" charset="-120"/>
                        </a:rPr>
                        <a:t>) </a:t>
                      </a:r>
                      <a:r>
                        <a:rPr lang="zh-TW" altLang="en-US" sz="1700" dirty="0" smtClean="0">
                          <a:latin typeface="標楷體" pitchFamily="65" charset="-120"/>
                          <a:ea typeface="標楷體" pitchFamily="65" charset="-120"/>
                        </a:rPr>
                        <a:t>之頻率類別，電功率大小、屬性及區域性，照表訂使用報酬金額累加計算。</a:t>
                      </a:r>
                    </a:p>
                    <a:p>
                      <a:pPr marL="447675" indent="-447675">
                        <a:spcBef>
                          <a:spcPts val="600"/>
                        </a:spcBef>
                        <a:spcAft>
                          <a:spcPts val="600"/>
                        </a:spcAft>
                      </a:pPr>
                      <a:r>
                        <a:rPr lang="zh-TW" altLang="en-US" sz="1700" dirty="0" smtClean="0">
                          <a:latin typeface="標楷體" pitchFamily="65" charset="-120"/>
                          <a:ea typeface="標楷體" pitchFamily="65" charset="-120"/>
                        </a:rPr>
                        <a:t>二、依新公告費率，若以中廣寶島網</a:t>
                      </a:r>
                      <a:r>
                        <a:rPr lang="en-US" altLang="zh-TW" sz="1700" dirty="0" smtClean="0">
                          <a:latin typeface="標楷體" pitchFamily="65" charset="-120"/>
                          <a:ea typeface="標楷體" pitchFamily="65" charset="-120"/>
                        </a:rPr>
                        <a:t>9</a:t>
                      </a:r>
                      <a:r>
                        <a:rPr lang="zh-TW" altLang="en-US" sz="1700" dirty="0" smtClean="0">
                          <a:latin typeface="標楷體" pitchFamily="65" charset="-120"/>
                          <a:ea typeface="標楷體" pitchFamily="65" charset="-120"/>
                        </a:rPr>
                        <a:t>個丙類</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大功率</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頻率計算為例，原智慧局</a:t>
                      </a:r>
                      <a:r>
                        <a:rPr lang="en-US" altLang="zh-TW" sz="1700" dirty="0" smtClean="0">
                          <a:latin typeface="標楷體" pitchFamily="65" charset="-120"/>
                          <a:ea typeface="標楷體" pitchFamily="65" charset="-120"/>
                        </a:rPr>
                        <a:t>100.12.1</a:t>
                      </a:r>
                      <a:r>
                        <a:rPr lang="zh-TW" altLang="en-US" sz="1700" dirty="0" smtClean="0">
                          <a:latin typeface="標楷體" pitchFamily="65" charset="-120"/>
                          <a:ea typeface="標楷體" pitchFamily="65" charset="-120"/>
                        </a:rPr>
                        <a:t>審定費率每一廣播網為</a:t>
                      </a:r>
                      <a:r>
                        <a:rPr lang="en-US" altLang="zh-TW" sz="1700" dirty="0" smtClean="0">
                          <a:latin typeface="標楷體" pitchFamily="65" charset="-120"/>
                          <a:ea typeface="標楷體" pitchFamily="65" charset="-120"/>
                        </a:rPr>
                        <a:t>22</a:t>
                      </a:r>
                      <a:r>
                        <a:rPr lang="zh-TW" altLang="en-US" sz="1700" dirty="0" smtClean="0">
                          <a:latin typeface="標楷體" pitchFamily="65" charset="-120"/>
                          <a:ea typeface="標楷體" pitchFamily="65" charset="-120"/>
                        </a:rPr>
                        <a:t>萬元（智慧局未依大功率頻率電臺審定），經修訂累加計算約為</a:t>
                      </a:r>
                      <a:r>
                        <a:rPr lang="en-US" altLang="zh-TW" sz="1700" dirty="0" smtClean="0">
                          <a:latin typeface="標楷體" pitchFamily="65" charset="-120"/>
                          <a:ea typeface="標楷體" pitchFamily="65" charset="-120"/>
                        </a:rPr>
                        <a:t>120</a:t>
                      </a:r>
                      <a:r>
                        <a:rPr lang="zh-TW" altLang="en-US" sz="1700" dirty="0" smtClean="0">
                          <a:latin typeface="標楷體" pitchFamily="65" charset="-120"/>
                          <a:ea typeface="標楷體" pitchFamily="65" charset="-120"/>
                        </a:rPr>
                        <a:t>萬元，趨於合理價格。</a:t>
                      </a:r>
                    </a:p>
                    <a:p>
                      <a:pPr marL="447675" indent="-447675"/>
                      <a:endParaRPr lang="zh-TW" altLang="en-US" sz="1700" dirty="0" smtClean="0">
                        <a:latin typeface="標楷體" pitchFamily="65" charset="-120"/>
                        <a:ea typeface="標楷體" pitchFamily="65" charset="-120"/>
                      </a:endParaRPr>
                    </a:p>
                  </a:txBody>
                  <a:tcPr/>
                </a:tc>
              </a:tr>
            </a:tbl>
          </a:graphicData>
        </a:graphic>
      </p:graphicFrame>
      <p:sp>
        <p:nvSpPr>
          <p:cNvPr id="3" name="投影片編號版面配置區 2"/>
          <p:cNvSpPr>
            <a:spLocks noGrp="1"/>
          </p:cNvSpPr>
          <p:nvPr>
            <p:ph type="sldNum" sz="quarter" idx="12"/>
          </p:nvPr>
        </p:nvSpPr>
        <p:spPr/>
        <p:txBody>
          <a:bodyPr/>
          <a:lstStyle/>
          <a:p>
            <a:fld id="{51D2D507-09EA-4C6F-96ED-053C801F8797}" type="slidenum">
              <a:rPr lang="zh-TW" altLang="en-US" smtClean="0"/>
              <a:t>4</a:t>
            </a:fld>
            <a:endParaRPr lang="zh-TW" altLang="en-US"/>
          </a:p>
        </p:txBody>
      </p:sp>
    </p:spTree>
    <p:extLst>
      <p:ext uri="{BB962C8B-B14F-4D97-AF65-F5344CB8AC3E}">
        <p14:creationId xmlns:p14="http://schemas.microsoft.com/office/powerpoint/2010/main" val="25905367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a:bodyPr>
          <a:lstStyle/>
          <a:p>
            <a:pPr algn="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中華民國廣播商業同業公會申請審議</a:t>
            </a:r>
            <a:r>
              <a:rPr lang="en-US" altLang="zh-TW"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MCAT</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概括授權公開播送使用報酬率之「營利性廣播電臺概括授權年費」使用報酬率案</a:t>
            </a:r>
            <a:endParaRPr lang="zh-TW" altLang="en-US" sz="1800" dirty="0">
              <a:solidFill>
                <a:schemeClr val="bg1"/>
              </a:solidFill>
              <a:latin typeface="標楷體" pitchFamily="65" charset="-120"/>
              <a:ea typeface="標楷體" pitchFamily="65" charset="-120"/>
            </a:endParaRPr>
          </a:p>
        </p:txBody>
      </p:sp>
      <p:graphicFrame>
        <p:nvGraphicFramePr>
          <p:cNvPr id="4" name="表格 3"/>
          <p:cNvGraphicFramePr>
            <a:graphicFrameLocks noGrp="1"/>
          </p:cNvGraphicFramePr>
          <p:nvPr>
            <p:extLst>
              <p:ext uri="{D42A27DB-BD31-4B8C-83A1-F6EECF244321}">
                <p14:modId xmlns:p14="http://schemas.microsoft.com/office/powerpoint/2010/main" val="89366626"/>
              </p:ext>
            </p:extLst>
          </p:nvPr>
        </p:nvGraphicFramePr>
        <p:xfrm>
          <a:off x="251520" y="1268760"/>
          <a:ext cx="8784976" cy="5328592"/>
        </p:xfrm>
        <a:graphic>
          <a:graphicData uri="http://schemas.openxmlformats.org/drawingml/2006/table">
            <a:tbl>
              <a:tblPr firstRow="1" bandRow="1">
                <a:tableStyleId>{5C22544A-7EE6-4342-B048-85BDC9FD1C3A}</a:tableStyleId>
              </a:tblPr>
              <a:tblGrid>
                <a:gridCol w="4392488"/>
                <a:gridCol w="4392488"/>
              </a:tblGrid>
              <a:tr h="453294">
                <a:tc>
                  <a:txBody>
                    <a:bodyPr/>
                    <a:lstStyle/>
                    <a:p>
                      <a:pPr algn="ctr"/>
                      <a:r>
                        <a:rPr lang="zh-TW" altLang="en-US" dirty="0" smtClean="0">
                          <a:latin typeface="標楷體" pitchFamily="65" charset="-120"/>
                          <a:ea typeface="標楷體" pitchFamily="65" charset="-120"/>
                        </a:rPr>
                        <a:t>申請人及參加人意見</a:t>
                      </a:r>
                    </a:p>
                  </a:txBody>
                  <a:tcPr/>
                </a:tc>
                <a:tc>
                  <a:txBody>
                    <a:bodyPr/>
                    <a:lstStyle/>
                    <a:p>
                      <a:pPr algn="ctr"/>
                      <a:r>
                        <a:rPr lang="en-US" altLang="zh-TW" dirty="0" smtClean="0">
                          <a:latin typeface="標楷體" pitchFamily="65" charset="-120"/>
                          <a:ea typeface="標楷體" pitchFamily="65" charset="-120"/>
                        </a:rPr>
                        <a:t>MCAT</a:t>
                      </a:r>
                      <a:r>
                        <a:rPr lang="zh-TW" altLang="en-US" dirty="0" smtClean="0">
                          <a:latin typeface="標楷體" pitchFamily="65" charset="-120"/>
                          <a:ea typeface="標楷體" pitchFamily="65" charset="-120"/>
                        </a:rPr>
                        <a:t>意見與理由</a:t>
                      </a:r>
                    </a:p>
                  </a:txBody>
                  <a:tcPr/>
                </a:tc>
              </a:tr>
              <a:tr h="4875298">
                <a:tc>
                  <a:txBody>
                    <a:bodyPr/>
                    <a:lstStyle/>
                    <a:p>
                      <a:pPr marL="360363" indent="-360363">
                        <a:spcBef>
                          <a:spcPts val="600"/>
                        </a:spcBef>
                        <a:spcAft>
                          <a:spcPts val="600"/>
                        </a:spcAft>
                      </a:pPr>
                      <a:r>
                        <a:rPr lang="zh-TW" altLang="en-US" sz="1700" dirty="0" smtClean="0">
                          <a:latin typeface="標楷體" pitchFamily="65" charset="-120"/>
                          <a:ea typeface="標楷體" pitchFamily="65" charset="-120"/>
                        </a:rPr>
                        <a:t>四、集管團體未充分審酌申請人實際音樂使用量：</a:t>
                      </a:r>
                    </a:p>
                    <a:p>
                      <a:pPr marL="360363" indent="-360363">
                        <a:spcBef>
                          <a:spcPts val="600"/>
                        </a:spcBef>
                        <a:spcAft>
                          <a:spcPts val="600"/>
                        </a:spcAft>
                      </a:pP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一</a:t>
                      </a:r>
                      <a:r>
                        <a:rPr lang="en-US" altLang="zh-TW" sz="1700" dirty="0" smtClean="0">
                          <a:latin typeface="標楷體" pitchFamily="65" charset="-120"/>
                          <a:ea typeface="標楷體" pitchFamily="65" charset="-120"/>
                        </a:rPr>
                        <a:t>)MCAT</a:t>
                      </a:r>
                      <a:r>
                        <a:rPr lang="zh-TW" altLang="en-US" sz="1700" dirty="0" smtClean="0">
                          <a:latin typeface="標楷體" pitchFamily="65" charset="-120"/>
                          <a:ea typeface="標楷體" pitchFamily="65" charset="-120"/>
                        </a:rPr>
                        <a:t>現行中、小功率無線廣播電臺使用報酬費率，等區分為三個類型，但各類型之定義，均無法明確反應音樂使用量。因此，以音樂使用量多寡為訂定級距標準，提出新費率，讓調頻電臺可按其音樂使用量選擇適當的費率。此計費原則應一體適用於全國性調頻和調幅廣播電臺。</a:t>
                      </a:r>
                    </a:p>
                    <a:p>
                      <a:pPr marL="360363" indent="-360363">
                        <a:spcBef>
                          <a:spcPts val="600"/>
                        </a:spcBef>
                        <a:spcAft>
                          <a:spcPts val="600"/>
                        </a:spcAft>
                      </a:pP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二</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另</a:t>
                      </a:r>
                      <a:r>
                        <a:rPr lang="en-US" altLang="zh-TW" sz="1700" dirty="0" smtClean="0">
                          <a:latin typeface="標楷體" pitchFamily="65" charset="-120"/>
                          <a:ea typeface="標楷體" pitchFamily="65" charset="-120"/>
                        </a:rPr>
                        <a:t>MCAT</a:t>
                      </a:r>
                      <a:r>
                        <a:rPr lang="zh-TW" altLang="en-US" sz="1700" dirty="0" smtClean="0">
                          <a:latin typeface="標楷體" pitchFamily="65" charset="-120"/>
                          <a:ea typeface="標楷體" pitchFamily="65" charset="-120"/>
                        </a:rPr>
                        <a:t>現行對營利性調幅無線廣播電臺使用報酬費率，調幅臺不分區域且不分費率級距，均為單一價，主播台</a:t>
                      </a:r>
                      <a:r>
                        <a:rPr lang="en-US" altLang="zh-TW" sz="1700" dirty="0" smtClean="0">
                          <a:latin typeface="標楷體" pitchFamily="65" charset="-120"/>
                          <a:ea typeface="標楷體" pitchFamily="65" charset="-120"/>
                        </a:rPr>
                        <a:t>22,000</a:t>
                      </a:r>
                      <a:r>
                        <a:rPr lang="zh-TW" altLang="en-US" sz="1700" dirty="0" smtClean="0">
                          <a:latin typeface="標楷體" pitchFamily="65" charset="-120"/>
                          <a:ea typeface="標楷體" pitchFamily="65" charset="-120"/>
                        </a:rPr>
                        <a:t>元（轉播台</a:t>
                      </a:r>
                      <a:r>
                        <a:rPr lang="en-US" altLang="zh-TW" sz="1700" dirty="0" smtClean="0">
                          <a:latin typeface="標楷體" pitchFamily="65" charset="-120"/>
                          <a:ea typeface="標楷體" pitchFamily="65" charset="-120"/>
                        </a:rPr>
                        <a:t>11,000</a:t>
                      </a:r>
                      <a:r>
                        <a:rPr lang="zh-TW" altLang="en-US" sz="1700" dirty="0" smtClean="0">
                          <a:latin typeface="標楷體" pitchFamily="65" charset="-120"/>
                          <a:ea typeface="標楷體" pitchFamily="65" charset="-120"/>
                        </a:rPr>
                        <a:t>元），然</a:t>
                      </a:r>
                      <a:r>
                        <a:rPr lang="en-US" altLang="zh-TW" sz="1700" dirty="0" smtClean="0">
                          <a:latin typeface="標楷體" pitchFamily="65" charset="-120"/>
                          <a:ea typeface="標楷體" pitchFamily="65" charset="-120"/>
                        </a:rPr>
                        <a:t>MCAT</a:t>
                      </a:r>
                      <a:r>
                        <a:rPr lang="zh-TW" altLang="en-US" sz="1700" dirty="0" smtClean="0">
                          <a:latin typeface="標楷體" pitchFamily="65" charset="-120"/>
                          <a:ea typeface="標楷體" pitchFamily="65" charset="-120"/>
                        </a:rPr>
                        <a:t>小功率之談話台部分，最高定價與調幅臺一樣，且有分區域及費率級距，因此對於調幅臺費率訂定方式不合理情形。</a:t>
                      </a:r>
                    </a:p>
                  </a:txBody>
                  <a:tcPr/>
                </a:tc>
                <a:tc>
                  <a:txBody>
                    <a:bodyPr/>
                    <a:lstStyle/>
                    <a:p>
                      <a:pPr marL="447675" indent="-447675">
                        <a:spcBef>
                          <a:spcPts val="600"/>
                        </a:spcBef>
                        <a:spcAft>
                          <a:spcPts val="600"/>
                        </a:spcAft>
                      </a:pPr>
                      <a:r>
                        <a:rPr lang="en-US" altLang="zh-TW" sz="1700" b="1" dirty="0" smtClean="0">
                          <a:latin typeface="標楷體" pitchFamily="65" charset="-120"/>
                          <a:ea typeface="標楷體" pitchFamily="65" charset="-120"/>
                        </a:rPr>
                        <a:t>※</a:t>
                      </a:r>
                      <a:r>
                        <a:rPr lang="zh-TW" altLang="en-US" sz="1700" b="1" dirty="0" smtClean="0">
                          <a:latin typeface="標楷體" pitchFamily="65" charset="-120"/>
                          <a:ea typeface="標楷體" pitchFamily="65" charset="-120"/>
                        </a:rPr>
                        <a:t>管理著作財產權之數量</a:t>
                      </a:r>
                    </a:p>
                    <a:p>
                      <a:pPr marL="447675" indent="-447675">
                        <a:spcBef>
                          <a:spcPts val="600"/>
                        </a:spcBef>
                        <a:spcAft>
                          <a:spcPts val="600"/>
                        </a:spcAft>
                      </a:pPr>
                      <a:r>
                        <a:rPr lang="zh-TW" altLang="en-US" sz="1700" dirty="0" smtClean="0">
                          <a:latin typeface="標楷體" pitchFamily="65" charset="-120"/>
                          <a:ea typeface="標楷體" pitchFamily="65" charset="-120"/>
                        </a:rPr>
                        <a:t>ㄧ、本會管理著作財產權數量目前為</a:t>
                      </a:r>
                      <a:r>
                        <a:rPr lang="en-US" altLang="zh-TW" sz="1700" dirty="0" smtClean="0">
                          <a:latin typeface="標楷體" pitchFamily="65" charset="-120"/>
                          <a:ea typeface="標楷體" pitchFamily="65" charset="-120"/>
                        </a:rPr>
                        <a:t>3</a:t>
                      </a:r>
                      <a:r>
                        <a:rPr lang="zh-TW" altLang="en-US" sz="1700" dirty="0" smtClean="0">
                          <a:latin typeface="標楷體" pitchFamily="65" charset="-120"/>
                          <a:ea typeface="標楷體" pitchFamily="65" charset="-120"/>
                        </a:rPr>
                        <a:t>萬</a:t>
                      </a:r>
                      <a:r>
                        <a:rPr lang="en-US" altLang="zh-TW" sz="1700" dirty="0" smtClean="0">
                          <a:latin typeface="標楷體" pitchFamily="65" charset="-120"/>
                          <a:ea typeface="標楷體" pitchFamily="65" charset="-120"/>
                        </a:rPr>
                        <a:t>5,975</a:t>
                      </a:r>
                      <a:r>
                        <a:rPr lang="zh-TW" altLang="en-US" sz="1700" dirty="0" smtClean="0">
                          <a:latin typeface="標楷體" pitchFamily="65" charset="-120"/>
                          <a:ea typeface="標楷體" pitchFamily="65" charset="-120"/>
                        </a:rPr>
                        <a:t>首；依全國性廣播電臺</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中廣提供使用清單</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使用本會所管理音樂著作次數</a:t>
                      </a:r>
                      <a:r>
                        <a:rPr lang="en-US" altLang="zh-TW" sz="1700" dirty="0" smtClean="0">
                          <a:latin typeface="標楷體" pitchFamily="65" charset="-120"/>
                          <a:ea typeface="標楷體" pitchFamily="65" charset="-120"/>
                        </a:rPr>
                        <a:t>102</a:t>
                      </a:r>
                      <a:r>
                        <a:rPr lang="zh-TW" altLang="en-US" sz="1700" dirty="0" smtClean="0">
                          <a:latin typeface="標楷體" pitchFamily="65" charset="-120"/>
                          <a:ea typeface="標楷體" pitchFamily="65" charset="-120"/>
                        </a:rPr>
                        <a:t>年度達</a:t>
                      </a:r>
                      <a:r>
                        <a:rPr lang="en-US" altLang="zh-TW" sz="1700" dirty="0" smtClean="0">
                          <a:latin typeface="標楷體" pitchFamily="65" charset="-120"/>
                          <a:ea typeface="標楷體" pitchFamily="65" charset="-120"/>
                        </a:rPr>
                        <a:t>187,364</a:t>
                      </a:r>
                      <a:r>
                        <a:rPr lang="zh-TW" altLang="en-US" sz="1700" dirty="0" smtClean="0">
                          <a:latin typeface="標楷體" pitchFamily="65" charset="-120"/>
                          <a:ea typeface="標楷體" pitchFamily="65" charset="-120"/>
                        </a:rPr>
                        <a:t>次，在同類著作利用市場之占有率為</a:t>
                      </a:r>
                      <a:r>
                        <a:rPr lang="en-US" altLang="zh-TW" sz="1700" dirty="0" smtClean="0">
                          <a:latin typeface="標楷體" pitchFamily="65" charset="-120"/>
                          <a:ea typeface="標楷體" pitchFamily="65" charset="-120"/>
                        </a:rPr>
                        <a:t>72%</a:t>
                      </a:r>
                      <a:r>
                        <a:rPr lang="zh-TW" altLang="en-US" sz="1700" dirty="0" smtClean="0">
                          <a:latin typeface="標楷體" pitchFamily="65" charset="-120"/>
                          <a:ea typeface="標楷體" pitchFamily="65" charset="-120"/>
                        </a:rPr>
                        <a:t>。</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參意見彙整表第</a:t>
                      </a:r>
                      <a:r>
                        <a:rPr lang="en-US" altLang="zh-TW" sz="1700" dirty="0" smtClean="0">
                          <a:latin typeface="標楷體" pitchFamily="65" charset="-120"/>
                          <a:ea typeface="標楷體" pitchFamily="65" charset="-120"/>
                        </a:rPr>
                        <a:t>12</a:t>
                      </a:r>
                      <a:r>
                        <a:rPr lang="zh-TW" altLang="en-US" sz="1700" dirty="0" smtClean="0">
                          <a:latin typeface="標楷體" pitchFamily="65" charset="-120"/>
                          <a:ea typeface="標楷體" pitchFamily="65" charset="-120"/>
                        </a:rPr>
                        <a:t>頁</a:t>
                      </a:r>
                      <a:r>
                        <a:rPr lang="en-US" altLang="zh-TW" sz="1700" dirty="0" smtClean="0">
                          <a:latin typeface="標楷體" pitchFamily="65" charset="-120"/>
                          <a:ea typeface="標楷體" pitchFamily="65" charset="-120"/>
                        </a:rPr>
                        <a:t>)</a:t>
                      </a:r>
                      <a:endParaRPr lang="zh-TW" altLang="en-US" sz="1700" dirty="0" smtClean="0">
                        <a:latin typeface="標楷體" pitchFamily="65" charset="-120"/>
                        <a:ea typeface="標楷體" pitchFamily="65" charset="-120"/>
                      </a:endParaRPr>
                    </a:p>
                    <a:p>
                      <a:pPr marL="447675" indent="-447675">
                        <a:spcBef>
                          <a:spcPts val="600"/>
                        </a:spcBef>
                        <a:spcAft>
                          <a:spcPts val="600"/>
                        </a:spcAft>
                      </a:pPr>
                      <a:r>
                        <a:rPr lang="zh-TW" altLang="en-US" sz="1700" dirty="0" smtClean="0">
                          <a:latin typeface="標楷體" pitchFamily="65" charset="-120"/>
                          <a:ea typeface="標楷體" pitchFamily="65" charset="-120"/>
                        </a:rPr>
                        <a:t>二、其他調幅大功率</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丙類</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電臺占有率為</a:t>
                      </a:r>
                      <a:r>
                        <a:rPr lang="en-US" altLang="zh-TW" sz="1700" dirty="0" smtClean="0">
                          <a:latin typeface="標楷體" pitchFamily="65" charset="-120"/>
                          <a:ea typeface="標楷體" pitchFamily="65" charset="-120"/>
                        </a:rPr>
                        <a:t>70.18%</a:t>
                      </a:r>
                      <a:r>
                        <a:rPr lang="zh-TW" altLang="en-US" sz="1700" dirty="0" smtClean="0">
                          <a:latin typeface="標楷體" pitchFamily="65" charset="-120"/>
                          <a:ea typeface="標楷體" pitchFamily="65" charset="-120"/>
                        </a:rPr>
                        <a:t>。</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參意見彙整表第</a:t>
                      </a:r>
                      <a:r>
                        <a:rPr lang="en-US" altLang="zh-TW" sz="1700" dirty="0" smtClean="0">
                          <a:latin typeface="標楷體" pitchFamily="65" charset="-120"/>
                          <a:ea typeface="標楷體" pitchFamily="65" charset="-120"/>
                        </a:rPr>
                        <a:t>13</a:t>
                      </a:r>
                      <a:r>
                        <a:rPr lang="zh-TW" altLang="en-US" sz="1700" dirty="0" smtClean="0">
                          <a:latin typeface="標楷體" pitchFamily="65" charset="-120"/>
                          <a:ea typeface="標楷體" pitchFamily="65" charset="-120"/>
                        </a:rPr>
                        <a:t>頁</a:t>
                      </a:r>
                      <a:r>
                        <a:rPr lang="en-US" altLang="zh-TW" sz="1700" dirty="0" smtClean="0">
                          <a:latin typeface="標楷體" pitchFamily="65" charset="-120"/>
                          <a:ea typeface="標楷體" pitchFamily="65" charset="-120"/>
                        </a:rPr>
                        <a:t>)</a:t>
                      </a:r>
                      <a:endParaRPr lang="zh-TW" altLang="en-US" sz="1700" dirty="0" smtClean="0">
                        <a:latin typeface="標楷體" pitchFamily="65" charset="-120"/>
                        <a:ea typeface="標楷體" pitchFamily="65" charset="-120"/>
                      </a:endParaRPr>
                    </a:p>
                  </a:txBody>
                  <a:tcPr/>
                </a:tc>
              </a:tr>
            </a:tbl>
          </a:graphicData>
        </a:graphic>
      </p:graphicFrame>
      <p:sp>
        <p:nvSpPr>
          <p:cNvPr id="3" name="投影片編號版面配置區 2"/>
          <p:cNvSpPr>
            <a:spLocks noGrp="1"/>
          </p:cNvSpPr>
          <p:nvPr>
            <p:ph type="sldNum" sz="quarter" idx="12"/>
          </p:nvPr>
        </p:nvSpPr>
        <p:spPr/>
        <p:txBody>
          <a:bodyPr/>
          <a:lstStyle/>
          <a:p>
            <a:fld id="{51D2D507-09EA-4C6F-96ED-053C801F8797}" type="slidenum">
              <a:rPr lang="zh-TW" altLang="en-US" smtClean="0"/>
              <a:t>5</a:t>
            </a:fld>
            <a:endParaRPr lang="zh-TW" altLang="en-US"/>
          </a:p>
        </p:txBody>
      </p:sp>
    </p:spTree>
    <p:extLst>
      <p:ext uri="{BB962C8B-B14F-4D97-AF65-F5344CB8AC3E}">
        <p14:creationId xmlns:p14="http://schemas.microsoft.com/office/powerpoint/2010/main" val="21822896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a:bodyPr>
          <a:lstStyle/>
          <a:p>
            <a:pPr algn="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中華民國廣播商業同業公會申請審議</a:t>
            </a:r>
            <a:r>
              <a:rPr lang="en-US" altLang="zh-TW"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MCAT</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概括授權公開播送使用報酬率之「營利性廣播電臺概括授權年費」使用報酬率案</a:t>
            </a:r>
            <a:endParaRPr lang="zh-TW" altLang="en-US" sz="1800" dirty="0">
              <a:solidFill>
                <a:schemeClr val="bg1"/>
              </a:solidFill>
              <a:latin typeface="標楷體" pitchFamily="65" charset="-120"/>
              <a:ea typeface="標楷體" pitchFamily="65" charset="-120"/>
            </a:endParaRPr>
          </a:p>
        </p:txBody>
      </p:sp>
      <p:graphicFrame>
        <p:nvGraphicFramePr>
          <p:cNvPr id="4" name="表格 3"/>
          <p:cNvGraphicFramePr>
            <a:graphicFrameLocks noGrp="1"/>
          </p:cNvGraphicFramePr>
          <p:nvPr>
            <p:extLst>
              <p:ext uri="{D42A27DB-BD31-4B8C-83A1-F6EECF244321}">
                <p14:modId xmlns:p14="http://schemas.microsoft.com/office/powerpoint/2010/main" val="635194967"/>
              </p:ext>
            </p:extLst>
          </p:nvPr>
        </p:nvGraphicFramePr>
        <p:xfrm>
          <a:off x="251520" y="1268760"/>
          <a:ext cx="8784976" cy="5328592"/>
        </p:xfrm>
        <a:graphic>
          <a:graphicData uri="http://schemas.openxmlformats.org/drawingml/2006/table">
            <a:tbl>
              <a:tblPr firstRow="1" bandRow="1">
                <a:tableStyleId>{5C22544A-7EE6-4342-B048-85BDC9FD1C3A}</a:tableStyleId>
              </a:tblPr>
              <a:tblGrid>
                <a:gridCol w="4392488"/>
                <a:gridCol w="4392488"/>
              </a:tblGrid>
              <a:tr h="453294">
                <a:tc>
                  <a:txBody>
                    <a:bodyPr/>
                    <a:lstStyle/>
                    <a:p>
                      <a:pPr algn="ctr"/>
                      <a:r>
                        <a:rPr lang="zh-TW" altLang="en-US" dirty="0" smtClean="0">
                          <a:latin typeface="標楷體" pitchFamily="65" charset="-120"/>
                          <a:ea typeface="標楷體" pitchFamily="65" charset="-120"/>
                        </a:rPr>
                        <a:t>申請人及參加人意見</a:t>
                      </a:r>
                    </a:p>
                  </a:txBody>
                  <a:tcPr/>
                </a:tc>
                <a:tc>
                  <a:txBody>
                    <a:bodyPr/>
                    <a:lstStyle/>
                    <a:p>
                      <a:pPr algn="ctr"/>
                      <a:r>
                        <a:rPr lang="en-US" altLang="zh-TW" dirty="0" smtClean="0">
                          <a:latin typeface="標楷體" pitchFamily="65" charset="-120"/>
                          <a:ea typeface="標楷體" pitchFamily="65" charset="-120"/>
                        </a:rPr>
                        <a:t>MCAT</a:t>
                      </a:r>
                      <a:r>
                        <a:rPr lang="zh-TW" altLang="en-US" dirty="0" smtClean="0">
                          <a:latin typeface="標楷體" pitchFamily="65" charset="-120"/>
                          <a:ea typeface="標楷體" pitchFamily="65" charset="-120"/>
                        </a:rPr>
                        <a:t>意見與理由</a:t>
                      </a:r>
                    </a:p>
                  </a:txBody>
                  <a:tcPr/>
                </a:tc>
              </a:tr>
              <a:tr h="4875298">
                <a:tc>
                  <a:txBody>
                    <a:bodyPr/>
                    <a:lstStyle/>
                    <a:p>
                      <a:pPr marL="273050" indent="-273050">
                        <a:spcBef>
                          <a:spcPts val="600"/>
                        </a:spcBef>
                        <a:spcAft>
                          <a:spcPts val="600"/>
                        </a:spcAft>
                      </a:pPr>
                      <a:r>
                        <a:rPr lang="en-US" altLang="zh-TW" sz="1700" b="1" dirty="0" smtClean="0">
                          <a:latin typeface="標楷體" pitchFamily="65" charset="-120"/>
                          <a:ea typeface="標楷體" pitchFamily="65" charset="-120"/>
                        </a:rPr>
                        <a:t>※</a:t>
                      </a:r>
                      <a:r>
                        <a:rPr lang="zh-TW" altLang="en-US" sz="1700" b="1" dirty="0" smtClean="0">
                          <a:latin typeface="標楷體" pitchFamily="65" charset="-120"/>
                          <a:ea typeface="標楷體" pitchFamily="65" charset="-120"/>
                        </a:rPr>
                        <a:t>調頻與調幅特性差異極大，僅從涵蓋範圍大小訂定費率將造成不合理及不公平現象：</a:t>
                      </a:r>
                      <a:endParaRPr lang="en-US" altLang="zh-TW" sz="1700" b="1" dirty="0" smtClean="0">
                        <a:latin typeface="標楷體" pitchFamily="65" charset="-120"/>
                        <a:ea typeface="標楷體" pitchFamily="65" charset="-120"/>
                      </a:endParaRPr>
                    </a:p>
                    <a:p>
                      <a:pPr marL="273050" indent="-273050">
                        <a:spcBef>
                          <a:spcPts val="600"/>
                        </a:spcBef>
                        <a:spcAft>
                          <a:spcPts val="600"/>
                        </a:spcAft>
                      </a:pP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一</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「無線廣播電視電臺設置使用管理辦法」第</a:t>
                      </a:r>
                      <a:r>
                        <a:rPr lang="en-US" altLang="zh-TW" sz="1700" dirty="0" smtClean="0">
                          <a:latin typeface="標楷體" pitchFamily="65" charset="-120"/>
                          <a:ea typeface="標楷體" pitchFamily="65" charset="-120"/>
                        </a:rPr>
                        <a:t>26</a:t>
                      </a:r>
                      <a:r>
                        <a:rPr lang="zh-TW" altLang="en-US" sz="1700" dirty="0" smtClean="0">
                          <a:latin typeface="標楷體" pitchFamily="65" charset="-120"/>
                          <a:ea typeface="標楷體" pitchFamily="65" charset="-120"/>
                        </a:rPr>
                        <a:t>條明定調幅及調頻電臺發射功率與電場強度涵蓋半徑，甲類調幅台半徑</a:t>
                      </a:r>
                      <a:r>
                        <a:rPr lang="en-US" altLang="zh-TW" sz="1700" dirty="0" smtClean="0">
                          <a:latin typeface="標楷體" pitchFamily="65" charset="-120"/>
                          <a:ea typeface="標楷體" pitchFamily="65" charset="-120"/>
                        </a:rPr>
                        <a:t>40</a:t>
                      </a:r>
                      <a:r>
                        <a:rPr lang="zh-TW" altLang="en-US" sz="1700" dirty="0" smtClean="0">
                          <a:latin typeface="標楷體" pitchFamily="65" charset="-120"/>
                          <a:ea typeface="標楷體" pitchFamily="65" charset="-120"/>
                        </a:rPr>
                        <a:t>公里，甲類及乙類調頻台半徑分別為</a:t>
                      </a:r>
                      <a:r>
                        <a:rPr lang="en-US" altLang="zh-TW" sz="1700" dirty="0" smtClean="0">
                          <a:latin typeface="標楷體" pitchFamily="65" charset="-120"/>
                          <a:ea typeface="標楷體" pitchFamily="65" charset="-120"/>
                        </a:rPr>
                        <a:t>10</a:t>
                      </a:r>
                      <a:r>
                        <a:rPr lang="zh-TW" altLang="en-US" sz="1700" dirty="0" smtClean="0">
                          <a:latin typeface="標楷體" pitchFamily="65" charset="-120"/>
                          <a:ea typeface="標楷體" pitchFamily="65" charset="-120"/>
                        </a:rPr>
                        <a:t>、</a:t>
                      </a:r>
                      <a:r>
                        <a:rPr lang="en-US" altLang="zh-TW" sz="1700" dirty="0" smtClean="0">
                          <a:latin typeface="標楷體" pitchFamily="65" charset="-120"/>
                          <a:ea typeface="標楷體" pitchFamily="65" charset="-120"/>
                        </a:rPr>
                        <a:t>20</a:t>
                      </a:r>
                      <a:r>
                        <a:rPr lang="zh-TW" altLang="en-US" sz="1700" dirty="0" smtClean="0">
                          <a:latin typeface="標楷體" pitchFamily="65" charset="-120"/>
                          <a:ea typeface="標楷體" pitchFamily="65" charset="-120"/>
                        </a:rPr>
                        <a:t>公里。涵蓋面積甲類調幅台確實大於甲類及乙類調頻台，但調幅天線因占地廣闊多設置偏鄉；且因調制原理差異，調幅訊號較相同電場強度的調頻訊號易受干擾，有效涵蓋半徑較調頻電臺為小；音訊品質遠比不上調頻來的清晰且有立體聲，造成收聽人口遠少於調頻電臺，是以，不能以涵蓋面積即類比收聽人口數。</a:t>
                      </a:r>
                    </a:p>
                  </a:txBody>
                  <a:tcPr/>
                </a:tc>
                <a:tc>
                  <a:txBody>
                    <a:bodyPr/>
                    <a:lstStyle/>
                    <a:p>
                      <a:pPr marL="273050" indent="-273050" algn="l" defTabSz="914400" rtl="0" eaLnBrk="1" latinLnBrk="0" hangingPunct="1">
                        <a:spcBef>
                          <a:spcPts val="600"/>
                        </a:spcBef>
                        <a:spcAft>
                          <a:spcPts val="600"/>
                        </a:spcAft>
                      </a:pPr>
                      <a:r>
                        <a:rPr lang="en-US" altLang="zh-TW" sz="1700" b="1" kern="1200" dirty="0" smtClean="0">
                          <a:solidFill>
                            <a:schemeClr val="dk1"/>
                          </a:solidFill>
                          <a:latin typeface="標楷體" pitchFamily="65" charset="-120"/>
                          <a:ea typeface="標楷體" pitchFamily="65" charset="-120"/>
                          <a:cs typeface="+mn-cs"/>
                        </a:rPr>
                        <a:t>※</a:t>
                      </a:r>
                      <a:r>
                        <a:rPr lang="zh-TW" altLang="en-US" sz="1700" b="1" kern="1200" dirty="0" smtClean="0">
                          <a:solidFill>
                            <a:schemeClr val="dk1"/>
                          </a:solidFill>
                          <a:latin typeface="標楷體" pitchFamily="65" charset="-120"/>
                          <a:ea typeface="標楷體" pitchFamily="65" charset="-120"/>
                          <a:cs typeface="+mn-cs"/>
                        </a:rPr>
                        <a:t>利用人建議調幅（</a:t>
                      </a:r>
                      <a:r>
                        <a:rPr lang="en-US" altLang="zh-TW" sz="1700" b="1" kern="1200" dirty="0" smtClean="0">
                          <a:solidFill>
                            <a:schemeClr val="dk1"/>
                          </a:solidFill>
                          <a:latin typeface="標楷體" pitchFamily="65" charset="-120"/>
                          <a:ea typeface="標楷體" pitchFamily="65" charset="-120"/>
                          <a:cs typeface="+mn-cs"/>
                        </a:rPr>
                        <a:t>AM</a:t>
                      </a:r>
                      <a:r>
                        <a:rPr lang="zh-TW" altLang="en-US" sz="1700" b="1" kern="1200" dirty="0" smtClean="0">
                          <a:solidFill>
                            <a:schemeClr val="dk1"/>
                          </a:solidFill>
                          <a:latin typeface="標楷體" pitchFamily="65" charset="-120"/>
                          <a:ea typeface="標楷體" pitchFamily="65" charset="-120"/>
                          <a:cs typeface="+mn-cs"/>
                        </a:rPr>
                        <a:t>）電臺亦應區分付費等級，且應與調頻（</a:t>
                      </a:r>
                      <a:r>
                        <a:rPr lang="en-US" altLang="zh-TW" sz="1700" b="1" kern="1200" dirty="0" smtClean="0">
                          <a:solidFill>
                            <a:schemeClr val="dk1"/>
                          </a:solidFill>
                          <a:latin typeface="標楷體" pitchFamily="65" charset="-120"/>
                          <a:ea typeface="標楷體" pitchFamily="65" charset="-120"/>
                          <a:cs typeface="+mn-cs"/>
                        </a:rPr>
                        <a:t>FM</a:t>
                      </a:r>
                      <a:r>
                        <a:rPr lang="zh-TW" altLang="en-US" sz="1700" b="1" kern="1200" dirty="0" smtClean="0">
                          <a:solidFill>
                            <a:schemeClr val="dk1"/>
                          </a:solidFill>
                          <a:latin typeface="標楷體" pitchFamily="65" charset="-120"/>
                          <a:ea typeface="標楷體" pitchFamily="65" charset="-120"/>
                          <a:cs typeface="+mn-cs"/>
                        </a:rPr>
                        <a:t>）小功率費率相同，　</a:t>
                      </a:r>
                      <a:r>
                        <a:rPr lang="en-US" altLang="zh-TW" sz="1700" b="1" kern="1200" dirty="0" smtClean="0">
                          <a:solidFill>
                            <a:schemeClr val="dk1"/>
                          </a:solidFill>
                          <a:latin typeface="標楷體" pitchFamily="65" charset="-120"/>
                          <a:ea typeface="標楷體" pitchFamily="65" charset="-120"/>
                          <a:cs typeface="+mn-cs"/>
                        </a:rPr>
                        <a:t>MCAT</a:t>
                      </a:r>
                      <a:r>
                        <a:rPr lang="zh-TW" altLang="en-US" sz="1700" b="1" kern="1200" dirty="0" smtClean="0">
                          <a:solidFill>
                            <a:schemeClr val="dk1"/>
                          </a:solidFill>
                          <a:latin typeface="標楷體" pitchFamily="65" charset="-120"/>
                          <a:ea typeface="標楷體" pitchFamily="65" charset="-120"/>
                          <a:cs typeface="+mn-cs"/>
                        </a:rPr>
                        <a:t>對此有何意見？</a:t>
                      </a:r>
                    </a:p>
                    <a:p>
                      <a:pPr marL="273050" indent="0" algn="l" defTabSz="914400" rtl="0" eaLnBrk="1" latinLnBrk="0" hangingPunct="1">
                        <a:spcBef>
                          <a:spcPts val="600"/>
                        </a:spcBef>
                        <a:spcAft>
                          <a:spcPts val="600"/>
                        </a:spcAft>
                      </a:pPr>
                      <a:r>
                        <a:rPr lang="zh-TW" altLang="en-US" sz="1700" kern="1200" dirty="0" smtClean="0">
                          <a:solidFill>
                            <a:schemeClr val="dk1"/>
                          </a:solidFill>
                          <a:latin typeface="標楷體" pitchFamily="65" charset="-120"/>
                          <a:ea typeface="標楷體" pitchFamily="65" charset="-120"/>
                          <a:cs typeface="+mn-cs"/>
                        </a:rPr>
                        <a:t>調幅電臺若要區分付費等級，祇要利用人依其電臺執照頻率大小、發射機電功率強度、發射距離範圍與其所獲效益，支付合理的使用報酬，本會敬表贊同；惟比照調頻小功率（甲類）費率，因條件不同，有待商榷</a:t>
                      </a:r>
                      <a:r>
                        <a:rPr lang="en-US" altLang="zh-TW" sz="1700" kern="1200" dirty="0" smtClean="0">
                          <a:solidFill>
                            <a:schemeClr val="dk1"/>
                          </a:solidFill>
                          <a:latin typeface="標楷體" pitchFamily="65" charset="-120"/>
                          <a:ea typeface="標楷體" pitchFamily="65" charset="-120"/>
                          <a:cs typeface="+mn-cs"/>
                        </a:rPr>
                        <a:t>?</a:t>
                      </a:r>
                    </a:p>
                  </a:txBody>
                  <a:tcPr/>
                </a:tc>
              </a:tr>
            </a:tbl>
          </a:graphicData>
        </a:graphic>
      </p:graphicFrame>
      <p:sp>
        <p:nvSpPr>
          <p:cNvPr id="3" name="投影片編號版面配置區 2"/>
          <p:cNvSpPr>
            <a:spLocks noGrp="1"/>
          </p:cNvSpPr>
          <p:nvPr>
            <p:ph type="sldNum" sz="quarter" idx="12"/>
          </p:nvPr>
        </p:nvSpPr>
        <p:spPr/>
        <p:txBody>
          <a:bodyPr/>
          <a:lstStyle/>
          <a:p>
            <a:fld id="{51D2D507-09EA-4C6F-96ED-053C801F8797}" type="slidenum">
              <a:rPr lang="zh-TW" altLang="en-US" smtClean="0"/>
              <a:t>6</a:t>
            </a:fld>
            <a:endParaRPr lang="zh-TW" altLang="en-US"/>
          </a:p>
        </p:txBody>
      </p:sp>
    </p:spTree>
    <p:extLst>
      <p:ext uri="{BB962C8B-B14F-4D97-AF65-F5344CB8AC3E}">
        <p14:creationId xmlns:p14="http://schemas.microsoft.com/office/powerpoint/2010/main" val="6656749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a:bodyPr>
          <a:lstStyle/>
          <a:p>
            <a:pPr algn="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中華民國廣播商業同業公會申請審議</a:t>
            </a:r>
            <a:r>
              <a:rPr lang="en-US" altLang="zh-TW"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MCAT</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概括授權公開播送使用報酬率之「營利性廣播電臺概括授權年費」使用報酬率案</a:t>
            </a:r>
            <a:endParaRPr lang="zh-TW" altLang="en-US" sz="1800" dirty="0">
              <a:solidFill>
                <a:schemeClr val="bg1"/>
              </a:solidFill>
              <a:latin typeface="標楷體" pitchFamily="65" charset="-120"/>
              <a:ea typeface="標楷體" pitchFamily="65" charset="-120"/>
            </a:endParaRPr>
          </a:p>
        </p:txBody>
      </p:sp>
      <p:graphicFrame>
        <p:nvGraphicFramePr>
          <p:cNvPr id="4" name="表格 3"/>
          <p:cNvGraphicFramePr>
            <a:graphicFrameLocks noGrp="1"/>
          </p:cNvGraphicFramePr>
          <p:nvPr>
            <p:extLst>
              <p:ext uri="{D42A27DB-BD31-4B8C-83A1-F6EECF244321}">
                <p14:modId xmlns:p14="http://schemas.microsoft.com/office/powerpoint/2010/main" val="2059067101"/>
              </p:ext>
            </p:extLst>
          </p:nvPr>
        </p:nvGraphicFramePr>
        <p:xfrm>
          <a:off x="251520" y="1268760"/>
          <a:ext cx="8784976" cy="5328592"/>
        </p:xfrm>
        <a:graphic>
          <a:graphicData uri="http://schemas.openxmlformats.org/drawingml/2006/table">
            <a:tbl>
              <a:tblPr firstRow="1" bandRow="1">
                <a:tableStyleId>{5C22544A-7EE6-4342-B048-85BDC9FD1C3A}</a:tableStyleId>
              </a:tblPr>
              <a:tblGrid>
                <a:gridCol w="4392488"/>
                <a:gridCol w="4392488"/>
              </a:tblGrid>
              <a:tr h="453294">
                <a:tc>
                  <a:txBody>
                    <a:bodyPr/>
                    <a:lstStyle/>
                    <a:p>
                      <a:pPr algn="ctr"/>
                      <a:r>
                        <a:rPr lang="zh-TW" altLang="en-US" dirty="0" smtClean="0">
                          <a:latin typeface="標楷體" pitchFamily="65" charset="-120"/>
                          <a:ea typeface="標楷體" pitchFamily="65" charset="-120"/>
                        </a:rPr>
                        <a:t>申請人及參加人意見</a:t>
                      </a:r>
                    </a:p>
                  </a:txBody>
                  <a:tcPr/>
                </a:tc>
                <a:tc>
                  <a:txBody>
                    <a:bodyPr/>
                    <a:lstStyle/>
                    <a:p>
                      <a:pPr algn="ctr"/>
                      <a:r>
                        <a:rPr lang="en-US" altLang="zh-TW" dirty="0" smtClean="0">
                          <a:latin typeface="標楷體" pitchFamily="65" charset="-120"/>
                          <a:ea typeface="標楷體" pitchFamily="65" charset="-120"/>
                        </a:rPr>
                        <a:t>MCAT</a:t>
                      </a:r>
                      <a:r>
                        <a:rPr lang="zh-TW" altLang="en-US" dirty="0" smtClean="0">
                          <a:latin typeface="標楷體" pitchFamily="65" charset="-120"/>
                          <a:ea typeface="標楷體" pitchFamily="65" charset="-120"/>
                        </a:rPr>
                        <a:t>意見與理由</a:t>
                      </a:r>
                    </a:p>
                  </a:txBody>
                  <a:tcPr/>
                </a:tc>
              </a:tr>
              <a:tr h="4875298">
                <a:tc>
                  <a:txBody>
                    <a:bodyPr/>
                    <a:lstStyle/>
                    <a:p>
                      <a:pPr marL="273050" indent="-273050" algn="l" defTabSz="914400" rtl="0" eaLnBrk="1" latinLnBrk="0" hangingPunct="1">
                        <a:spcBef>
                          <a:spcPts val="600"/>
                        </a:spcBef>
                        <a:spcAft>
                          <a:spcPts val="600"/>
                        </a:spcAft>
                      </a:pPr>
                      <a:r>
                        <a:rPr lang="en-US" altLang="zh-TW" sz="1700" b="1" kern="1200" dirty="0" smtClean="0">
                          <a:solidFill>
                            <a:schemeClr val="dk1"/>
                          </a:solidFill>
                          <a:latin typeface="標楷體" pitchFamily="65" charset="-120"/>
                          <a:ea typeface="標楷體" pitchFamily="65" charset="-120"/>
                          <a:cs typeface="+mn-cs"/>
                        </a:rPr>
                        <a:t>※</a:t>
                      </a:r>
                      <a:r>
                        <a:rPr lang="zh-TW" altLang="en-US" sz="1700" b="1" kern="1200" dirty="0" smtClean="0">
                          <a:solidFill>
                            <a:schemeClr val="dk1"/>
                          </a:solidFill>
                          <a:latin typeface="標楷體" pitchFamily="65" charset="-120"/>
                          <a:ea typeface="標楷體" pitchFamily="65" charset="-120"/>
                          <a:cs typeface="+mn-cs"/>
                        </a:rPr>
                        <a:t>調頻與調幅特性差異極大，僅從涵蓋範圍大小訂定費率將造成不合理及不公平現象：</a:t>
                      </a:r>
                      <a:endParaRPr lang="en-US" altLang="zh-TW" sz="1700" b="1" kern="1200" dirty="0" smtClean="0">
                        <a:solidFill>
                          <a:schemeClr val="dk1"/>
                        </a:solidFill>
                        <a:latin typeface="標楷體" pitchFamily="65" charset="-120"/>
                        <a:ea typeface="標楷體" pitchFamily="65" charset="-120"/>
                        <a:cs typeface="+mn-cs"/>
                      </a:endParaRPr>
                    </a:p>
                    <a:p>
                      <a:pPr marL="273050" indent="-273050" algn="l" defTabSz="914400" rtl="0" eaLnBrk="1" latinLnBrk="0" hangingPunct="1">
                        <a:spcBef>
                          <a:spcPts val="600"/>
                        </a:spcBef>
                        <a:spcAft>
                          <a:spcPts val="600"/>
                        </a:spcAft>
                      </a:pPr>
                      <a:r>
                        <a:rPr lang="en-US" altLang="zh-TW" sz="1700" b="0" kern="1200" dirty="0" smtClean="0">
                          <a:solidFill>
                            <a:schemeClr val="dk1"/>
                          </a:solidFill>
                          <a:latin typeface="標楷體" pitchFamily="65" charset="-120"/>
                          <a:ea typeface="標楷體" pitchFamily="65" charset="-120"/>
                          <a:cs typeface="+mn-cs"/>
                        </a:rPr>
                        <a:t>(</a:t>
                      </a:r>
                      <a:r>
                        <a:rPr lang="zh-TW" altLang="en-US" sz="1700" b="0" kern="1200" dirty="0" smtClean="0">
                          <a:solidFill>
                            <a:schemeClr val="dk1"/>
                          </a:solidFill>
                          <a:latin typeface="標楷體" pitchFamily="65" charset="-120"/>
                          <a:ea typeface="標楷體" pitchFamily="65" charset="-120"/>
                          <a:cs typeface="+mn-cs"/>
                        </a:rPr>
                        <a:t>二</a:t>
                      </a:r>
                      <a:r>
                        <a:rPr lang="en-US" altLang="zh-TW" sz="1700" b="0" kern="1200" dirty="0" smtClean="0">
                          <a:solidFill>
                            <a:schemeClr val="dk1"/>
                          </a:solidFill>
                          <a:latin typeface="標楷體" pitchFamily="65" charset="-120"/>
                          <a:ea typeface="標楷體" pitchFamily="65" charset="-120"/>
                          <a:cs typeface="+mn-cs"/>
                        </a:rPr>
                        <a:t>)</a:t>
                      </a:r>
                      <a:r>
                        <a:rPr lang="zh-TW" altLang="en-US" sz="1700" b="0" kern="1200" dirty="0" smtClean="0">
                          <a:solidFill>
                            <a:schemeClr val="dk1"/>
                          </a:solidFill>
                          <a:latin typeface="標楷體" pitchFamily="65" charset="-120"/>
                          <a:ea typeface="標楷體" pitchFamily="65" charset="-120"/>
                          <a:cs typeface="+mn-cs"/>
                        </a:rPr>
                        <a:t>從電波特性看，調頻廣播之射頻電波（直射波）可產生立體聲的效果，在學理定義及實務上均較適合音樂的播出，故觀諸各國廣播發展的案例，以大量音樂為素材者均為調頻廣播，調幅廣播播出音樂無法產生立體聲效果，以資訊服務為主，故實務上我國調幅台的服務內容確實也依循國際發展慣例以資訊服務為主。</a:t>
                      </a:r>
                    </a:p>
                  </a:txBody>
                  <a:tcPr/>
                </a:tc>
                <a:tc>
                  <a:txBody>
                    <a:bodyPr/>
                    <a:lstStyle/>
                    <a:p>
                      <a:pPr marL="273050" indent="-273050" algn="l" defTabSz="914400" rtl="0" eaLnBrk="1" latinLnBrk="0" hangingPunct="1">
                        <a:spcBef>
                          <a:spcPts val="600"/>
                        </a:spcBef>
                        <a:spcAft>
                          <a:spcPts val="600"/>
                        </a:spcAft>
                      </a:pPr>
                      <a:endParaRPr lang="en-US" altLang="zh-TW" sz="1700" b="1" kern="1200" dirty="0" smtClean="0">
                        <a:solidFill>
                          <a:schemeClr val="dk1"/>
                        </a:solidFill>
                        <a:latin typeface="標楷體" pitchFamily="65" charset="-120"/>
                        <a:ea typeface="標楷體" pitchFamily="65" charset="-120"/>
                        <a:cs typeface="+mn-cs"/>
                      </a:endParaRPr>
                    </a:p>
                  </a:txBody>
                  <a:tcPr/>
                </a:tc>
              </a:tr>
            </a:tbl>
          </a:graphicData>
        </a:graphic>
      </p:graphicFrame>
      <p:sp>
        <p:nvSpPr>
          <p:cNvPr id="3" name="投影片編號版面配置區 2"/>
          <p:cNvSpPr>
            <a:spLocks noGrp="1"/>
          </p:cNvSpPr>
          <p:nvPr>
            <p:ph type="sldNum" sz="quarter" idx="12"/>
          </p:nvPr>
        </p:nvSpPr>
        <p:spPr/>
        <p:txBody>
          <a:bodyPr/>
          <a:lstStyle/>
          <a:p>
            <a:fld id="{51D2D507-09EA-4C6F-96ED-053C801F8797}" type="slidenum">
              <a:rPr lang="zh-TW" altLang="en-US" smtClean="0"/>
              <a:t>7</a:t>
            </a:fld>
            <a:endParaRPr lang="zh-TW" altLang="en-US"/>
          </a:p>
        </p:txBody>
      </p:sp>
    </p:spTree>
    <p:extLst>
      <p:ext uri="{BB962C8B-B14F-4D97-AF65-F5344CB8AC3E}">
        <p14:creationId xmlns:p14="http://schemas.microsoft.com/office/powerpoint/2010/main" val="9605210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a:bodyPr>
          <a:lstStyle/>
          <a:p>
            <a:pPr algn="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中華民國廣播商業同業公會申請審議</a:t>
            </a:r>
            <a:r>
              <a:rPr lang="en-US" altLang="zh-TW"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MCAT</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概括授權公開播送使用報酬率之「營利性廣播電臺概括授權年費」使用報酬率案</a:t>
            </a:r>
            <a:endParaRPr lang="zh-TW" altLang="en-US" sz="1800" dirty="0">
              <a:solidFill>
                <a:schemeClr val="bg1"/>
              </a:solidFill>
              <a:latin typeface="標楷體" pitchFamily="65" charset="-120"/>
              <a:ea typeface="標楷體" pitchFamily="65" charset="-120"/>
            </a:endParaRPr>
          </a:p>
        </p:txBody>
      </p:sp>
      <p:graphicFrame>
        <p:nvGraphicFramePr>
          <p:cNvPr id="4" name="表格 3"/>
          <p:cNvGraphicFramePr>
            <a:graphicFrameLocks noGrp="1"/>
          </p:cNvGraphicFramePr>
          <p:nvPr>
            <p:extLst>
              <p:ext uri="{D42A27DB-BD31-4B8C-83A1-F6EECF244321}">
                <p14:modId xmlns:p14="http://schemas.microsoft.com/office/powerpoint/2010/main" val="3380355627"/>
              </p:ext>
            </p:extLst>
          </p:nvPr>
        </p:nvGraphicFramePr>
        <p:xfrm>
          <a:off x="251520" y="1268760"/>
          <a:ext cx="8784976" cy="5328592"/>
        </p:xfrm>
        <a:graphic>
          <a:graphicData uri="http://schemas.openxmlformats.org/drawingml/2006/table">
            <a:tbl>
              <a:tblPr firstRow="1" bandRow="1">
                <a:tableStyleId>{5C22544A-7EE6-4342-B048-85BDC9FD1C3A}</a:tableStyleId>
              </a:tblPr>
              <a:tblGrid>
                <a:gridCol w="4392488"/>
                <a:gridCol w="4392488"/>
              </a:tblGrid>
              <a:tr h="453294">
                <a:tc>
                  <a:txBody>
                    <a:bodyPr/>
                    <a:lstStyle/>
                    <a:p>
                      <a:pPr algn="ctr"/>
                      <a:r>
                        <a:rPr lang="zh-TW" altLang="en-US" dirty="0" smtClean="0">
                          <a:latin typeface="標楷體" pitchFamily="65" charset="-120"/>
                          <a:ea typeface="標楷體" pitchFamily="65" charset="-120"/>
                        </a:rPr>
                        <a:t>申請人及參加人意見</a:t>
                      </a:r>
                    </a:p>
                  </a:txBody>
                  <a:tcPr/>
                </a:tc>
                <a:tc>
                  <a:txBody>
                    <a:bodyPr/>
                    <a:lstStyle/>
                    <a:p>
                      <a:pPr algn="ctr"/>
                      <a:r>
                        <a:rPr lang="en-US" altLang="zh-TW" dirty="0" smtClean="0">
                          <a:latin typeface="標楷體" pitchFamily="65" charset="-120"/>
                          <a:ea typeface="標楷體" pitchFamily="65" charset="-120"/>
                        </a:rPr>
                        <a:t>MCAT</a:t>
                      </a:r>
                      <a:r>
                        <a:rPr lang="zh-TW" altLang="en-US" dirty="0" smtClean="0">
                          <a:latin typeface="標楷體" pitchFamily="65" charset="-120"/>
                          <a:ea typeface="標楷體" pitchFamily="65" charset="-120"/>
                        </a:rPr>
                        <a:t>意見與理由</a:t>
                      </a:r>
                    </a:p>
                  </a:txBody>
                  <a:tcPr/>
                </a:tc>
              </a:tr>
              <a:tr h="4875298">
                <a:tc>
                  <a:txBody>
                    <a:bodyPr/>
                    <a:lstStyle/>
                    <a:p>
                      <a:pPr marL="273050" indent="-273050">
                        <a:spcBef>
                          <a:spcPts val="600"/>
                        </a:spcBef>
                        <a:spcAft>
                          <a:spcPts val="600"/>
                        </a:spcAft>
                      </a:pPr>
                      <a:r>
                        <a:rPr lang="en-US" altLang="zh-TW" sz="1700" b="1" dirty="0" smtClean="0">
                          <a:latin typeface="標楷體" pitchFamily="65" charset="-120"/>
                          <a:ea typeface="標楷體" pitchFamily="65" charset="-120"/>
                        </a:rPr>
                        <a:t>※</a:t>
                      </a:r>
                      <a:r>
                        <a:rPr lang="zh-TW" altLang="en-US" sz="1700" b="1" dirty="0" smtClean="0">
                          <a:latin typeface="標楷體" pitchFamily="65" charset="-120"/>
                          <a:ea typeface="標楷體" pitchFamily="65" charset="-120"/>
                        </a:rPr>
                        <a:t>調頻與調幅特性差異極大，僅從涵蓋範圍大小訂定費率將造成不合理及不公平現象：</a:t>
                      </a:r>
                      <a:endParaRPr lang="en-US" altLang="zh-TW" sz="1700" b="1" dirty="0" smtClean="0">
                        <a:latin typeface="標楷體" pitchFamily="65" charset="-120"/>
                        <a:ea typeface="標楷體" pitchFamily="65" charset="-120"/>
                      </a:endParaRPr>
                    </a:p>
                    <a:p>
                      <a:pPr marL="273050" indent="-273050">
                        <a:spcBef>
                          <a:spcPts val="600"/>
                        </a:spcBef>
                        <a:spcAft>
                          <a:spcPts val="600"/>
                        </a:spcAft>
                      </a:pP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三</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從調頻與調幅電臺規費差異，即証明調幅台比照甲類調頻台收費應屬公平合理，理由如下：</a:t>
                      </a:r>
                    </a:p>
                    <a:p>
                      <a:pPr marL="273050" indent="0">
                        <a:spcBef>
                          <a:spcPts val="0"/>
                        </a:spcBef>
                        <a:spcAft>
                          <a:spcPts val="0"/>
                        </a:spcAft>
                      </a:pPr>
                      <a:r>
                        <a:rPr lang="zh-TW" altLang="en-US" sz="1700" dirty="0" smtClean="0">
                          <a:latin typeface="標楷體" pitchFamily="65" charset="-120"/>
                          <a:ea typeface="標楷體" pitchFamily="65" charset="-120"/>
                        </a:rPr>
                        <a:t>以</a:t>
                      </a:r>
                      <a:r>
                        <a:rPr lang="en-US" altLang="zh-TW" sz="1700" dirty="0" smtClean="0">
                          <a:latin typeface="標楷體" pitchFamily="65" charset="-120"/>
                          <a:ea typeface="標楷體" pitchFamily="65" charset="-120"/>
                        </a:rPr>
                        <a:t>NCC</a:t>
                      </a:r>
                      <a:r>
                        <a:rPr lang="zh-TW" altLang="en-US" sz="1700" kern="1200" dirty="0" smtClean="0">
                          <a:solidFill>
                            <a:schemeClr val="dk1"/>
                          </a:solidFill>
                          <a:latin typeface="標楷體" pitchFamily="65" charset="-120"/>
                          <a:ea typeface="標楷體" pitchFamily="65" charset="-120"/>
                          <a:cs typeface="+mn-cs"/>
                        </a:rPr>
                        <a:t>無線電</a:t>
                      </a:r>
                      <a:r>
                        <a:rPr lang="zh-TW" altLang="en-US" sz="1700" dirty="0" smtClean="0">
                          <a:latin typeface="標楷體" pitchFamily="65" charset="-120"/>
                          <a:ea typeface="標楷體" pitchFamily="65" charset="-120"/>
                        </a:rPr>
                        <a:t>頻率使用費收費標準為例，公式如下：</a:t>
                      </a:r>
                    </a:p>
                    <a:p>
                      <a:pPr marL="534988" indent="-261938">
                        <a:spcBef>
                          <a:spcPts val="0"/>
                        </a:spcBef>
                        <a:spcAft>
                          <a:spcPts val="0"/>
                        </a:spcAft>
                      </a:pPr>
                      <a:r>
                        <a:rPr lang="zh-TW" altLang="en-US" sz="1700" dirty="0" smtClean="0">
                          <a:latin typeface="標楷體" pitchFamily="65" charset="-120"/>
                          <a:ea typeface="標楷體" pitchFamily="65" charset="-120"/>
                        </a:rPr>
                        <a:t>調頻為</a:t>
                      </a:r>
                      <a:r>
                        <a:rPr lang="en-US" altLang="zh-TW" sz="1700" dirty="0" smtClean="0">
                          <a:latin typeface="標楷體" pitchFamily="65" charset="-120"/>
                          <a:ea typeface="標楷體" pitchFamily="65" charset="-120"/>
                        </a:rPr>
                        <a:t>1800</a:t>
                      </a:r>
                      <a:r>
                        <a:rPr lang="zh-TW" altLang="en-US" sz="1700" dirty="0" smtClean="0">
                          <a:latin typeface="標楷體" pitchFamily="65" charset="-120"/>
                          <a:ea typeface="標楷體" pitchFamily="65" charset="-120"/>
                        </a:rPr>
                        <a:t>元</a:t>
                      </a:r>
                      <a:r>
                        <a:rPr lang="en-US" altLang="zh-TW" sz="1700" dirty="0" smtClean="0">
                          <a:latin typeface="標楷體" pitchFamily="65" charset="-120"/>
                          <a:ea typeface="標楷體" pitchFamily="65" charset="-120"/>
                        </a:rPr>
                        <a:t>/10</a:t>
                      </a:r>
                      <a:r>
                        <a:rPr lang="zh-TW" altLang="en-US" sz="1700" dirty="0" smtClean="0">
                          <a:latin typeface="標楷體" pitchFamily="65" charset="-120"/>
                          <a:ea typeface="標楷體" pitchFamily="65" charset="-120"/>
                        </a:rPr>
                        <a:t>萬人口</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涵蓋人口數</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電臺調整係數。</a:t>
                      </a:r>
                    </a:p>
                    <a:p>
                      <a:pPr marL="534988" indent="-261938">
                        <a:spcBef>
                          <a:spcPts val="0"/>
                        </a:spcBef>
                        <a:spcAft>
                          <a:spcPts val="0"/>
                        </a:spcAft>
                      </a:pPr>
                      <a:r>
                        <a:rPr lang="zh-TW" altLang="en-US" sz="1700" dirty="0" smtClean="0">
                          <a:latin typeface="標楷體" pitchFamily="65" charset="-120"/>
                          <a:ea typeface="標楷體" pitchFamily="65" charset="-120"/>
                        </a:rPr>
                        <a:t>調幅為</a:t>
                      </a:r>
                      <a:r>
                        <a:rPr lang="en-US" altLang="zh-TW" sz="1700" dirty="0" smtClean="0">
                          <a:latin typeface="標楷體" pitchFamily="65" charset="-120"/>
                          <a:ea typeface="標楷體" pitchFamily="65" charset="-120"/>
                        </a:rPr>
                        <a:t>1000</a:t>
                      </a:r>
                      <a:r>
                        <a:rPr lang="zh-TW" altLang="en-US" sz="1700" dirty="0" smtClean="0">
                          <a:latin typeface="標楷體" pitchFamily="65" charset="-120"/>
                          <a:ea typeface="標楷體" pitchFamily="65" charset="-120"/>
                        </a:rPr>
                        <a:t>元</a:t>
                      </a:r>
                      <a:r>
                        <a:rPr lang="en-US" altLang="zh-TW" sz="1700" dirty="0" smtClean="0">
                          <a:latin typeface="標楷體" pitchFamily="65" charset="-120"/>
                          <a:ea typeface="標楷體" pitchFamily="65" charset="-120"/>
                        </a:rPr>
                        <a:t>/10</a:t>
                      </a:r>
                      <a:r>
                        <a:rPr lang="zh-TW" altLang="en-US" sz="1700" dirty="0" smtClean="0">
                          <a:latin typeface="標楷體" pitchFamily="65" charset="-120"/>
                          <a:ea typeface="標楷體" pitchFamily="65" charset="-120"/>
                        </a:rPr>
                        <a:t>萬人口</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涵蓋人口數</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電臺調整係數。</a:t>
                      </a:r>
                      <a:endParaRPr lang="en-US" altLang="zh-TW" sz="1700" dirty="0" smtClean="0">
                        <a:latin typeface="標楷體" pitchFamily="65" charset="-120"/>
                        <a:ea typeface="標楷體" pitchFamily="65" charset="-120"/>
                      </a:endParaRPr>
                    </a:p>
                    <a:p>
                      <a:pPr marL="273050" indent="0">
                        <a:spcBef>
                          <a:spcPts val="0"/>
                        </a:spcBef>
                        <a:spcAft>
                          <a:spcPts val="0"/>
                        </a:spcAft>
                      </a:pPr>
                      <a:r>
                        <a:rPr lang="zh-TW" altLang="en-US" sz="1700" dirty="0" smtClean="0">
                          <a:latin typeface="標楷體" pitchFamily="65" charset="-120"/>
                          <a:ea typeface="標楷體" pitchFamily="65" charset="-120"/>
                        </a:rPr>
                        <a:t>從計算公式即明白顯示調幅與調頻經營上的優劣態勢，課以較輕的規費。以下表北高兩都會區甲類調頻電臺及乙類調幅電臺之規費為例：</a:t>
                      </a:r>
                    </a:p>
                  </a:txBody>
                  <a:tcPr/>
                </a:tc>
                <a:tc>
                  <a:txBody>
                    <a:bodyPr/>
                    <a:lstStyle/>
                    <a:p>
                      <a:pPr marL="447675" indent="-447675">
                        <a:spcBef>
                          <a:spcPts val="600"/>
                        </a:spcBef>
                        <a:spcAft>
                          <a:spcPts val="600"/>
                        </a:spcAft>
                      </a:pPr>
                      <a:endParaRPr lang="zh-TW" altLang="en-US" sz="1700" dirty="0" smtClean="0">
                        <a:latin typeface="標楷體" pitchFamily="65" charset="-120"/>
                        <a:ea typeface="標楷體" pitchFamily="65" charset="-120"/>
                      </a:endParaRPr>
                    </a:p>
                  </a:txBody>
                  <a:tcPr/>
                </a:tc>
              </a:tr>
            </a:tbl>
          </a:graphicData>
        </a:graphic>
      </p:graphicFrame>
      <p:sp>
        <p:nvSpPr>
          <p:cNvPr id="3" name="投影片編號版面配置區 2"/>
          <p:cNvSpPr>
            <a:spLocks noGrp="1"/>
          </p:cNvSpPr>
          <p:nvPr>
            <p:ph type="sldNum" sz="quarter" idx="12"/>
          </p:nvPr>
        </p:nvSpPr>
        <p:spPr/>
        <p:txBody>
          <a:bodyPr/>
          <a:lstStyle/>
          <a:p>
            <a:fld id="{51D2D507-09EA-4C6F-96ED-053C801F8797}" type="slidenum">
              <a:rPr lang="zh-TW" altLang="en-US" smtClean="0"/>
              <a:t>8</a:t>
            </a:fld>
            <a:endParaRPr lang="zh-TW" altLang="en-US"/>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19672" y="5736921"/>
            <a:ext cx="4969278" cy="1008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339882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a:bodyPr>
          <a:lstStyle/>
          <a:p>
            <a:pPr algn="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中華民國廣播商業同業公會申請審議</a:t>
            </a:r>
            <a:r>
              <a:rPr lang="en-US" altLang="zh-TW"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MCAT</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概括授權公開播送使用報酬率之「營利性廣播電臺概括授權年費」使用報酬率案</a:t>
            </a:r>
            <a:endParaRPr lang="zh-TW" altLang="en-US" sz="1800" dirty="0">
              <a:solidFill>
                <a:schemeClr val="bg1"/>
              </a:solidFill>
              <a:latin typeface="標楷體" pitchFamily="65" charset="-120"/>
              <a:ea typeface="標楷體" pitchFamily="65" charset="-120"/>
            </a:endParaRPr>
          </a:p>
        </p:txBody>
      </p:sp>
      <p:graphicFrame>
        <p:nvGraphicFramePr>
          <p:cNvPr id="4" name="表格 3"/>
          <p:cNvGraphicFramePr>
            <a:graphicFrameLocks noGrp="1"/>
          </p:cNvGraphicFramePr>
          <p:nvPr>
            <p:extLst>
              <p:ext uri="{D42A27DB-BD31-4B8C-83A1-F6EECF244321}">
                <p14:modId xmlns:p14="http://schemas.microsoft.com/office/powerpoint/2010/main" val="2038694939"/>
              </p:ext>
            </p:extLst>
          </p:nvPr>
        </p:nvGraphicFramePr>
        <p:xfrm>
          <a:off x="251520" y="1268760"/>
          <a:ext cx="8784976" cy="5328592"/>
        </p:xfrm>
        <a:graphic>
          <a:graphicData uri="http://schemas.openxmlformats.org/drawingml/2006/table">
            <a:tbl>
              <a:tblPr firstRow="1" bandRow="1">
                <a:tableStyleId>{5C22544A-7EE6-4342-B048-85BDC9FD1C3A}</a:tableStyleId>
              </a:tblPr>
              <a:tblGrid>
                <a:gridCol w="4392488"/>
                <a:gridCol w="4392488"/>
              </a:tblGrid>
              <a:tr h="453294">
                <a:tc>
                  <a:txBody>
                    <a:bodyPr/>
                    <a:lstStyle/>
                    <a:p>
                      <a:pPr algn="ctr"/>
                      <a:r>
                        <a:rPr lang="zh-TW" altLang="en-US" dirty="0" smtClean="0">
                          <a:latin typeface="標楷體" pitchFamily="65" charset="-120"/>
                          <a:ea typeface="標楷體" pitchFamily="65" charset="-120"/>
                        </a:rPr>
                        <a:t>申請人及參加人意見</a:t>
                      </a:r>
                    </a:p>
                  </a:txBody>
                  <a:tcPr/>
                </a:tc>
                <a:tc>
                  <a:txBody>
                    <a:bodyPr/>
                    <a:lstStyle/>
                    <a:p>
                      <a:pPr algn="ctr"/>
                      <a:r>
                        <a:rPr lang="en-US" altLang="zh-TW" dirty="0" smtClean="0">
                          <a:latin typeface="標楷體" pitchFamily="65" charset="-120"/>
                          <a:ea typeface="標楷體" pitchFamily="65" charset="-120"/>
                        </a:rPr>
                        <a:t>MCAT</a:t>
                      </a:r>
                      <a:r>
                        <a:rPr lang="zh-TW" altLang="en-US" dirty="0" smtClean="0">
                          <a:latin typeface="標楷體" pitchFamily="65" charset="-120"/>
                          <a:ea typeface="標楷體" pitchFamily="65" charset="-120"/>
                        </a:rPr>
                        <a:t>意見與理由</a:t>
                      </a:r>
                    </a:p>
                  </a:txBody>
                  <a:tcPr/>
                </a:tc>
              </a:tr>
              <a:tr h="4875298">
                <a:tc>
                  <a:txBody>
                    <a:bodyPr/>
                    <a:lstStyle/>
                    <a:p>
                      <a:pPr marL="273050" indent="-273050">
                        <a:spcBef>
                          <a:spcPts val="600"/>
                        </a:spcBef>
                        <a:spcAft>
                          <a:spcPts val="600"/>
                        </a:spcAft>
                      </a:pPr>
                      <a:r>
                        <a:rPr lang="en-US" altLang="zh-TW" sz="1700" b="1" dirty="0" smtClean="0">
                          <a:latin typeface="標楷體" pitchFamily="65" charset="-120"/>
                          <a:ea typeface="標楷體" pitchFamily="65" charset="-120"/>
                        </a:rPr>
                        <a:t>※</a:t>
                      </a:r>
                      <a:r>
                        <a:rPr lang="zh-TW" altLang="en-US" sz="1700" b="1" dirty="0" smtClean="0">
                          <a:latin typeface="標楷體" pitchFamily="65" charset="-120"/>
                          <a:ea typeface="標楷體" pitchFamily="65" charset="-120"/>
                        </a:rPr>
                        <a:t>調頻與調幅特性差異極大，僅從涵蓋範圍大小訂定費率將造成不合理及不公平現象：</a:t>
                      </a:r>
                      <a:endParaRPr lang="en-US" altLang="zh-TW" sz="1700" b="1" dirty="0" smtClean="0">
                        <a:latin typeface="標楷體" pitchFamily="65" charset="-120"/>
                        <a:ea typeface="標楷體" pitchFamily="65" charset="-120"/>
                      </a:endParaRPr>
                    </a:p>
                    <a:p>
                      <a:pPr marL="273050" indent="-273050">
                        <a:spcBef>
                          <a:spcPts val="600"/>
                        </a:spcBef>
                        <a:spcAft>
                          <a:spcPts val="600"/>
                        </a:spcAft>
                      </a:pP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三</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從調頻與調幅電臺規費差異，即証明調幅台比照甲類調頻台收費應屬公平合理，理由如下：</a:t>
                      </a:r>
                      <a:endParaRPr lang="en-US" altLang="zh-TW" sz="1700" dirty="0" smtClean="0">
                        <a:latin typeface="標楷體" pitchFamily="65" charset="-120"/>
                        <a:ea typeface="標楷體" pitchFamily="65" charset="-120"/>
                      </a:endParaRPr>
                    </a:p>
                    <a:p>
                      <a:pPr marL="273050" indent="0" algn="l" defTabSz="914400" rtl="0" eaLnBrk="1" latinLnBrk="0" hangingPunct="1">
                        <a:spcBef>
                          <a:spcPts val="600"/>
                        </a:spcBef>
                        <a:spcAft>
                          <a:spcPts val="600"/>
                        </a:spcAft>
                      </a:pPr>
                      <a:r>
                        <a:rPr lang="zh-TW" altLang="en-US" sz="1700" kern="1200" dirty="0" smtClean="0">
                          <a:solidFill>
                            <a:schemeClr val="dk1"/>
                          </a:solidFill>
                          <a:latin typeface="標楷體" pitchFamily="65" charset="-120"/>
                          <a:ea typeface="標楷體" pitchFamily="65" charset="-120"/>
                          <a:cs typeface="+mn-cs"/>
                        </a:rPr>
                        <a:t>相較之下，調幅電臺因經營上的劣勢在</a:t>
                      </a:r>
                      <a:r>
                        <a:rPr lang="en-US" altLang="zh-TW" sz="1700" kern="1200" dirty="0" smtClean="0">
                          <a:solidFill>
                            <a:schemeClr val="dk1"/>
                          </a:solidFill>
                          <a:latin typeface="標楷體" pitchFamily="65" charset="-120"/>
                          <a:ea typeface="標楷體" pitchFamily="65" charset="-120"/>
                          <a:cs typeface="+mn-cs"/>
                        </a:rPr>
                        <a:t>NCC</a:t>
                      </a:r>
                      <a:r>
                        <a:rPr lang="zh-TW" altLang="en-US" sz="1700" kern="1200" dirty="0" smtClean="0">
                          <a:solidFill>
                            <a:schemeClr val="dk1"/>
                          </a:solidFill>
                          <a:latin typeface="標楷體" pitchFamily="65" charset="-120"/>
                          <a:ea typeface="標楷體" pitchFamily="65" charset="-120"/>
                          <a:cs typeface="+mn-cs"/>
                        </a:rPr>
                        <a:t>規費訂定上都給予優惠，更何況調幅台絕大多數是談話性節目，在歌曲上的計費方式更應給予優惠。</a:t>
                      </a:r>
                    </a:p>
                    <a:p>
                      <a:pPr marL="273050" indent="0" algn="l" defTabSz="914400" rtl="0" eaLnBrk="1" latinLnBrk="0" hangingPunct="1">
                        <a:spcBef>
                          <a:spcPts val="600"/>
                        </a:spcBef>
                        <a:spcAft>
                          <a:spcPts val="600"/>
                        </a:spcAft>
                      </a:pPr>
                      <a:r>
                        <a:rPr lang="zh-TW" altLang="en-US" sz="1700" kern="1200" dirty="0" smtClean="0">
                          <a:solidFill>
                            <a:schemeClr val="dk1"/>
                          </a:solidFill>
                          <a:latin typeface="標楷體" pitchFamily="65" charset="-120"/>
                          <a:ea typeface="標楷體" pitchFamily="65" charset="-120"/>
                          <a:cs typeface="+mn-cs"/>
                        </a:rPr>
                        <a:t>綜上，單以涵蓋面積論述未窺全貌，因此，調幅台比照甲類調頻台收費實屬合理。</a:t>
                      </a:r>
                    </a:p>
                    <a:p>
                      <a:pPr marL="273050" indent="-273050">
                        <a:spcBef>
                          <a:spcPts val="600"/>
                        </a:spcBef>
                        <a:spcAft>
                          <a:spcPts val="600"/>
                        </a:spcAft>
                      </a:pPr>
                      <a:endParaRPr lang="zh-TW" altLang="en-US" sz="1700" dirty="0" smtClean="0">
                        <a:latin typeface="標楷體" pitchFamily="65" charset="-120"/>
                        <a:ea typeface="標楷體" pitchFamily="65" charset="-120"/>
                      </a:endParaRPr>
                    </a:p>
                  </a:txBody>
                  <a:tcPr/>
                </a:tc>
                <a:tc>
                  <a:txBody>
                    <a:bodyPr/>
                    <a:lstStyle/>
                    <a:p>
                      <a:pPr marL="447675" indent="-447675">
                        <a:spcBef>
                          <a:spcPts val="600"/>
                        </a:spcBef>
                        <a:spcAft>
                          <a:spcPts val="600"/>
                        </a:spcAft>
                      </a:pPr>
                      <a:endParaRPr lang="zh-TW" altLang="en-US" sz="1700" dirty="0" smtClean="0">
                        <a:latin typeface="標楷體" pitchFamily="65" charset="-120"/>
                        <a:ea typeface="標楷體" pitchFamily="65" charset="-120"/>
                      </a:endParaRPr>
                    </a:p>
                  </a:txBody>
                  <a:tcPr/>
                </a:tc>
              </a:tr>
            </a:tbl>
          </a:graphicData>
        </a:graphic>
      </p:graphicFrame>
      <p:sp>
        <p:nvSpPr>
          <p:cNvPr id="3" name="投影片編號版面配置區 2"/>
          <p:cNvSpPr>
            <a:spLocks noGrp="1"/>
          </p:cNvSpPr>
          <p:nvPr>
            <p:ph type="sldNum" sz="quarter" idx="12"/>
          </p:nvPr>
        </p:nvSpPr>
        <p:spPr/>
        <p:txBody>
          <a:bodyPr/>
          <a:lstStyle/>
          <a:p>
            <a:fld id="{51D2D507-09EA-4C6F-96ED-053C801F8797}" type="slidenum">
              <a:rPr lang="zh-TW" altLang="en-US" smtClean="0"/>
              <a:t>9</a:t>
            </a:fld>
            <a:endParaRPr lang="zh-TW" altLang="en-US"/>
          </a:p>
        </p:txBody>
      </p:sp>
    </p:spTree>
    <p:extLst>
      <p:ext uri="{BB962C8B-B14F-4D97-AF65-F5344CB8AC3E}">
        <p14:creationId xmlns:p14="http://schemas.microsoft.com/office/powerpoint/2010/main" val="146662304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646</TotalTime>
  <Words>3939</Words>
  <Application>Microsoft Office PowerPoint</Application>
  <PresentationFormat>如螢幕大小 (4:3)</PresentationFormat>
  <Paragraphs>170</Paragraphs>
  <Slides>21</Slides>
  <Notes>0</Notes>
  <HiddenSlides>0</HiddenSlides>
  <MMClips>0</MMClips>
  <ScaleCrop>false</ScaleCrop>
  <HeadingPairs>
    <vt:vector size="4" baseType="variant">
      <vt:variant>
        <vt:lpstr>佈景主題</vt:lpstr>
      </vt:variant>
      <vt:variant>
        <vt:i4>2</vt:i4>
      </vt:variant>
      <vt:variant>
        <vt:lpstr>投影片標題</vt:lpstr>
      </vt:variant>
      <vt:variant>
        <vt:i4>21</vt:i4>
      </vt:variant>
    </vt:vector>
  </HeadingPairs>
  <TitlesOfParts>
    <vt:vector size="23" baseType="lpstr">
      <vt:lpstr>Office 佈景主題</vt:lpstr>
      <vt:lpstr>1_Office 佈景主題</vt:lpstr>
      <vt:lpstr>中華民國廣播商業同業公會申請審議社團法人台灣音樂著作權人聯合總會(MCAT)概括授權公開播送使用報酬率之「營利性廣播電臺概括授權年費」案 意見交流會</vt:lpstr>
      <vt:lpstr>中華民國廣播商業同業公會申請審議MCAT概括授權公開播送使用報酬率之「營利性廣播電臺概括授權年費」使用報酬率案</vt:lpstr>
      <vt:lpstr>中華民國廣播商業同業公會申請審議MCAT概括授權公開播送使用報酬率之「營利性廣播電臺概括授權年費」使用報酬率案</vt:lpstr>
      <vt:lpstr>中華民國廣播商業同業公會申請審議MCAT概括授權公開播送使用報酬率之「營利性廣播電臺概括授權年費」使用報酬率案</vt:lpstr>
      <vt:lpstr>中華民國廣播商業同業公會申請審議MCAT概括授權公開播送使用報酬率之「營利性廣播電臺概括授權年費」使用報酬率案</vt:lpstr>
      <vt:lpstr>中華民國廣播商業同業公會申請審議MCAT概括授權公開播送使用報酬率之「營利性廣播電臺概括授權年費」使用報酬率案</vt:lpstr>
      <vt:lpstr>中華民國廣播商業同業公會申請審議MCAT概括授權公開播送使用報酬率之「營利性廣播電臺概括授權年費」使用報酬率案</vt:lpstr>
      <vt:lpstr>中華民國廣播商業同業公會申請審議MCAT概括授權公開播送使用報酬率之「營利性廣播電臺概括授權年費」使用報酬率案</vt:lpstr>
      <vt:lpstr>中華民國廣播商業同業公會申請審議MCAT概括授權公開播送使用報酬率之「營利性廣播電臺概括授權年費」使用報酬率案</vt:lpstr>
      <vt:lpstr>中華民國廣播商業同業公會申請審議MCAT概括授權公開播送使用報酬率之「營利性廣播電臺概括授權年費」使用報酬率案</vt:lpstr>
      <vt:lpstr>中華民國廣播商業同業公會申請審議MCAT概括授權公開播送使用報酬率之「營利性廣播電臺概括授權年費」使用報酬率案</vt:lpstr>
      <vt:lpstr>中華民國廣播商業同業公會申請審議MCAT概括授權公開播送使用報酬率之「營利性廣播電臺概括授權年費」使用報酬率案</vt:lpstr>
      <vt:lpstr>中華民國廣播商業同業公會申請審議MCAT概括授權公開播送使用報酬率之「營利性廣播電臺概括授權年費」使用報酬率案</vt:lpstr>
      <vt:lpstr>中華民國廣播商業同業公會申請審議MCAT概括授權公開播送使用報酬率之「營利性廣播電臺概括授權年費」使用報酬率案</vt:lpstr>
      <vt:lpstr>中華民國廣播商業同業公會申請審議MCAT概括授權公開播送使用報酬率之「營利性廣播電臺概括授權年費」使用報酬率案</vt:lpstr>
      <vt:lpstr>中華民國廣播商業同業公會申請審議MCAT概括授權公開播送使用報酬率之「營利性廣播電臺概括授權年費」使用報酬率案</vt:lpstr>
      <vt:lpstr>中華民國廣播商業同業公會申請審議MCAT概括授權公開播送使用報酬率之「營利性廣播電臺概括授權年費」使用報酬率案 ─討論議題 </vt:lpstr>
      <vt:lpstr>中華民國廣播商業同業公會申請審議MCAT概括授權公開播送使用報酬率之「營利性廣播電臺概括授權年費」使用報酬率案 ─討論議題 </vt:lpstr>
      <vt:lpstr>中華民國廣播商業同業公會申請審議MCAT概括授權公開播送使用報酬率之「營利性廣播電臺概括授權年費」使用報酬率案 ─討論議題 </vt:lpstr>
      <vt:lpstr>中華民國廣播商業同業公會申請審議MCAT概括授權公開播送使用報酬率之「營利性廣播電臺概括授權年費」使用報酬率案 ─討論議題 </vt:lpstr>
      <vt:lpstr>PowerPoint 簡報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100年度智慧財產局業務座談會 新專利法相關法制修正重點</dc:title>
  <dc:creator>00572</dc:creator>
  <cp:lastModifiedBy>00585</cp:lastModifiedBy>
  <cp:revision>83</cp:revision>
  <cp:lastPrinted>2014-07-03T00:50:59Z</cp:lastPrinted>
  <dcterms:created xsi:type="dcterms:W3CDTF">2012-04-26T02:48:05Z</dcterms:created>
  <dcterms:modified xsi:type="dcterms:W3CDTF">2014-07-03T03:54:04Z</dcterms:modified>
</cp:coreProperties>
</file>