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customXml/itemProps1.xml" ContentType="application/vnd.openxmlformats-officedocument.customXmlProperties+xml"/>
  <Default Extension="rels" ContentType="application/vnd.openxmlformats-package.relationship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png" ContentType="image/png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Default Extension="jpeg" ContentType="image/jpeg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Default Extension="gif" ContentType="image/gif"/>
  <Override PartName="/ppt/slideLayouts/slideLayout10.xml" ContentType="application/vnd.openxmlformats-officedocument.presentationml.slideLayout+xml"/>
  <Default Extension="jpg" ContentType="image/jpeg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4" r:id="rId1"/>
    <p:sldMasterId id="2147483870" r:id="rId2"/>
    <p:sldMasterId id="2147483882" r:id="rId3"/>
  </p:sldMasterIdLst>
  <p:notesMasterIdLst>
    <p:notesMasterId r:id="rId16"/>
  </p:notesMasterIdLst>
  <p:handoutMasterIdLst>
    <p:handoutMasterId r:id="rId17"/>
  </p:handoutMasterIdLst>
  <p:sldIdLst>
    <p:sldId id="257" r:id="rId4"/>
    <p:sldId id="300" r:id="rId5"/>
    <p:sldId id="303" r:id="rId6"/>
    <p:sldId id="302" r:id="rId7"/>
    <p:sldId id="304" r:id="rId8"/>
    <p:sldId id="305" r:id="rId9"/>
    <p:sldId id="306" r:id="rId10"/>
    <p:sldId id="307" r:id="rId11"/>
    <p:sldId id="308" r:id="rId12"/>
    <p:sldId id="309" r:id="rId13"/>
    <p:sldId id="311" r:id="rId14"/>
    <p:sldId id="290" r:id="rId15"/>
  </p:sldIdLst>
  <p:sldSz cx="9144000" cy="6858000" type="screen4x3"/>
  <p:notesSz cx="6669088" cy="9928225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b="1" kern="1200">
        <a:solidFill>
          <a:srgbClr val="008000"/>
        </a:solidFill>
        <a:latin typeface="標楷體" pitchFamily="65" charset="-12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kern="1200">
        <a:solidFill>
          <a:srgbClr val="008000"/>
        </a:solidFill>
        <a:latin typeface="標楷體" pitchFamily="65" charset="-12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kern="1200">
        <a:solidFill>
          <a:srgbClr val="008000"/>
        </a:solidFill>
        <a:latin typeface="標楷體" pitchFamily="65" charset="-12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kern="1200">
        <a:solidFill>
          <a:srgbClr val="008000"/>
        </a:solidFill>
        <a:latin typeface="標楷體" pitchFamily="65" charset="-12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kern="1200">
        <a:solidFill>
          <a:srgbClr val="008000"/>
        </a:solidFill>
        <a:latin typeface="標楷體" pitchFamily="65" charset="-120"/>
        <a:ea typeface="新細明體" charset="-120"/>
        <a:cs typeface="+mn-cs"/>
      </a:defRPr>
    </a:lvl5pPr>
    <a:lvl6pPr marL="2286000" algn="l" defTabSz="914400" rtl="0" eaLnBrk="1" latinLnBrk="0" hangingPunct="1">
      <a:defRPr kumimoji="1" sz="2400" b="1" kern="1200">
        <a:solidFill>
          <a:srgbClr val="008000"/>
        </a:solidFill>
        <a:latin typeface="標楷體" pitchFamily="65" charset="-120"/>
        <a:ea typeface="新細明體" charset="-120"/>
        <a:cs typeface="+mn-cs"/>
      </a:defRPr>
    </a:lvl6pPr>
    <a:lvl7pPr marL="2743200" algn="l" defTabSz="914400" rtl="0" eaLnBrk="1" latinLnBrk="0" hangingPunct="1">
      <a:defRPr kumimoji="1" sz="2400" b="1" kern="1200">
        <a:solidFill>
          <a:srgbClr val="008000"/>
        </a:solidFill>
        <a:latin typeface="標楷體" pitchFamily="65" charset="-120"/>
        <a:ea typeface="新細明體" charset="-120"/>
        <a:cs typeface="+mn-cs"/>
      </a:defRPr>
    </a:lvl7pPr>
    <a:lvl8pPr marL="3200400" algn="l" defTabSz="914400" rtl="0" eaLnBrk="1" latinLnBrk="0" hangingPunct="1">
      <a:defRPr kumimoji="1" sz="2400" b="1" kern="1200">
        <a:solidFill>
          <a:srgbClr val="008000"/>
        </a:solidFill>
        <a:latin typeface="標楷體" pitchFamily="65" charset="-120"/>
        <a:ea typeface="新細明體" charset="-120"/>
        <a:cs typeface="+mn-cs"/>
      </a:defRPr>
    </a:lvl8pPr>
    <a:lvl9pPr marL="3657600" algn="l" defTabSz="914400" rtl="0" eaLnBrk="1" latinLnBrk="0" hangingPunct="1">
      <a:defRPr kumimoji="1" sz="2400" b="1" kern="1200">
        <a:solidFill>
          <a:srgbClr val="008000"/>
        </a:solidFill>
        <a:latin typeface="標楷體" pitchFamily="65" charset="-12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6600"/>
    <a:srgbClr val="CCFFFF"/>
    <a:srgbClr val="FFCC00"/>
    <a:srgbClr val="FF00FF"/>
    <a:srgbClr val="FF9933"/>
    <a:srgbClr val="00CC00"/>
    <a:srgbClr val="0000FF"/>
    <a:srgbClr val="FFFF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A488322-F2BA-4B5B-9748-0D474271808F}" styleName="中等深淺樣式 3 - 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18" autoAdjust="0"/>
    <p:restoredTop sz="93829" autoAdjust="0"/>
  </p:normalViewPr>
  <p:slideViewPr>
    <p:cSldViewPr>
      <p:cViewPr>
        <p:scale>
          <a:sx n="100" d="100"/>
          <a:sy n="100" d="100"/>
        </p:scale>
        <p:origin x="-163" y="6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565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1914" y="-10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customXml" Target="../customXml/item3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customXml" Target="../customXml/item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customXml" Target="../customXml/item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2" Type="http://schemas.openxmlformats.org/officeDocument/2006/relationships/slide" Target="slides/slide3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5" Type="http://schemas.openxmlformats.org/officeDocument/2006/relationships/slide" Target="slides/slide6.xml"/><Relationship Id="rId10" Type="http://schemas.openxmlformats.org/officeDocument/2006/relationships/slide" Target="slides/slide11.xml"/><Relationship Id="rId4" Type="http://schemas.openxmlformats.org/officeDocument/2006/relationships/slide" Target="slides/slide5.xml"/><Relationship Id="rId9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3BD80E-8715-4AF0-BEEB-2527A4A92635}" type="doc">
      <dgm:prSet loTypeId="urn:microsoft.com/office/officeart/2005/8/layout/hProcess9" loCatId="process" qsTypeId="urn:microsoft.com/office/officeart/2005/8/quickstyle/3d6" qsCatId="3D" csTypeId="urn:microsoft.com/office/officeart/2005/8/colors/colorful4" csCatId="colorful" phldr="1"/>
      <dgm:spPr/>
    </dgm:pt>
    <dgm:pt modelId="{B8891499-0EC1-4D95-AC44-9E92B04D127C}">
      <dgm:prSet phldrT="[文字]" custT="1"/>
      <dgm:spPr/>
      <dgm:t>
        <a:bodyPr/>
        <a:lstStyle/>
        <a:p>
          <a:pPr>
            <a:spcAft>
              <a:spcPts val="0"/>
            </a:spcAft>
          </a:pPr>
          <a:r>
            <a:rPr lang="en-US" altLang="zh-TW" sz="2000" b="1" dirty="0" smtClean="0">
              <a:latin typeface="微軟正黑體" pitchFamily="34" charset="-120"/>
              <a:ea typeface="微軟正黑體" pitchFamily="34" charset="-120"/>
            </a:rPr>
            <a:t>Formality Check </a:t>
          </a:r>
          <a:endParaRPr lang="zh-TW" altLang="en-US" sz="2000" b="1" dirty="0">
            <a:latin typeface="微軟正黑體" pitchFamily="34" charset="-120"/>
            <a:ea typeface="微軟正黑體" pitchFamily="34" charset="-120"/>
          </a:endParaRPr>
        </a:p>
      </dgm:t>
    </dgm:pt>
    <dgm:pt modelId="{D6BA64D8-15F4-4D34-871F-0CAE74F7D09E}" type="parTrans" cxnId="{DEF9B79E-3745-4394-81B1-193308C93834}">
      <dgm:prSet/>
      <dgm:spPr/>
      <dgm:t>
        <a:bodyPr/>
        <a:lstStyle/>
        <a:p>
          <a:endParaRPr lang="zh-TW" altLang="en-US"/>
        </a:p>
      </dgm:t>
    </dgm:pt>
    <dgm:pt modelId="{24B78FC3-962C-4079-8324-54B07C4F6818}" type="sibTrans" cxnId="{DEF9B79E-3745-4394-81B1-193308C93834}">
      <dgm:prSet/>
      <dgm:spPr/>
      <dgm:t>
        <a:bodyPr/>
        <a:lstStyle/>
        <a:p>
          <a:endParaRPr lang="zh-TW" altLang="en-US"/>
        </a:p>
      </dgm:t>
    </dgm:pt>
    <dgm:pt modelId="{C44C560A-8DF1-41EB-89A3-F64583DC9022}">
      <dgm:prSet phldrT="[文字]" custT="1"/>
      <dgm:spPr>
        <a:solidFill>
          <a:srgbClr val="3366CC"/>
        </a:solidFill>
      </dgm:spPr>
      <dgm:t>
        <a:bodyPr/>
        <a:lstStyle/>
        <a:p>
          <a:pPr>
            <a:spcAft>
              <a:spcPts val="0"/>
            </a:spcAft>
          </a:pPr>
          <a:r>
            <a:rPr lang="en-US" altLang="zh-TW" sz="2800" b="1" dirty="0" smtClean="0">
              <a:latin typeface="微軟正黑體" pitchFamily="34" charset="-120"/>
              <a:ea typeface="微軟正黑體" pitchFamily="34" charset="-120"/>
            </a:rPr>
            <a:t>Substantive Examination</a:t>
          </a:r>
          <a:endParaRPr lang="zh-TW" altLang="en-US" sz="2800" b="1" dirty="0">
            <a:latin typeface="微軟正黑體" pitchFamily="34" charset="-120"/>
            <a:ea typeface="微軟正黑體" pitchFamily="34" charset="-120"/>
          </a:endParaRPr>
        </a:p>
      </dgm:t>
    </dgm:pt>
    <dgm:pt modelId="{51E94463-AD75-46A0-8691-2398ACB578CB}" type="parTrans" cxnId="{EA5244D4-8B72-422E-91EC-1D32FB627754}">
      <dgm:prSet/>
      <dgm:spPr/>
      <dgm:t>
        <a:bodyPr/>
        <a:lstStyle/>
        <a:p>
          <a:endParaRPr lang="zh-TW" altLang="en-US"/>
        </a:p>
      </dgm:t>
    </dgm:pt>
    <dgm:pt modelId="{FFCBCD8D-B686-4781-992D-C9505DA6AEEF}" type="sibTrans" cxnId="{EA5244D4-8B72-422E-91EC-1D32FB627754}">
      <dgm:prSet/>
      <dgm:spPr/>
      <dgm:t>
        <a:bodyPr/>
        <a:lstStyle/>
        <a:p>
          <a:endParaRPr lang="zh-TW" altLang="en-US"/>
        </a:p>
      </dgm:t>
    </dgm:pt>
    <dgm:pt modelId="{389731C0-3037-4D8B-819D-352204DE8A98}">
      <dgm:prSet phldrT="[文字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altLang="zh-TW" sz="1800" b="0" dirty="0" smtClean="0">
              <a:latin typeface="微軟正黑體" pitchFamily="34" charset="-120"/>
              <a:ea typeface="微軟正黑體" pitchFamily="34" charset="-120"/>
            </a:rPr>
            <a:t> </a:t>
          </a:r>
          <a:r>
            <a:rPr lang="en-US" altLang="zh-TW" sz="1800" b="1" dirty="0" smtClean="0">
              <a:latin typeface="微軟正黑體" pitchFamily="34" charset="-120"/>
              <a:ea typeface="微軟正黑體" pitchFamily="34" charset="-120"/>
            </a:rPr>
            <a:t>Issuance &amp; Maintenance</a:t>
          </a:r>
          <a:endParaRPr lang="zh-TW" altLang="en-US" sz="1800" b="1" dirty="0">
            <a:latin typeface="微軟正黑體" pitchFamily="34" charset="-120"/>
            <a:ea typeface="微軟正黑體" pitchFamily="34" charset="-120"/>
          </a:endParaRPr>
        </a:p>
      </dgm:t>
    </dgm:pt>
    <dgm:pt modelId="{943D5500-6BDF-4873-8EB0-8B1C36189141}" type="parTrans" cxnId="{7BDD18B5-1F7B-4A80-A202-3EFC4F7C7791}">
      <dgm:prSet/>
      <dgm:spPr/>
      <dgm:t>
        <a:bodyPr/>
        <a:lstStyle/>
        <a:p>
          <a:endParaRPr lang="zh-TW" altLang="en-US"/>
        </a:p>
      </dgm:t>
    </dgm:pt>
    <dgm:pt modelId="{A06726AA-0CA6-4D26-8B7C-F5381E9518FA}" type="sibTrans" cxnId="{7BDD18B5-1F7B-4A80-A202-3EFC4F7C7791}">
      <dgm:prSet/>
      <dgm:spPr/>
      <dgm:t>
        <a:bodyPr/>
        <a:lstStyle/>
        <a:p>
          <a:endParaRPr lang="zh-TW" altLang="en-US"/>
        </a:p>
      </dgm:t>
    </dgm:pt>
    <dgm:pt modelId="{DBAE87F5-E0E0-4495-AFC7-AC1F0222FCAC}" type="pres">
      <dgm:prSet presAssocID="{EE3BD80E-8715-4AF0-BEEB-2527A4A92635}" presName="CompostProcess" presStyleCnt="0">
        <dgm:presLayoutVars>
          <dgm:dir/>
          <dgm:resizeHandles val="exact"/>
        </dgm:presLayoutVars>
      </dgm:prSet>
      <dgm:spPr/>
    </dgm:pt>
    <dgm:pt modelId="{FD469733-8390-4FB9-96F3-94D7F1028FB6}" type="pres">
      <dgm:prSet presAssocID="{EE3BD80E-8715-4AF0-BEEB-2527A4A92635}" presName="arrow" presStyleLbl="bgShp" presStyleIdx="0" presStyleCnt="1" custLinFactNeighborX="-588"/>
      <dgm:spPr>
        <a:solidFill>
          <a:schemeClr val="accent2">
            <a:lumMod val="40000"/>
            <a:lumOff val="60000"/>
          </a:schemeClr>
        </a:solidFill>
      </dgm:spPr>
    </dgm:pt>
    <dgm:pt modelId="{68E9D914-79EE-451B-A109-7E1CE42AF512}" type="pres">
      <dgm:prSet presAssocID="{EE3BD80E-8715-4AF0-BEEB-2527A4A92635}" presName="linearProcess" presStyleCnt="0"/>
      <dgm:spPr/>
    </dgm:pt>
    <dgm:pt modelId="{74A02F47-6824-4710-B90C-19DB9079E068}" type="pres">
      <dgm:prSet presAssocID="{B8891499-0EC1-4D95-AC44-9E92B04D127C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11452C2-7B66-41DC-89F4-4374E4FC72A2}" type="pres">
      <dgm:prSet presAssocID="{24B78FC3-962C-4079-8324-54B07C4F6818}" presName="sibTrans" presStyleCnt="0"/>
      <dgm:spPr/>
    </dgm:pt>
    <dgm:pt modelId="{36B9D6EE-FCC7-4AD8-8EAD-12AD596D5550}" type="pres">
      <dgm:prSet presAssocID="{C44C560A-8DF1-41EB-89A3-F64583DC9022}" presName="textNode" presStyleLbl="node1" presStyleIdx="1" presStyleCnt="3" custScaleX="177415" custScaleY="143364" custLinFactNeighborX="-94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77B24F7-D6CF-4C0C-9E74-708BADA794EA}" type="pres">
      <dgm:prSet presAssocID="{FFCBCD8D-B686-4781-992D-C9505DA6AEEF}" presName="sibTrans" presStyleCnt="0"/>
      <dgm:spPr/>
    </dgm:pt>
    <dgm:pt modelId="{04960CBB-9D7A-4E8D-85D9-8798354297B9}" type="pres">
      <dgm:prSet presAssocID="{389731C0-3037-4D8B-819D-352204DE8A98}" presName="textNode" presStyleLbl="node1" presStyleIdx="2" presStyleCnt="3" custScaleX="12552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38D7EFBC-27E4-4AB6-BA9B-B3DD7EE11999}" type="presOf" srcId="{389731C0-3037-4D8B-819D-352204DE8A98}" destId="{04960CBB-9D7A-4E8D-85D9-8798354297B9}" srcOrd="0" destOrd="0" presId="urn:microsoft.com/office/officeart/2005/8/layout/hProcess9"/>
    <dgm:cxn modelId="{6970809E-7BFD-4836-BD8F-8220138E2997}" type="presOf" srcId="{EE3BD80E-8715-4AF0-BEEB-2527A4A92635}" destId="{DBAE87F5-E0E0-4495-AFC7-AC1F0222FCAC}" srcOrd="0" destOrd="0" presId="urn:microsoft.com/office/officeart/2005/8/layout/hProcess9"/>
    <dgm:cxn modelId="{7BDD18B5-1F7B-4A80-A202-3EFC4F7C7791}" srcId="{EE3BD80E-8715-4AF0-BEEB-2527A4A92635}" destId="{389731C0-3037-4D8B-819D-352204DE8A98}" srcOrd="2" destOrd="0" parTransId="{943D5500-6BDF-4873-8EB0-8B1C36189141}" sibTransId="{A06726AA-0CA6-4D26-8B7C-F5381E9518FA}"/>
    <dgm:cxn modelId="{001368B3-9FBB-440F-AC6D-774836F9E979}" type="presOf" srcId="{B8891499-0EC1-4D95-AC44-9E92B04D127C}" destId="{74A02F47-6824-4710-B90C-19DB9079E068}" srcOrd="0" destOrd="0" presId="urn:microsoft.com/office/officeart/2005/8/layout/hProcess9"/>
    <dgm:cxn modelId="{DEF9B79E-3745-4394-81B1-193308C93834}" srcId="{EE3BD80E-8715-4AF0-BEEB-2527A4A92635}" destId="{B8891499-0EC1-4D95-AC44-9E92B04D127C}" srcOrd="0" destOrd="0" parTransId="{D6BA64D8-15F4-4D34-871F-0CAE74F7D09E}" sibTransId="{24B78FC3-962C-4079-8324-54B07C4F6818}"/>
    <dgm:cxn modelId="{EA5244D4-8B72-422E-91EC-1D32FB627754}" srcId="{EE3BD80E-8715-4AF0-BEEB-2527A4A92635}" destId="{C44C560A-8DF1-41EB-89A3-F64583DC9022}" srcOrd="1" destOrd="0" parTransId="{51E94463-AD75-46A0-8691-2398ACB578CB}" sibTransId="{FFCBCD8D-B686-4781-992D-C9505DA6AEEF}"/>
    <dgm:cxn modelId="{8DACFB14-B0C5-4FBB-94EF-BA54E862F6EC}" type="presOf" srcId="{C44C560A-8DF1-41EB-89A3-F64583DC9022}" destId="{36B9D6EE-FCC7-4AD8-8EAD-12AD596D5550}" srcOrd="0" destOrd="0" presId="urn:microsoft.com/office/officeart/2005/8/layout/hProcess9"/>
    <dgm:cxn modelId="{30E41507-A202-493D-828F-939365EA555D}" type="presParOf" srcId="{DBAE87F5-E0E0-4495-AFC7-AC1F0222FCAC}" destId="{FD469733-8390-4FB9-96F3-94D7F1028FB6}" srcOrd="0" destOrd="0" presId="urn:microsoft.com/office/officeart/2005/8/layout/hProcess9"/>
    <dgm:cxn modelId="{0F601F85-50AF-4CA7-8666-1AE853267C4C}" type="presParOf" srcId="{DBAE87F5-E0E0-4495-AFC7-AC1F0222FCAC}" destId="{68E9D914-79EE-451B-A109-7E1CE42AF512}" srcOrd="1" destOrd="0" presId="urn:microsoft.com/office/officeart/2005/8/layout/hProcess9"/>
    <dgm:cxn modelId="{B4315524-68BB-4712-AFE8-79BC6A243628}" type="presParOf" srcId="{68E9D914-79EE-451B-A109-7E1CE42AF512}" destId="{74A02F47-6824-4710-B90C-19DB9079E068}" srcOrd="0" destOrd="0" presId="urn:microsoft.com/office/officeart/2005/8/layout/hProcess9"/>
    <dgm:cxn modelId="{8823EFFD-0661-43EE-A515-BD27C739FED9}" type="presParOf" srcId="{68E9D914-79EE-451B-A109-7E1CE42AF512}" destId="{411452C2-7B66-41DC-89F4-4374E4FC72A2}" srcOrd="1" destOrd="0" presId="urn:microsoft.com/office/officeart/2005/8/layout/hProcess9"/>
    <dgm:cxn modelId="{439EA077-BD89-4676-A93E-A9790217EE31}" type="presParOf" srcId="{68E9D914-79EE-451B-A109-7E1CE42AF512}" destId="{36B9D6EE-FCC7-4AD8-8EAD-12AD596D5550}" srcOrd="2" destOrd="0" presId="urn:microsoft.com/office/officeart/2005/8/layout/hProcess9"/>
    <dgm:cxn modelId="{06026DC1-BB4D-4F0F-B22F-535E4491EC68}" type="presParOf" srcId="{68E9D914-79EE-451B-A109-7E1CE42AF512}" destId="{D77B24F7-D6CF-4C0C-9E74-708BADA794EA}" srcOrd="3" destOrd="0" presId="urn:microsoft.com/office/officeart/2005/8/layout/hProcess9"/>
    <dgm:cxn modelId="{C36666F2-7FF4-435C-B580-33644B9FFB61}" type="presParOf" srcId="{68E9D914-79EE-451B-A109-7E1CE42AF512}" destId="{04960CBB-9D7A-4E8D-85D9-8798354297B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469733-8390-4FB9-96F3-94D7F1028FB6}">
      <dsp:nvSpPr>
        <dsp:cNvPr id="0" name=""/>
        <dsp:cNvSpPr/>
      </dsp:nvSpPr>
      <dsp:spPr>
        <a:xfrm>
          <a:off x="433500" y="0"/>
          <a:ext cx="5263784" cy="2376265"/>
        </a:xfrm>
        <a:prstGeom prst="rightArrow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  <a:sp3d z="-15240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A02F47-6824-4710-B90C-19DB9079E068}">
      <dsp:nvSpPr>
        <dsp:cNvPr id="0" name=""/>
        <dsp:cNvSpPr/>
      </dsp:nvSpPr>
      <dsp:spPr>
        <a:xfrm>
          <a:off x="2723" y="712879"/>
          <a:ext cx="1485860" cy="950506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altLang="zh-TW" sz="2000" b="1" kern="1200" dirty="0" smtClean="0">
              <a:latin typeface="微軟正黑體" pitchFamily="34" charset="-120"/>
              <a:ea typeface="微軟正黑體" pitchFamily="34" charset="-120"/>
            </a:rPr>
            <a:t>Formality Check </a:t>
          </a:r>
          <a:endParaRPr lang="zh-TW" altLang="en-US" sz="20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9123" y="759279"/>
        <a:ext cx="1393060" cy="857706"/>
      </dsp:txXfrm>
    </dsp:sp>
    <dsp:sp modelId="{36B9D6EE-FCC7-4AD8-8EAD-12AD596D5550}">
      <dsp:nvSpPr>
        <dsp:cNvPr id="0" name=""/>
        <dsp:cNvSpPr/>
      </dsp:nvSpPr>
      <dsp:spPr>
        <a:xfrm>
          <a:off x="1587727" y="506790"/>
          <a:ext cx="2636139" cy="1362683"/>
        </a:xfrm>
        <a:prstGeom prst="roundRect">
          <a:avLst/>
        </a:prstGeom>
        <a:solidFill>
          <a:srgbClr val="3366CC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altLang="zh-TW" sz="2800" b="1" kern="1200" dirty="0" smtClean="0">
              <a:latin typeface="微軟正黑體" pitchFamily="34" charset="-120"/>
              <a:ea typeface="微軟正黑體" pitchFamily="34" charset="-120"/>
            </a:rPr>
            <a:t>Substantive Examination</a:t>
          </a:r>
          <a:endParaRPr lang="zh-TW" altLang="en-US" sz="2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1654248" y="573311"/>
        <a:ext cx="2503097" cy="1229641"/>
      </dsp:txXfrm>
    </dsp:sp>
    <dsp:sp modelId="{04960CBB-9D7A-4E8D-85D9-8798354297B9}">
      <dsp:nvSpPr>
        <dsp:cNvPr id="0" name=""/>
        <dsp:cNvSpPr/>
      </dsp:nvSpPr>
      <dsp:spPr>
        <a:xfrm>
          <a:off x="4324897" y="712879"/>
          <a:ext cx="1865066" cy="950506"/>
        </a:xfrm>
        <a:prstGeom prst="roundRect">
          <a:avLst/>
        </a:prstGeom>
        <a:solidFill>
          <a:schemeClr val="accent3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800" b="0" kern="1200" dirty="0" smtClean="0">
              <a:latin typeface="微軟正黑體" pitchFamily="34" charset="-120"/>
              <a:ea typeface="微軟正黑體" pitchFamily="34" charset="-120"/>
            </a:rPr>
            <a:t> </a:t>
          </a:r>
          <a:r>
            <a:rPr lang="en-US" altLang="zh-TW" sz="1800" b="1" kern="1200" dirty="0" smtClean="0">
              <a:latin typeface="微軟正黑體" pitchFamily="34" charset="-120"/>
              <a:ea typeface="微軟正黑體" pitchFamily="34" charset="-120"/>
            </a:rPr>
            <a:t>Issuance &amp; Maintenance</a:t>
          </a:r>
          <a:endParaRPr lang="zh-TW" altLang="en-US" sz="18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371297" y="759279"/>
        <a:ext cx="1772266" cy="8577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050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9731" cy="497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3" tIns="45682" rIns="91363" bIns="45682" numCol="1" anchor="t" anchorCtr="0" compatLnSpc="1">
            <a:prstTxWarp prst="textNoShape">
              <a:avLst/>
            </a:prstTxWarp>
          </a:bodyPr>
          <a:lstStyle>
            <a:lvl1pPr algn="l" defTabSz="914840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8131" name="Rectangle 2051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360" y="1"/>
            <a:ext cx="2889731" cy="497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3" tIns="45682" rIns="91363" bIns="45682" numCol="1" anchor="t" anchorCtr="0" compatLnSpc="1">
            <a:prstTxWarp prst="textNoShape">
              <a:avLst/>
            </a:prstTxWarp>
          </a:bodyPr>
          <a:lstStyle>
            <a:lvl1pPr algn="r" defTabSz="914840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8132" name="Rectangle 2052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10"/>
            <a:ext cx="2889731" cy="497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3" tIns="45682" rIns="91363" bIns="45682" numCol="1" anchor="b" anchorCtr="0" compatLnSpc="1">
            <a:prstTxWarp prst="textNoShape">
              <a:avLst/>
            </a:prstTxWarp>
          </a:bodyPr>
          <a:lstStyle>
            <a:lvl1pPr algn="l" defTabSz="914840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8133" name="Rectangle 2053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360" y="9430310"/>
            <a:ext cx="2889731" cy="497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3" tIns="45682" rIns="91363" bIns="45682" numCol="1" anchor="b" anchorCtr="0" compatLnSpc="1">
            <a:prstTxWarp prst="textNoShape">
              <a:avLst/>
            </a:prstTxWarp>
          </a:bodyPr>
          <a:lstStyle>
            <a:lvl1pPr algn="r" defTabSz="914840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D840D80E-2D05-4B08-8F68-82BD4F2BD0B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469100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07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889731" cy="497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3" tIns="45682" rIns="91363" bIns="45682" numCol="1" anchor="t" anchorCtr="0" compatLnSpc="1">
            <a:prstTxWarp prst="textNoShape">
              <a:avLst/>
            </a:prstTxWarp>
          </a:bodyPr>
          <a:lstStyle>
            <a:lvl1pPr algn="l" defTabSz="914840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0179" name="Rectangle 3075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360" y="1"/>
            <a:ext cx="2889731" cy="497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3" tIns="45682" rIns="91363" bIns="45682" numCol="1" anchor="t" anchorCtr="0" compatLnSpc="1">
            <a:prstTxWarp prst="textNoShape">
              <a:avLst/>
            </a:prstTxWarp>
          </a:bodyPr>
          <a:lstStyle>
            <a:lvl1pPr algn="r" defTabSz="914840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2772" name="Rectangle 3076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6125"/>
            <a:ext cx="4960938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1" name="Rectangle 3077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074" y="4715947"/>
            <a:ext cx="4892946" cy="446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3" tIns="45682" rIns="91363" bIns="456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50182" name="Rectangle 3078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10"/>
            <a:ext cx="2889731" cy="497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3" tIns="45682" rIns="91363" bIns="45682" numCol="1" anchor="b" anchorCtr="0" compatLnSpc="1">
            <a:prstTxWarp prst="textNoShape">
              <a:avLst/>
            </a:prstTxWarp>
          </a:bodyPr>
          <a:lstStyle>
            <a:lvl1pPr algn="l" defTabSz="914840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0183" name="Rectangle 307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360" y="9430310"/>
            <a:ext cx="2889731" cy="497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63" tIns="45682" rIns="91363" bIns="45682" numCol="1" anchor="b" anchorCtr="0" compatLnSpc="1">
            <a:prstTxWarp prst="textNoShape">
              <a:avLst/>
            </a:prstTxWarp>
          </a:bodyPr>
          <a:lstStyle>
            <a:lvl1pPr algn="r" defTabSz="914840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0FFB7843-1585-4DE5-89A4-3D20DEEC967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040980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54075" y="746125"/>
            <a:ext cx="4960938" cy="3722688"/>
          </a:xfrm>
          <a:ln/>
        </p:spPr>
      </p:sp>
      <p:sp>
        <p:nvSpPr>
          <p:cNvPr id="33795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TW" altLang="en-US" smtClean="0"/>
          </a:p>
        </p:txBody>
      </p:sp>
      <p:sp>
        <p:nvSpPr>
          <p:cNvPr id="33796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9EF0F5-8ECC-4E43-B227-E4C0AEDB99B1}" type="slidenum">
              <a:rPr lang="en-US" altLang="zh-TW" smtClean="0"/>
              <a:pPr/>
              <a:t>1</a:t>
            </a:fld>
            <a:endParaRPr lang="en-US" altLang="zh-TW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>
            <a:lvl1pPr algn="ctr">
              <a:defRPr>
                <a:solidFill>
                  <a:srgbClr val="000066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ja-JP" altLang="en-US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000066"/>
                </a:solidFill>
              </a:defRPr>
            </a:lvl1pPr>
          </a:lstStyle>
          <a:p>
            <a:r>
              <a:rPr lang="zh-TW" altLang="en-US" smtClean="0"/>
              <a:t>按一下以編輯母片副標題樣式</a:t>
            </a:r>
            <a:endParaRPr lang="ja-JP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fld id="{95F5C8B7-E9DD-458D-87ED-9EC115CB4BB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A1E1C-99E8-4DE2-BAC9-60F83CB1892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960577" y="274639"/>
            <a:ext cx="1726223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781908" y="274639"/>
            <a:ext cx="5037992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778F6-18F5-412A-8801-BAAAEA4FA6E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54113" y="457200"/>
            <a:ext cx="7772400" cy="11430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zh-TW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6C8A3-07AF-427E-80BB-52DB339A969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1">
          <a:blip r:embed="rId2">
            <a:lum/>
          </a:blip>
          <a:srcRect/>
          <a:stretch>
            <a:fillRect t="75000" b="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823156" y="1715541"/>
            <a:ext cx="7772400" cy="1761027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6400800" cy="117653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6BDFB1-C3F6-41E3-A7BA-ACEB48C6C7E9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gray">
          <a:xfrm>
            <a:off x="-28134" y="1196752"/>
            <a:ext cx="9200269" cy="45719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TW" altLang="en-US">
              <a:gradFill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10" name="圖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9" y="125638"/>
            <a:ext cx="2937816" cy="986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485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5010D1-36BD-4696-835F-02BDCEB07C4F}" type="slidenum">
              <a:rPr lang="en-US" altLang="zh-TW" smtClean="0"/>
              <a:pPr>
                <a:defRPr/>
              </a:pPr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998447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68B228-E2AB-4A3E-9E39-0C6417C6F0D9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864286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B0B868-124A-49B4-8FA1-4A3D21327A72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4733632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32E6DB-9358-41D1-AD78-FC996733EDED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469662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AD6F4F-8939-40A8-B629-686EEC8EA230}" type="slidenum">
              <a:rPr lang="en-US" altLang="zh-TW" smtClean="0"/>
              <a:pPr>
                <a:defRPr/>
              </a:pPr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5818168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C42B15-3C10-4221-AF45-74F9D1FA0607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73091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D8330-A456-42E1-A9CB-90D01A6BC22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A0AAD5-5C7C-49E5-BA40-435549FE8DE8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3119246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E8F9F-5AF6-4E05-8CE6-1BBC065CE5E4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9395282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55B48D-4ED0-4194-854C-BF3D3FE73029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877668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53901D-8368-439D-A28F-859B510B2E54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5513525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標題投影片">
    <p:bg>
      <p:bgPr>
        <a:blipFill dpi="0" rotWithShape="1">
          <a:blip r:embed="rId2">
            <a:lum/>
          </a:blip>
          <a:srcRect/>
          <a:stretch>
            <a:fillRect t="8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204864"/>
            <a:ext cx="7772400" cy="176102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10" name="圖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69" y="72049"/>
            <a:ext cx="3135499" cy="1052736"/>
          </a:xfrm>
          <a:prstGeom prst="rect">
            <a:avLst/>
          </a:prstGeom>
        </p:spPr>
      </p:pic>
      <p:sp>
        <p:nvSpPr>
          <p:cNvPr id="7" name="Rectangle 16"/>
          <p:cNvSpPr>
            <a:spLocks noChangeArrowheads="1"/>
          </p:cNvSpPr>
          <p:nvPr userDrawn="1"/>
        </p:nvSpPr>
        <p:spPr bwMode="gray">
          <a:xfrm>
            <a:off x="-17344" y="1223041"/>
            <a:ext cx="9200269" cy="45719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 anchor="ctr"/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TW" altLang="en-US">
              <a:gradFill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68118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EB455A-C98E-48F0-8069-59F83CEA646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781908" y="1600201"/>
            <a:ext cx="338210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304692" y="1600201"/>
            <a:ext cx="338210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0BFBE6-6D47-493F-9E48-38ED4B4BB24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6F9D3-3EDC-47EE-82FC-5B8DF385991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BF49C-E753-4048-823B-FFF4442F5C6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0297C-B12E-4BB7-A52E-68FC4886164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D1F0A-63FD-4161-B811-A3C6D4610B9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TW" altLang="en-US" noProof="0" smtClean="0"/>
              <a:t>按一下圖示以新增圖片</a:t>
            </a:r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8C548-1237-419C-A207-7EF85451494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81175" y="274638"/>
            <a:ext cx="6905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81175" y="1600200"/>
            <a:ext cx="69056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81175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73513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64363" y="6245225"/>
            <a:ext cx="172243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5F54639-A783-45D1-A3E8-511A9075F69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◆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▪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▪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▪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▪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FF"/>
        </a:buClr>
        <a:buFont typeface="Arial" charset="0"/>
        <a:buChar char="▪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5F54639-A783-45D1-A3E8-511A9075F690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pic>
        <p:nvPicPr>
          <p:cNvPr id="7" name="圖片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2" y="175435"/>
            <a:ext cx="2555776" cy="858095"/>
          </a:xfrm>
          <a:prstGeom prst="rect">
            <a:avLst/>
          </a:prstGeom>
        </p:spPr>
      </p:pic>
      <p:sp>
        <p:nvSpPr>
          <p:cNvPr id="9" name="Rectangle 16"/>
          <p:cNvSpPr>
            <a:spLocks noChangeArrowheads="1"/>
          </p:cNvSpPr>
          <p:nvPr/>
        </p:nvSpPr>
        <p:spPr bwMode="gray">
          <a:xfrm>
            <a:off x="-35661" y="1131437"/>
            <a:ext cx="9200269" cy="45719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zh-TW" altLang="en-US">
              <a:gradFill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84869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2054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9.jpe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10.jpe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Expanding the scope </a:t>
            </a:r>
            <a:r>
              <a:rPr lang="en-US" altLang="zh-TW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of design </a:t>
            </a:r>
            <a:r>
              <a:rPr lang="en-US" altLang="zh-TW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patent protection</a:t>
            </a:r>
            <a:endParaRPr lang="zh-TW" altLang="en-US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zh-TW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Intellectual Property Office</a:t>
            </a:r>
          </a:p>
          <a:p>
            <a:pPr algn="ctr"/>
            <a:r>
              <a:rPr lang="en-US" altLang="zh-TW" sz="28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Chinese Taipei</a:t>
            </a:r>
          </a:p>
          <a:p>
            <a:pPr algn="ctr"/>
            <a:r>
              <a:rPr lang="en-US" altLang="zh-TW" sz="20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January 2013</a:t>
            </a:r>
            <a:endParaRPr lang="zh-TW" altLang="en-US" sz="2000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7BAB8C-0489-4300-B2B9-8E95E70D247A}" type="slidenum">
              <a:rPr lang="en-US" altLang="zh-TW" smtClean="0"/>
              <a:pPr>
                <a:defRPr/>
              </a:pPr>
              <a:t>10</a:t>
            </a:fld>
            <a:endParaRPr lang="en-US" altLang="zh-TW"/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1043608" y="1124744"/>
            <a:ext cx="7200800" cy="5292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  <a:buFont typeface="Wingdings" pitchFamily="2" charset="2"/>
              <a:buChar char="n"/>
            </a:pPr>
            <a:r>
              <a:rPr lang="en-US" altLang="zh-TW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Deleting the exclusion of artistic crafts</a:t>
            </a:r>
            <a:endParaRPr lang="zh-TW" alt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0070C0"/>
              </a:buClr>
            </a:pPr>
            <a:endParaRPr lang="zh-TW" alt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直線接點 7"/>
          <p:cNvCxnSpPr/>
          <p:nvPr/>
        </p:nvCxnSpPr>
        <p:spPr>
          <a:xfrm>
            <a:off x="4644008" y="1844824"/>
            <a:ext cx="0" cy="4229883"/>
          </a:xfrm>
          <a:prstGeom prst="line">
            <a:avLst/>
          </a:prstGeom>
          <a:ln w="28575">
            <a:solidFill>
              <a:srgbClr val="3366C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圓角矩形 8"/>
          <p:cNvSpPr/>
          <p:nvPr/>
        </p:nvSpPr>
        <p:spPr>
          <a:xfrm>
            <a:off x="1835696" y="1846410"/>
            <a:ext cx="1368152" cy="469549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800" b="1" dirty="0" smtClean="0">
                <a:latin typeface="Arial Black" pitchFamily="34" charset="0"/>
              </a:rPr>
              <a:t>Before</a:t>
            </a:r>
            <a:endParaRPr lang="zh-TW" altLang="en-US" sz="1800" b="1" dirty="0">
              <a:latin typeface="Arial Black" pitchFamily="34" charset="0"/>
            </a:endParaRPr>
          </a:p>
        </p:txBody>
      </p:sp>
      <p:sp>
        <p:nvSpPr>
          <p:cNvPr id="10" name="圓角矩形 9"/>
          <p:cNvSpPr/>
          <p:nvPr/>
        </p:nvSpPr>
        <p:spPr>
          <a:xfrm>
            <a:off x="6012160" y="1844824"/>
            <a:ext cx="1368152" cy="469549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800" b="1" dirty="0" smtClean="0">
                <a:latin typeface="Arial Black" pitchFamily="34" charset="0"/>
              </a:rPr>
              <a:t>After</a:t>
            </a:r>
            <a:endParaRPr lang="zh-TW" altLang="en-US" sz="1800" b="1" dirty="0">
              <a:latin typeface="Arial Black" pitchFamily="34" charset="0"/>
            </a:endParaRPr>
          </a:p>
        </p:txBody>
      </p:sp>
      <p:sp>
        <p:nvSpPr>
          <p:cNvPr id="11" name="內容版面配置區 2"/>
          <p:cNvSpPr txBox="1">
            <a:spLocks/>
          </p:cNvSpPr>
          <p:nvPr/>
        </p:nvSpPr>
        <p:spPr>
          <a:xfrm>
            <a:off x="953828" y="2564904"/>
            <a:ext cx="3618172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zh-TW" altLang="en-US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（</a:t>
            </a:r>
            <a:r>
              <a:rPr lang="en-US" altLang="zh-TW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Statutory exclusion</a:t>
            </a:r>
            <a:r>
              <a:rPr lang="zh-TW" altLang="en-US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）</a:t>
            </a:r>
            <a:endParaRPr lang="zh-TW" altLang="en-US" sz="2000" b="1" dirty="0">
              <a:solidFill>
                <a:schemeClr val="tx1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pPr marL="68580" indent="0">
              <a:buNone/>
            </a:pPr>
            <a:endParaRPr lang="en-US" altLang="zh-TW" sz="2000" b="1" dirty="0">
              <a:solidFill>
                <a:schemeClr val="tx1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12" name="內容版面配置區 2"/>
          <p:cNvSpPr txBox="1">
            <a:spLocks/>
          </p:cNvSpPr>
          <p:nvPr/>
        </p:nvSpPr>
        <p:spPr>
          <a:xfrm>
            <a:off x="4986276" y="2564904"/>
            <a:ext cx="3618172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zh-TW" altLang="en-US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（</a:t>
            </a:r>
            <a:r>
              <a:rPr lang="en-US" altLang="zh-TW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Statutory exclusion</a:t>
            </a:r>
            <a:r>
              <a:rPr lang="zh-TW" altLang="en-US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）</a:t>
            </a:r>
            <a:endParaRPr lang="zh-TW" altLang="en-US" sz="2000" b="1" dirty="0">
              <a:solidFill>
                <a:schemeClr val="tx1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pPr marL="68580" indent="0">
              <a:buNone/>
            </a:pPr>
            <a:endParaRPr lang="en-US" altLang="zh-TW" sz="2000" b="1" dirty="0">
              <a:solidFill>
                <a:schemeClr val="tx1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13" name="內容版面配置區 2"/>
          <p:cNvSpPr>
            <a:spLocks noGrp="1"/>
          </p:cNvSpPr>
          <p:nvPr>
            <p:ph idx="1"/>
          </p:nvPr>
        </p:nvSpPr>
        <p:spPr>
          <a:xfrm>
            <a:off x="827584" y="2985480"/>
            <a:ext cx="3672408" cy="2963800"/>
          </a:xfrm>
        </p:spPr>
        <p:txBody>
          <a:bodyPr>
            <a:noAutofit/>
          </a:bodyPr>
          <a:lstStyle/>
          <a:p>
            <a:pPr marL="411480">
              <a:buClr>
                <a:schemeClr val="tx2"/>
              </a:buClr>
              <a:buFont typeface="+mj-lt"/>
              <a:buAutoNum type="arabicPeriod"/>
            </a:pPr>
            <a:r>
              <a:rPr lang="en-US" altLang="zh-TW" sz="1800" b="1" dirty="0" smtClean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…solely </a:t>
            </a:r>
            <a:r>
              <a:rPr lang="en-US" altLang="zh-TW" sz="1800" b="1" dirty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dictated by </a:t>
            </a:r>
            <a:r>
              <a:rPr lang="en-US" altLang="zh-TW" sz="1800" b="1" dirty="0" smtClean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its function…</a:t>
            </a:r>
          </a:p>
          <a:p>
            <a:pPr marL="411480">
              <a:buClr>
                <a:schemeClr val="tx2"/>
              </a:buClr>
              <a:buFont typeface="+mj-lt"/>
              <a:buAutoNum type="arabicPeriod"/>
            </a:pPr>
            <a:r>
              <a:rPr lang="en-US" altLang="zh-TW" sz="1800" b="1" dirty="0" smtClean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 </a:t>
            </a:r>
            <a:r>
              <a:rPr lang="en-US" altLang="zh-TW" sz="1800" b="1" dirty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fine </a:t>
            </a:r>
            <a:r>
              <a:rPr lang="en-US" altLang="zh-TW" sz="1800" b="1" dirty="0" smtClean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art </a:t>
            </a:r>
            <a:r>
              <a:rPr lang="en-US" altLang="zh-TW" sz="1800" b="1" dirty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creation or </a:t>
            </a:r>
            <a:r>
              <a:rPr lang="en-US" altLang="zh-TW" sz="1800" b="1" strike="sngStrike" dirty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artistic work</a:t>
            </a:r>
            <a:r>
              <a:rPr lang="en-US" altLang="zh-TW" sz="1800" b="1" dirty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;</a:t>
            </a:r>
          </a:p>
          <a:p>
            <a:pPr marL="411480">
              <a:buClr>
                <a:schemeClr val="tx2"/>
              </a:buClr>
              <a:buFont typeface="+mj-lt"/>
              <a:buAutoNum type="arabicPeriod"/>
            </a:pPr>
            <a:r>
              <a:rPr lang="en-US" altLang="zh-TW" sz="1800" b="1" dirty="0" smtClean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the layout </a:t>
            </a:r>
            <a:r>
              <a:rPr lang="en-US" altLang="zh-TW" sz="1800" b="1" dirty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of </a:t>
            </a:r>
            <a:r>
              <a:rPr lang="en-US" altLang="zh-TW" sz="1800" b="1" dirty="0" smtClean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electronic circuits…</a:t>
            </a:r>
            <a:endParaRPr lang="en-US" altLang="zh-TW" sz="1800" b="1" dirty="0">
              <a:solidFill>
                <a:schemeClr val="tx2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pPr marL="411480">
              <a:buClr>
                <a:schemeClr val="tx2"/>
              </a:buClr>
              <a:buFont typeface="+mj-lt"/>
              <a:buAutoNum type="arabicPeriod"/>
            </a:pPr>
            <a:r>
              <a:rPr lang="en-US" altLang="zh-TW" sz="1800" b="1" dirty="0" smtClean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…contrary </a:t>
            </a:r>
            <a:r>
              <a:rPr lang="en-US" altLang="zh-TW" sz="1800" b="1" dirty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to public </a:t>
            </a:r>
            <a:r>
              <a:rPr lang="en-US" altLang="zh-TW" sz="1800" b="1" dirty="0" smtClean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order </a:t>
            </a:r>
            <a:r>
              <a:rPr lang="en-US" altLang="zh-TW" sz="1800" b="1" dirty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or morality.</a:t>
            </a:r>
          </a:p>
          <a:p>
            <a:pPr marL="411480">
              <a:buClr>
                <a:schemeClr val="tx2"/>
              </a:buClr>
              <a:buFont typeface="+mj-lt"/>
              <a:buAutoNum type="arabicPeriod"/>
            </a:pPr>
            <a:r>
              <a:rPr lang="en-US" altLang="zh-TW" sz="1800" b="1" strike="sngStrike" dirty="0" smtClean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…similar to political </a:t>
            </a:r>
            <a:r>
              <a:rPr lang="en-US" altLang="zh-TW" sz="1800" b="1" strike="sngStrike" dirty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party </a:t>
            </a:r>
            <a:r>
              <a:rPr lang="en-US" altLang="zh-TW" sz="1800" b="1" strike="sngStrike" dirty="0" smtClean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flag or...</a:t>
            </a:r>
          </a:p>
        </p:txBody>
      </p:sp>
      <p:sp>
        <p:nvSpPr>
          <p:cNvPr id="14" name="內容版面配置區 2"/>
          <p:cNvSpPr txBox="1">
            <a:spLocks/>
          </p:cNvSpPr>
          <p:nvPr/>
        </p:nvSpPr>
        <p:spPr>
          <a:xfrm>
            <a:off x="5076056" y="2996952"/>
            <a:ext cx="3672408" cy="2963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11480">
              <a:buClr>
                <a:schemeClr val="tx2"/>
              </a:buClr>
              <a:buFont typeface="+mj-lt"/>
              <a:buAutoNum type="arabicPeriod"/>
            </a:pPr>
            <a:r>
              <a:rPr lang="en-US" altLang="zh-TW" sz="1800" dirty="0" smtClean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…solely dictated by its function…</a:t>
            </a:r>
          </a:p>
          <a:p>
            <a:pPr marL="411480">
              <a:buClr>
                <a:schemeClr val="tx2"/>
              </a:buClr>
              <a:buFont typeface="+mj-lt"/>
              <a:buAutoNum type="arabicPeriod"/>
            </a:pPr>
            <a:r>
              <a:rPr lang="en-US" altLang="zh-TW" sz="1800" dirty="0" smtClean="0">
                <a:solidFill>
                  <a:srgbClr val="FF000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an fine art creation</a:t>
            </a:r>
            <a:r>
              <a:rPr lang="en-US" altLang="zh-TW" sz="1800" dirty="0" smtClean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;</a:t>
            </a:r>
          </a:p>
          <a:p>
            <a:pPr marL="411480">
              <a:buClr>
                <a:schemeClr val="tx2"/>
              </a:buClr>
              <a:buFont typeface="+mj-lt"/>
              <a:buAutoNum type="arabicPeriod"/>
            </a:pPr>
            <a:r>
              <a:rPr lang="en-US" altLang="zh-TW" sz="1800" dirty="0" smtClean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the layout of electronic circuits… </a:t>
            </a:r>
          </a:p>
          <a:p>
            <a:pPr marL="411480">
              <a:buClr>
                <a:schemeClr val="tx2"/>
              </a:buClr>
              <a:buFont typeface="+mj-lt"/>
              <a:buAutoNum type="arabicPeriod"/>
            </a:pPr>
            <a:r>
              <a:rPr lang="en-US" altLang="zh-TW" sz="1800" dirty="0" smtClean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…contrary to public order or morality.</a:t>
            </a:r>
          </a:p>
          <a:p>
            <a:pPr marL="68580" indent="0">
              <a:buClr>
                <a:schemeClr val="tx2"/>
              </a:buClr>
              <a:buNone/>
            </a:pPr>
            <a:endParaRPr lang="zh-TW" altLang="en-US" sz="1800" b="1" strike="sngStrike" dirty="0">
              <a:solidFill>
                <a:schemeClr val="tx2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15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691680" y="260648"/>
            <a:ext cx="7272808" cy="84239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Expansion of design patent protection</a:t>
            </a:r>
            <a:endParaRPr lang="zh-TW" altLang="en-US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76813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7BAB8C-0489-4300-B2B9-8E95E70D247A}" type="slidenum">
              <a:rPr lang="en-US" altLang="zh-TW" smtClean="0"/>
              <a:pPr>
                <a:defRPr/>
              </a:pPr>
              <a:t>11</a:t>
            </a:fld>
            <a:endParaRPr lang="en-US" altLang="zh-TW"/>
          </a:p>
        </p:txBody>
      </p:sp>
      <p:sp>
        <p:nvSpPr>
          <p:cNvPr id="14" name="圓角矩形 13"/>
          <p:cNvSpPr/>
          <p:nvPr/>
        </p:nvSpPr>
        <p:spPr>
          <a:xfrm>
            <a:off x="323528" y="1498996"/>
            <a:ext cx="1728192" cy="469549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800" dirty="0">
                <a:latin typeface="Arial" pitchFamily="34" charset="0"/>
                <a:cs typeface="Arial" pitchFamily="34" charset="0"/>
              </a:rPr>
              <a:t>artistic </a:t>
            </a:r>
            <a:r>
              <a:rPr lang="en-US" altLang="zh-TW" sz="1800" dirty="0" smtClean="0">
                <a:latin typeface="Arial" pitchFamily="34" charset="0"/>
                <a:cs typeface="Arial" pitchFamily="34" charset="0"/>
              </a:rPr>
              <a:t>work</a:t>
            </a:r>
            <a:endParaRPr lang="zh-TW" alt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內容版面配置區 2"/>
          <p:cNvSpPr>
            <a:spLocks noGrp="1"/>
          </p:cNvSpPr>
          <p:nvPr>
            <p:ph idx="1"/>
          </p:nvPr>
        </p:nvSpPr>
        <p:spPr>
          <a:xfrm>
            <a:off x="899592" y="2132856"/>
            <a:ext cx="7578905" cy="100811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altLang="zh-TW" sz="2600" dirty="0">
                <a:solidFill>
                  <a:srgbClr val="00000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Such </a:t>
            </a:r>
            <a:r>
              <a:rPr lang="en-US" altLang="zh-TW" sz="2600" dirty="0" smtClean="0">
                <a:solidFill>
                  <a:srgbClr val="00000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works </a:t>
            </a:r>
            <a:r>
              <a:rPr lang="en-US" altLang="zh-TW" sz="2600" dirty="0">
                <a:solidFill>
                  <a:srgbClr val="00000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shall meet the requirements of industrial applicability (for practical use)</a:t>
            </a:r>
            <a:r>
              <a:rPr lang="zh-TW" altLang="en-US" sz="2600" dirty="0">
                <a:solidFill>
                  <a:srgbClr val="00000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，</a:t>
            </a:r>
            <a:r>
              <a:rPr lang="en-US" altLang="zh-TW" sz="2600" dirty="0" smtClean="0">
                <a:solidFill>
                  <a:srgbClr val="00000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...</a:t>
            </a:r>
            <a:endParaRPr lang="zh-TW" altLang="en-US" sz="2600" dirty="0">
              <a:solidFill>
                <a:srgbClr val="000000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grpSp>
        <p:nvGrpSpPr>
          <p:cNvPr id="8" name="群組 7"/>
          <p:cNvGrpSpPr/>
          <p:nvPr/>
        </p:nvGrpSpPr>
        <p:grpSpPr>
          <a:xfrm>
            <a:off x="4685813" y="3212976"/>
            <a:ext cx="3692388" cy="3021403"/>
            <a:chOff x="2671812" y="2937429"/>
            <a:chExt cx="5280487" cy="4095284"/>
          </a:xfrm>
        </p:grpSpPr>
        <p:pic>
          <p:nvPicPr>
            <p:cNvPr id="9" name="圖片 8" descr="ap_F23_20100718122352337.jpg"/>
            <p:cNvPicPr>
              <a:picLocks noChangeAspect="1"/>
            </p:cNvPicPr>
            <p:nvPr/>
          </p:nvPicPr>
          <p:blipFill>
            <a:blip r:embed="rId2"/>
            <a:srcRect b="18000"/>
            <a:stretch>
              <a:fillRect/>
            </a:stretch>
          </p:blipFill>
          <p:spPr>
            <a:xfrm>
              <a:off x="2671813" y="2937429"/>
              <a:ext cx="5280486" cy="3481320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2671812" y="6490394"/>
              <a:ext cx="5260053" cy="5423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TW" sz="1000" dirty="0" smtClean="0">
                  <a:latin typeface="Arial" pitchFamily="34" charset="0"/>
                  <a:cs typeface="Arial" pitchFamily="34" charset="0"/>
                </a:rPr>
                <a:t>http://tw.myblog.yahoo.com/jw!DD9MpbeFEwTOpQVQs79Xgw--/article?mid=1360</a:t>
              </a:r>
              <a:endParaRPr lang="zh-TW" alt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1" name="Picture 2" descr="400x44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068518"/>
            <a:ext cx="25431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文字方塊 11"/>
          <p:cNvSpPr txBox="1"/>
          <p:nvPr/>
        </p:nvSpPr>
        <p:spPr>
          <a:xfrm>
            <a:off x="1236787" y="5970766"/>
            <a:ext cx="22965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600" b="0" dirty="0" smtClean="0">
                <a:latin typeface="Arial Narrow" pitchFamily="34" charset="0"/>
              </a:rPr>
              <a:t>JP</a:t>
            </a:r>
            <a:r>
              <a:rPr lang="zh-TW" altLang="en-US" sz="1600" b="0" dirty="0" smtClean="0">
                <a:latin typeface="Arial Narrow" pitchFamily="34" charset="0"/>
              </a:rPr>
              <a:t> </a:t>
            </a:r>
            <a:r>
              <a:rPr lang="en-US" sz="1600" b="0" dirty="0" smtClean="0">
                <a:latin typeface="Arial Narrow" pitchFamily="34" charset="0"/>
              </a:rPr>
              <a:t>D1441329</a:t>
            </a:r>
            <a:r>
              <a:rPr lang="en-US" altLang="zh-TW" sz="1600" b="0" dirty="0" smtClean="0">
                <a:latin typeface="Arial Narrow" pitchFamily="34" charset="0"/>
              </a:rPr>
              <a:t>,</a:t>
            </a:r>
            <a:r>
              <a:rPr lang="zh-TW" altLang="en-US" sz="1600" b="0" dirty="0" smtClean="0">
                <a:latin typeface="Arial Narrow" pitchFamily="34" charset="0"/>
              </a:rPr>
              <a:t> </a:t>
            </a:r>
            <a:r>
              <a:rPr lang="en-US" altLang="zh-TW" sz="1600" b="0" dirty="0" smtClean="0">
                <a:latin typeface="Arial Narrow" pitchFamily="34" charset="0"/>
              </a:rPr>
              <a:t>container</a:t>
            </a:r>
            <a:endParaRPr lang="zh-TW" altLang="en-US" sz="1600" b="0" dirty="0">
              <a:latin typeface="Arial Narrow" pitchFamily="34" charset="0"/>
            </a:endParaRPr>
          </a:p>
        </p:txBody>
      </p:sp>
      <p:sp>
        <p:nvSpPr>
          <p:cNvPr id="13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691680" y="260648"/>
            <a:ext cx="7272808" cy="84239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Expansion of design patent protection</a:t>
            </a:r>
            <a:endParaRPr lang="zh-TW" altLang="en-US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76813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4" y="2636912"/>
            <a:ext cx="7488832" cy="94355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b="1" dirty="0" smtClean="0">
                <a:solidFill>
                  <a:srgbClr val="0070C0"/>
                </a:solidFill>
                <a:latin typeface="微軟正黑體" pitchFamily="34" charset="-120"/>
              </a:rPr>
              <a:t>Thank you!</a:t>
            </a:r>
            <a:endParaRPr lang="zh-TW" altLang="en-US" b="1" dirty="0" smtClean="0">
              <a:solidFill>
                <a:srgbClr val="0070C0"/>
              </a:solidFill>
              <a:latin typeface="微軟正黑體" pitchFamily="34" charset="-12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88024" y="3886202"/>
            <a:ext cx="34381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600" dirty="0" err="1" smtClean="0"/>
              <a:t>HSU,Chia</a:t>
            </a:r>
            <a:r>
              <a:rPr lang="en-US" altLang="zh-TW" sz="1600" dirty="0" smtClean="0"/>
              <a:t>-Hung</a:t>
            </a:r>
            <a:endParaRPr lang="en-US" altLang="zh-TW" sz="1600" dirty="0"/>
          </a:p>
          <a:p>
            <a:r>
              <a:rPr lang="en-US" altLang="zh-TW" sz="1600" dirty="0"/>
              <a:t>vip20239@tipo.gov.tw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050"/>
          <p:cNvSpPr>
            <a:spLocks noGrp="1" noChangeArrowheads="1"/>
          </p:cNvSpPr>
          <p:nvPr>
            <p:ph type="title"/>
          </p:nvPr>
        </p:nvSpPr>
        <p:spPr>
          <a:xfrm>
            <a:off x="2915816" y="260648"/>
            <a:ext cx="3929062" cy="84239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Background</a:t>
            </a:r>
            <a:endParaRPr lang="zh-TW" alt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24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7BAB8C-0489-4300-B2B9-8E95E70D247A}" type="slidenum">
              <a:rPr lang="en-US" altLang="zh-TW" smtClean="0"/>
              <a:pPr>
                <a:defRPr/>
              </a:pPr>
              <a:t>2</a:t>
            </a:fld>
            <a:endParaRPr lang="en-US" altLang="zh-TW"/>
          </a:p>
        </p:txBody>
      </p:sp>
      <p:sp>
        <p:nvSpPr>
          <p:cNvPr id="18" name="內容版面配置區 2"/>
          <p:cNvSpPr txBox="1">
            <a:spLocks/>
          </p:cNvSpPr>
          <p:nvPr/>
        </p:nvSpPr>
        <p:spPr>
          <a:xfrm>
            <a:off x="971600" y="1901998"/>
            <a:ext cx="7416824" cy="390326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800"/>
              </a:spcAft>
            </a:pPr>
            <a:r>
              <a:rPr lang="en-US" altLang="zh-TW" sz="3200" b="0" dirty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To meet the needs of industry and current </a:t>
            </a:r>
            <a:r>
              <a:rPr lang="en-US" altLang="zh-TW" sz="3200" b="0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practices</a:t>
            </a:r>
          </a:p>
          <a:p>
            <a:pPr>
              <a:spcAft>
                <a:spcPts val="1800"/>
              </a:spcAft>
            </a:pPr>
            <a:r>
              <a:rPr lang="en-US" altLang="zh-TW" sz="3200" b="0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To </a:t>
            </a:r>
            <a:r>
              <a:rPr lang="en-US" altLang="zh-TW" sz="3200" b="0" dirty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boost domestic development in </a:t>
            </a:r>
            <a:r>
              <a:rPr lang="en-US" altLang="zh-TW" sz="3200" b="0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culture and creative industries</a:t>
            </a:r>
          </a:p>
          <a:p>
            <a:pPr>
              <a:spcAft>
                <a:spcPts val="1800"/>
              </a:spcAft>
            </a:pPr>
            <a:r>
              <a:rPr lang="en-US" altLang="zh-TW" sz="3200" b="0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To be in line with </a:t>
            </a:r>
            <a:r>
              <a:rPr lang="en-US" altLang="zh-TW" sz="3200" b="0" dirty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international practices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7BAB8C-0489-4300-B2B9-8E95E70D247A}" type="slidenum">
              <a:rPr lang="en-US" altLang="zh-TW" smtClean="0"/>
              <a:pPr>
                <a:defRPr/>
              </a:pPr>
              <a:t>3</a:t>
            </a:fld>
            <a:endParaRPr lang="en-US" altLang="zh-TW"/>
          </a:p>
        </p:txBody>
      </p:sp>
      <p:grpSp>
        <p:nvGrpSpPr>
          <p:cNvPr id="6" name="群組 5"/>
          <p:cNvGrpSpPr/>
          <p:nvPr/>
        </p:nvGrpSpPr>
        <p:grpSpPr>
          <a:xfrm>
            <a:off x="1547664" y="2134536"/>
            <a:ext cx="1800200" cy="598791"/>
            <a:chOff x="1619673" y="3358672"/>
            <a:chExt cx="1800200" cy="598791"/>
          </a:xfrm>
        </p:grpSpPr>
        <p:sp>
          <p:nvSpPr>
            <p:cNvPr id="7" name="手繪多邊形 6"/>
            <p:cNvSpPr/>
            <p:nvPr/>
          </p:nvSpPr>
          <p:spPr>
            <a:xfrm>
              <a:off x="1619673" y="3358672"/>
              <a:ext cx="1800200" cy="598791"/>
            </a:xfrm>
            <a:custGeom>
              <a:avLst/>
              <a:gdLst>
                <a:gd name="connsiteX0" fmla="*/ 0 w 3140475"/>
                <a:gd name="connsiteY0" fmla="*/ 97987 h 979866"/>
                <a:gd name="connsiteX1" fmla="*/ 97987 w 3140475"/>
                <a:gd name="connsiteY1" fmla="*/ 0 h 979866"/>
                <a:gd name="connsiteX2" fmla="*/ 3042488 w 3140475"/>
                <a:gd name="connsiteY2" fmla="*/ 0 h 979866"/>
                <a:gd name="connsiteX3" fmla="*/ 3140475 w 3140475"/>
                <a:gd name="connsiteY3" fmla="*/ 97987 h 979866"/>
                <a:gd name="connsiteX4" fmla="*/ 3140475 w 3140475"/>
                <a:gd name="connsiteY4" fmla="*/ 881879 h 979866"/>
                <a:gd name="connsiteX5" fmla="*/ 3042488 w 3140475"/>
                <a:gd name="connsiteY5" fmla="*/ 979866 h 979866"/>
                <a:gd name="connsiteX6" fmla="*/ 97987 w 3140475"/>
                <a:gd name="connsiteY6" fmla="*/ 979866 h 979866"/>
                <a:gd name="connsiteX7" fmla="*/ 0 w 3140475"/>
                <a:gd name="connsiteY7" fmla="*/ 881879 h 979866"/>
                <a:gd name="connsiteX8" fmla="*/ 0 w 3140475"/>
                <a:gd name="connsiteY8" fmla="*/ 97987 h 97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40475" h="979866">
                  <a:moveTo>
                    <a:pt x="0" y="97987"/>
                  </a:moveTo>
                  <a:cubicBezTo>
                    <a:pt x="0" y="43870"/>
                    <a:pt x="43870" y="0"/>
                    <a:pt x="97987" y="0"/>
                  </a:cubicBezTo>
                  <a:lnTo>
                    <a:pt x="3042488" y="0"/>
                  </a:lnTo>
                  <a:cubicBezTo>
                    <a:pt x="3096605" y="0"/>
                    <a:pt x="3140475" y="43870"/>
                    <a:pt x="3140475" y="97987"/>
                  </a:cubicBezTo>
                  <a:lnTo>
                    <a:pt x="3140475" y="881879"/>
                  </a:lnTo>
                  <a:cubicBezTo>
                    <a:pt x="3140475" y="935996"/>
                    <a:pt x="3096605" y="979866"/>
                    <a:pt x="3042488" y="979866"/>
                  </a:cubicBezTo>
                  <a:lnTo>
                    <a:pt x="97987" y="979866"/>
                  </a:lnTo>
                  <a:cubicBezTo>
                    <a:pt x="43870" y="979866"/>
                    <a:pt x="0" y="935996"/>
                    <a:pt x="0" y="881879"/>
                  </a:cubicBezTo>
                  <a:lnTo>
                    <a:pt x="0" y="97987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28575">
              <a:solidFill>
                <a:schemeClr val="accent3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825141" tIns="99060" rIns="99060" bIns="99060" numCol="1" spcCol="1270" anchor="ctr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TW" sz="1800" b="1" kern="1200" dirty="0" smtClean="0">
                  <a:latin typeface="Arial Narrow" pitchFamily="34" charset="0"/>
                  <a:ea typeface="微軟正黑體" pitchFamily="34" charset="-120"/>
                </a:rPr>
                <a:t>Invention Patent</a:t>
              </a:r>
              <a:endParaRPr lang="zh-TW" altLang="en-US" sz="1800" b="1" kern="1200" dirty="0">
                <a:latin typeface="Arial Narrow" pitchFamily="34" charset="0"/>
                <a:ea typeface="微軟正黑體" pitchFamily="34" charset="-120"/>
              </a:endParaRPr>
            </a:p>
          </p:txBody>
        </p:sp>
        <p:sp>
          <p:nvSpPr>
            <p:cNvPr id="8" name="圓角矩形 7"/>
            <p:cNvSpPr/>
            <p:nvPr/>
          </p:nvSpPr>
          <p:spPr>
            <a:xfrm>
              <a:off x="1691680" y="3416872"/>
              <a:ext cx="397137" cy="479033"/>
            </a:xfrm>
            <a:prstGeom prst="roundRect">
              <a:avLst>
                <a:gd name="adj" fmla="val 10000"/>
              </a:avLst>
            </a:prstGeom>
            <a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2000" r="-12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9" name="群組 8"/>
          <p:cNvGrpSpPr/>
          <p:nvPr/>
        </p:nvGrpSpPr>
        <p:grpSpPr>
          <a:xfrm>
            <a:off x="3563886" y="2132856"/>
            <a:ext cx="2091293" cy="598791"/>
            <a:chOff x="3635895" y="3356992"/>
            <a:chExt cx="2091293" cy="598791"/>
          </a:xfrm>
        </p:grpSpPr>
        <p:sp>
          <p:nvSpPr>
            <p:cNvPr id="10" name="手繪多邊形 9"/>
            <p:cNvSpPr/>
            <p:nvPr/>
          </p:nvSpPr>
          <p:spPr>
            <a:xfrm>
              <a:off x="3635895" y="3356992"/>
              <a:ext cx="2091293" cy="598791"/>
            </a:xfrm>
            <a:custGeom>
              <a:avLst/>
              <a:gdLst>
                <a:gd name="connsiteX0" fmla="*/ 0 w 3140475"/>
                <a:gd name="connsiteY0" fmla="*/ 97987 h 979866"/>
                <a:gd name="connsiteX1" fmla="*/ 97987 w 3140475"/>
                <a:gd name="connsiteY1" fmla="*/ 0 h 979866"/>
                <a:gd name="connsiteX2" fmla="*/ 3042488 w 3140475"/>
                <a:gd name="connsiteY2" fmla="*/ 0 h 979866"/>
                <a:gd name="connsiteX3" fmla="*/ 3140475 w 3140475"/>
                <a:gd name="connsiteY3" fmla="*/ 97987 h 979866"/>
                <a:gd name="connsiteX4" fmla="*/ 3140475 w 3140475"/>
                <a:gd name="connsiteY4" fmla="*/ 881879 h 979866"/>
                <a:gd name="connsiteX5" fmla="*/ 3042488 w 3140475"/>
                <a:gd name="connsiteY5" fmla="*/ 979866 h 979866"/>
                <a:gd name="connsiteX6" fmla="*/ 97987 w 3140475"/>
                <a:gd name="connsiteY6" fmla="*/ 979866 h 979866"/>
                <a:gd name="connsiteX7" fmla="*/ 0 w 3140475"/>
                <a:gd name="connsiteY7" fmla="*/ 881879 h 979866"/>
                <a:gd name="connsiteX8" fmla="*/ 0 w 3140475"/>
                <a:gd name="connsiteY8" fmla="*/ 97987 h 97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40475" h="979866">
                  <a:moveTo>
                    <a:pt x="0" y="97987"/>
                  </a:moveTo>
                  <a:cubicBezTo>
                    <a:pt x="0" y="43870"/>
                    <a:pt x="43870" y="0"/>
                    <a:pt x="97987" y="0"/>
                  </a:cubicBezTo>
                  <a:lnTo>
                    <a:pt x="3042488" y="0"/>
                  </a:lnTo>
                  <a:cubicBezTo>
                    <a:pt x="3096605" y="0"/>
                    <a:pt x="3140475" y="43870"/>
                    <a:pt x="3140475" y="97987"/>
                  </a:cubicBezTo>
                  <a:lnTo>
                    <a:pt x="3140475" y="881879"/>
                  </a:lnTo>
                  <a:cubicBezTo>
                    <a:pt x="3140475" y="935996"/>
                    <a:pt x="3096605" y="979866"/>
                    <a:pt x="3042488" y="979866"/>
                  </a:cubicBezTo>
                  <a:lnTo>
                    <a:pt x="97987" y="979866"/>
                  </a:lnTo>
                  <a:cubicBezTo>
                    <a:pt x="43870" y="979866"/>
                    <a:pt x="0" y="935996"/>
                    <a:pt x="0" y="881879"/>
                  </a:cubicBezTo>
                  <a:lnTo>
                    <a:pt x="0" y="97987"/>
                  </a:lnTo>
                  <a:close/>
                </a:path>
              </a:pathLst>
            </a:custGeom>
            <a:ln w="28575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spcFirstLastPara="0" vert="horz" wrap="square" lIns="825141" tIns="99060" rIns="99060" bIns="99060" numCol="1" spcCol="1270" anchor="ctr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TW" sz="1800" b="1" kern="1200" dirty="0" smtClean="0">
                  <a:latin typeface="Arial Narrow" pitchFamily="34" charset="0"/>
                  <a:ea typeface="微軟正黑體" pitchFamily="34" charset="-120"/>
                </a:rPr>
                <a:t>Utility model Patent</a:t>
              </a:r>
              <a:endParaRPr lang="zh-TW" altLang="en-US" sz="1800" b="1" kern="1200" dirty="0">
                <a:latin typeface="Arial Narrow" pitchFamily="34" charset="0"/>
                <a:ea typeface="微軟正黑體" pitchFamily="34" charset="-120"/>
              </a:endParaRPr>
            </a:p>
          </p:txBody>
        </p:sp>
        <p:sp>
          <p:nvSpPr>
            <p:cNvPr id="11" name="圓角矩形 10"/>
            <p:cNvSpPr/>
            <p:nvPr/>
          </p:nvSpPr>
          <p:spPr>
            <a:xfrm>
              <a:off x="3733881" y="3395136"/>
              <a:ext cx="397137" cy="479033"/>
            </a:xfrm>
            <a:prstGeom prst="roundRect">
              <a:avLst>
                <a:gd name="adj" fmla="val 10000"/>
              </a:avLst>
            </a:prstGeom>
            <a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18000" r="-18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12" name="群組 11"/>
          <p:cNvGrpSpPr/>
          <p:nvPr/>
        </p:nvGrpSpPr>
        <p:grpSpPr>
          <a:xfrm>
            <a:off x="5868142" y="2132856"/>
            <a:ext cx="2016225" cy="598791"/>
            <a:chOff x="5940151" y="3356992"/>
            <a:chExt cx="2016225" cy="598791"/>
          </a:xfrm>
        </p:grpSpPr>
        <p:sp>
          <p:nvSpPr>
            <p:cNvPr id="13" name="手繪多邊形 12"/>
            <p:cNvSpPr/>
            <p:nvPr/>
          </p:nvSpPr>
          <p:spPr>
            <a:xfrm>
              <a:off x="5940151" y="3356992"/>
              <a:ext cx="2016225" cy="598791"/>
            </a:xfrm>
            <a:custGeom>
              <a:avLst/>
              <a:gdLst>
                <a:gd name="connsiteX0" fmla="*/ 0 w 3140475"/>
                <a:gd name="connsiteY0" fmla="*/ 97987 h 979866"/>
                <a:gd name="connsiteX1" fmla="*/ 97987 w 3140475"/>
                <a:gd name="connsiteY1" fmla="*/ 0 h 979866"/>
                <a:gd name="connsiteX2" fmla="*/ 3042488 w 3140475"/>
                <a:gd name="connsiteY2" fmla="*/ 0 h 979866"/>
                <a:gd name="connsiteX3" fmla="*/ 3140475 w 3140475"/>
                <a:gd name="connsiteY3" fmla="*/ 97987 h 979866"/>
                <a:gd name="connsiteX4" fmla="*/ 3140475 w 3140475"/>
                <a:gd name="connsiteY4" fmla="*/ 881879 h 979866"/>
                <a:gd name="connsiteX5" fmla="*/ 3042488 w 3140475"/>
                <a:gd name="connsiteY5" fmla="*/ 979866 h 979866"/>
                <a:gd name="connsiteX6" fmla="*/ 97987 w 3140475"/>
                <a:gd name="connsiteY6" fmla="*/ 979866 h 979866"/>
                <a:gd name="connsiteX7" fmla="*/ 0 w 3140475"/>
                <a:gd name="connsiteY7" fmla="*/ 881879 h 979866"/>
                <a:gd name="connsiteX8" fmla="*/ 0 w 3140475"/>
                <a:gd name="connsiteY8" fmla="*/ 97987 h 979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40475" h="979866">
                  <a:moveTo>
                    <a:pt x="0" y="97987"/>
                  </a:moveTo>
                  <a:cubicBezTo>
                    <a:pt x="0" y="43870"/>
                    <a:pt x="43870" y="0"/>
                    <a:pt x="97987" y="0"/>
                  </a:cubicBezTo>
                  <a:lnTo>
                    <a:pt x="3042488" y="0"/>
                  </a:lnTo>
                  <a:cubicBezTo>
                    <a:pt x="3096605" y="0"/>
                    <a:pt x="3140475" y="43870"/>
                    <a:pt x="3140475" y="97987"/>
                  </a:cubicBezTo>
                  <a:lnTo>
                    <a:pt x="3140475" y="881879"/>
                  </a:lnTo>
                  <a:cubicBezTo>
                    <a:pt x="3140475" y="935996"/>
                    <a:pt x="3096605" y="979866"/>
                    <a:pt x="3042488" y="979866"/>
                  </a:cubicBezTo>
                  <a:lnTo>
                    <a:pt x="97987" y="979866"/>
                  </a:lnTo>
                  <a:cubicBezTo>
                    <a:pt x="43870" y="979866"/>
                    <a:pt x="0" y="935996"/>
                    <a:pt x="0" y="881879"/>
                  </a:cubicBezTo>
                  <a:lnTo>
                    <a:pt x="0" y="97987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accent1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825141" tIns="99060" rIns="99060" bIns="99060" numCol="1" spcCol="1270" anchor="ctr" anchorCtr="0">
              <a:noAutofit/>
            </a:bodyPr>
            <a:lstStyle/>
            <a:p>
              <a:pPr lvl="0" algn="l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TW" sz="2000" b="1" kern="1200" dirty="0" smtClean="0">
                  <a:latin typeface="Arial Narrow" pitchFamily="34" charset="0"/>
                  <a:ea typeface="Arial Unicode MS" pitchFamily="34" charset="-120"/>
                  <a:cs typeface="Arial Unicode MS" pitchFamily="34" charset="-120"/>
                </a:rPr>
                <a:t>Design Patent</a:t>
              </a:r>
              <a:endParaRPr lang="zh-TW" altLang="en-US" sz="2000" b="1" kern="1200" dirty="0">
                <a:latin typeface="Arial Narrow" pitchFamily="34" charset="0"/>
                <a:ea typeface="Arial Unicode MS" pitchFamily="34" charset="-120"/>
                <a:cs typeface="Arial Unicode MS" pitchFamily="34" charset="-120"/>
              </a:endParaRPr>
            </a:p>
          </p:txBody>
        </p:sp>
        <p:sp>
          <p:nvSpPr>
            <p:cNvPr id="14" name="圓角矩形 13"/>
            <p:cNvSpPr/>
            <p:nvPr/>
          </p:nvSpPr>
          <p:spPr>
            <a:xfrm>
              <a:off x="6012160" y="3391849"/>
              <a:ext cx="426473" cy="532259"/>
            </a:xfrm>
            <a:prstGeom prst="roundRect">
              <a:avLst>
                <a:gd name="adj" fmla="val 10000"/>
              </a:avLst>
            </a:prstGeom>
            <a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39000" r="-39000"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15" name="內容版面配置區 2"/>
          <p:cNvSpPr txBox="1">
            <a:spLocks/>
          </p:cNvSpPr>
          <p:nvPr/>
        </p:nvSpPr>
        <p:spPr>
          <a:xfrm>
            <a:off x="827585" y="3140969"/>
            <a:ext cx="7416824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200" b="0" dirty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Substantive</a:t>
            </a:r>
            <a:r>
              <a:rPr lang="zh-TW" altLang="en-US" sz="2200" b="0" dirty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 </a:t>
            </a:r>
            <a:r>
              <a:rPr lang="en-US" altLang="zh-TW" sz="2200" b="0" dirty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examination</a:t>
            </a:r>
            <a:r>
              <a:rPr lang="zh-TW" altLang="en-US" sz="2200" b="0" dirty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 </a:t>
            </a:r>
            <a:r>
              <a:rPr lang="en-US" altLang="zh-TW" sz="2200" b="0" dirty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is</a:t>
            </a:r>
            <a:r>
              <a:rPr lang="zh-TW" altLang="en-US" sz="2200" b="0" dirty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 </a:t>
            </a:r>
            <a:r>
              <a:rPr lang="en-US" altLang="zh-TW" sz="2200" b="0" dirty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necessary</a:t>
            </a:r>
            <a:r>
              <a:rPr lang="zh-TW" altLang="en-US" sz="2200" b="0" dirty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 </a:t>
            </a:r>
            <a:r>
              <a:rPr lang="en-US" altLang="zh-TW" sz="2200" b="0" dirty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for</a:t>
            </a:r>
            <a:r>
              <a:rPr lang="zh-TW" altLang="en-US" sz="2200" b="0" dirty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 </a:t>
            </a:r>
            <a:r>
              <a:rPr lang="en-US" altLang="zh-TW" sz="2200" b="0" dirty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design</a:t>
            </a:r>
            <a:r>
              <a:rPr lang="zh-TW" altLang="en-US" sz="2200" b="0" dirty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 </a:t>
            </a:r>
            <a:r>
              <a:rPr lang="en-US" altLang="zh-TW" sz="2200" b="0" dirty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patent </a:t>
            </a:r>
            <a:r>
              <a:rPr lang="en-US" altLang="zh-TW" sz="2200" b="0" dirty="0" smtClean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applications.</a:t>
            </a:r>
            <a:endParaRPr lang="zh-TW" altLang="en-US" sz="2200" b="0" dirty="0">
              <a:solidFill>
                <a:schemeClr val="tx1"/>
              </a:solidFill>
              <a:latin typeface="Arial" pitchFamily="34" charset="0"/>
              <a:ea typeface="Arial Unicode MS" pitchFamily="34" charset="-120"/>
              <a:cs typeface="Arial" pitchFamily="34" charset="0"/>
            </a:endParaRPr>
          </a:p>
        </p:txBody>
      </p:sp>
      <p:graphicFrame>
        <p:nvGraphicFramePr>
          <p:cNvPr id="17" name="資料庫圖表 16"/>
          <p:cNvGraphicFramePr/>
          <p:nvPr>
            <p:extLst>
              <p:ext uri="{D42A27DB-BD31-4B8C-83A1-F6EECF244321}">
                <p14:modId xmlns:p14="http://schemas.microsoft.com/office/powerpoint/2010/main" val="1453879001"/>
              </p:ext>
            </p:extLst>
          </p:nvPr>
        </p:nvGraphicFramePr>
        <p:xfrm>
          <a:off x="1691680" y="3501008"/>
          <a:ext cx="6192688" cy="2376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8" name="橢圓 17"/>
          <p:cNvSpPr/>
          <p:nvPr/>
        </p:nvSpPr>
        <p:spPr>
          <a:xfrm>
            <a:off x="5508104" y="1844825"/>
            <a:ext cx="2808312" cy="11521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6" name="內容版面配置區 2"/>
          <p:cNvSpPr txBox="1">
            <a:spLocks/>
          </p:cNvSpPr>
          <p:nvPr/>
        </p:nvSpPr>
        <p:spPr>
          <a:xfrm>
            <a:off x="827585" y="1412776"/>
            <a:ext cx="7416824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200" b="0" dirty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Industrial design </a:t>
            </a:r>
            <a:r>
              <a:rPr lang="en-US" altLang="zh-TW" sz="2200" b="0" dirty="0" smtClean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is </a:t>
            </a:r>
            <a:r>
              <a:rPr lang="en-US" altLang="zh-TW" sz="2200" b="0" dirty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protected under the Patent Act</a:t>
            </a:r>
            <a:r>
              <a:rPr lang="en-US" altLang="zh-TW" sz="2200" b="0" dirty="0" smtClean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.</a:t>
            </a:r>
            <a:endParaRPr lang="zh-TW" altLang="en-US" sz="2200" b="0" dirty="0">
              <a:solidFill>
                <a:schemeClr val="tx1"/>
              </a:solidFill>
              <a:latin typeface="Arial" pitchFamily="34" charset="0"/>
              <a:ea typeface="Arial Unicode MS" pitchFamily="34" charset="-120"/>
              <a:cs typeface="Arial" pitchFamily="34" charset="0"/>
            </a:endParaRPr>
          </a:p>
        </p:txBody>
      </p:sp>
      <p:sp>
        <p:nvSpPr>
          <p:cNvPr id="19" name="Rectangle 2050"/>
          <p:cNvSpPr txBox="1">
            <a:spLocks noChangeArrowheads="1"/>
          </p:cNvSpPr>
          <p:nvPr/>
        </p:nvSpPr>
        <p:spPr>
          <a:xfrm>
            <a:off x="2915816" y="260648"/>
            <a:ext cx="3929062" cy="84239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altLang="zh-TW" b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Current system</a:t>
            </a:r>
            <a:endParaRPr lang="zh-TW" altLang="en-US" b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0" name="內容版面配置區 2"/>
          <p:cNvSpPr txBox="1">
            <a:spLocks/>
          </p:cNvSpPr>
          <p:nvPr/>
        </p:nvSpPr>
        <p:spPr>
          <a:xfrm>
            <a:off x="827585" y="5805264"/>
            <a:ext cx="7416824" cy="7200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200" b="0" dirty="0" smtClean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Annual number of design </a:t>
            </a:r>
            <a:r>
              <a:rPr lang="en-US" altLang="zh-TW" sz="2200" b="0" dirty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patent </a:t>
            </a:r>
            <a:r>
              <a:rPr lang="en-US" altLang="zh-TW" sz="2200" b="0" dirty="0" smtClean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applications </a:t>
            </a:r>
            <a:r>
              <a:rPr lang="en-US" altLang="zh-TW" sz="2200" b="0" dirty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(</a:t>
            </a:r>
            <a:r>
              <a:rPr lang="en-US" altLang="zh-TW" sz="2200" b="0" dirty="0">
                <a:solidFill>
                  <a:schemeClr val="accent5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7,736 in 2011</a:t>
            </a:r>
            <a:r>
              <a:rPr lang="en-US" altLang="zh-TW" sz="2200" b="0" dirty="0">
                <a:solidFill>
                  <a:schemeClr val="tx1"/>
                </a:solidFill>
                <a:latin typeface="Arial" pitchFamily="34" charset="0"/>
                <a:ea typeface="Arial Unicode MS" pitchFamily="34" charset="-120"/>
                <a:cs typeface="Arial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3579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691680" y="260648"/>
            <a:ext cx="7272808" cy="84239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Expansion of design patent protection</a:t>
            </a:r>
            <a:endParaRPr lang="zh-TW" altLang="en-US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24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7BAB8C-0489-4300-B2B9-8E95E70D247A}" type="slidenum">
              <a:rPr lang="en-US" altLang="zh-TW" smtClean="0"/>
              <a:pPr>
                <a:defRPr/>
              </a:pPr>
              <a:t>4</a:t>
            </a:fld>
            <a:endParaRPr lang="en-US" altLang="zh-TW"/>
          </a:p>
        </p:txBody>
      </p:sp>
      <p:sp>
        <p:nvSpPr>
          <p:cNvPr id="16" name="內容版面配置區 2"/>
          <p:cNvSpPr>
            <a:spLocks noGrp="1"/>
          </p:cNvSpPr>
          <p:nvPr>
            <p:ph idx="1"/>
          </p:nvPr>
        </p:nvSpPr>
        <p:spPr>
          <a:xfrm>
            <a:off x="827585" y="2060848"/>
            <a:ext cx="7416824" cy="3672408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altLang="zh-TW" sz="36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partial designs</a:t>
            </a:r>
          </a:p>
          <a:p>
            <a:pPr>
              <a:spcAft>
                <a:spcPts val="1200"/>
              </a:spcAft>
            </a:pPr>
            <a:r>
              <a:rPr lang="en-US" altLang="zh-TW" sz="36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computer-generated </a:t>
            </a:r>
            <a:r>
              <a:rPr lang="en-US" altLang="zh-TW" sz="3600" dirty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icons and graphical user interfaces (</a:t>
            </a:r>
            <a:r>
              <a:rPr lang="en-US" altLang="zh-TW" sz="3600" dirty="0">
                <a:solidFill>
                  <a:srgbClr val="0070C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icons &amp; </a:t>
            </a:r>
            <a:r>
              <a:rPr lang="en-US" altLang="zh-TW" sz="3600" dirty="0" smtClean="0">
                <a:solidFill>
                  <a:srgbClr val="0070C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GUIs</a:t>
            </a:r>
            <a:r>
              <a:rPr lang="en-US" altLang="zh-TW" sz="36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)</a:t>
            </a:r>
          </a:p>
          <a:p>
            <a:pPr>
              <a:spcAft>
                <a:spcPts val="1200"/>
              </a:spcAft>
            </a:pPr>
            <a:r>
              <a:rPr lang="en-US" altLang="zh-TW" sz="36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the </a:t>
            </a:r>
            <a:r>
              <a:rPr lang="en-US" altLang="zh-TW" sz="3600" dirty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design of a set of articles</a:t>
            </a:r>
            <a:endParaRPr lang="zh-TW" altLang="en-US" sz="3600" dirty="0">
              <a:solidFill>
                <a:schemeClr val="tx1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0961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6553200" y="6376243"/>
            <a:ext cx="2133600" cy="365125"/>
          </a:xfrm>
        </p:spPr>
        <p:txBody>
          <a:bodyPr/>
          <a:lstStyle/>
          <a:p>
            <a:pPr>
              <a:defRPr/>
            </a:pPr>
            <a:fld id="{0D7BAB8C-0489-4300-B2B9-8E95E70D247A}" type="slidenum">
              <a:rPr lang="en-US" altLang="zh-TW" smtClean="0"/>
              <a:pPr>
                <a:defRPr/>
              </a:pPr>
              <a:t>5</a:t>
            </a:fld>
            <a:endParaRPr lang="en-US" altLang="zh-TW"/>
          </a:p>
        </p:txBody>
      </p:sp>
      <p:sp>
        <p:nvSpPr>
          <p:cNvPr id="7" name="內容版面配置區 2"/>
          <p:cNvSpPr txBox="1">
            <a:spLocks/>
          </p:cNvSpPr>
          <p:nvPr/>
        </p:nvSpPr>
        <p:spPr>
          <a:xfrm>
            <a:off x="1043608" y="1484784"/>
            <a:ext cx="7200800" cy="8986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  <a:buFont typeface="Wingdings" pitchFamily="2" charset="2"/>
              <a:buChar char="n"/>
            </a:pPr>
            <a:r>
              <a:rPr lang="en-US" altLang="zh-TW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Allowing partial design and graphic image design</a:t>
            </a:r>
            <a:endParaRPr lang="zh-TW" alt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0070C0"/>
              </a:buClr>
            </a:pPr>
            <a:endParaRPr lang="zh-TW" alt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內容版面配置區 2"/>
          <p:cNvSpPr>
            <a:spLocks noGrp="1"/>
          </p:cNvSpPr>
          <p:nvPr>
            <p:ph idx="1"/>
          </p:nvPr>
        </p:nvSpPr>
        <p:spPr>
          <a:xfrm>
            <a:off x="611560" y="3506515"/>
            <a:ext cx="3654635" cy="157867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altLang="zh-TW" sz="20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“Design” … </a:t>
            </a:r>
            <a:r>
              <a:rPr lang="zh-TW" altLang="en-US" sz="20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en-US" altLang="zh-TW" sz="2000" dirty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an</a:t>
            </a:r>
            <a:r>
              <a:rPr lang="zh-TW" altLang="en-US" sz="2000" dirty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en-US" altLang="zh-TW" sz="2000" dirty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article</a:t>
            </a:r>
            <a:r>
              <a:rPr lang="zh-TW" altLang="en-US" sz="2000" dirty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en-US" altLang="zh-TW" sz="2000" dirty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through</a:t>
            </a:r>
            <a:r>
              <a:rPr lang="zh-TW" altLang="en-US" sz="2000" dirty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en-US" altLang="zh-TW" sz="2000" dirty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visual</a:t>
            </a:r>
            <a:r>
              <a:rPr lang="zh-TW" altLang="en-US" sz="2000" dirty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 </a:t>
            </a:r>
            <a:r>
              <a:rPr lang="en-US" altLang="zh-TW" sz="2000" dirty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appeal.</a:t>
            </a:r>
            <a:endParaRPr lang="zh-TW" altLang="en-US" sz="2000" dirty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pPr marL="68580" indent="0">
              <a:buNone/>
            </a:pPr>
            <a:endParaRPr lang="zh-TW" altLang="en-US" sz="2000" dirty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cxnSp>
        <p:nvCxnSpPr>
          <p:cNvPr id="9" name="直線接點 8"/>
          <p:cNvCxnSpPr/>
          <p:nvPr/>
        </p:nvCxnSpPr>
        <p:spPr>
          <a:xfrm>
            <a:off x="4283968" y="2619485"/>
            <a:ext cx="0" cy="3617828"/>
          </a:xfrm>
          <a:prstGeom prst="line">
            <a:avLst/>
          </a:prstGeom>
          <a:ln w="28575">
            <a:solidFill>
              <a:srgbClr val="3366C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圓角矩形 9"/>
          <p:cNvSpPr/>
          <p:nvPr/>
        </p:nvSpPr>
        <p:spPr>
          <a:xfrm>
            <a:off x="1835696" y="2599412"/>
            <a:ext cx="1368152" cy="469549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800" b="1" dirty="0" smtClean="0">
                <a:latin typeface="Arial Black" pitchFamily="34" charset="0"/>
              </a:rPr>
              <a:t>Before</a:t>
            </a:r>
            <a:endParaRPr lang="zh-TW" altLang="en-US" sz="1800" b="1" dirty="0">
              <a:latin typeface="Arial Black" pitchFamily="34" charset="0"/>
            </a:endParaRPr>
          </a:p>
        </p:txBody>
      </p:sp>
      <p:sp>
        <p:nvSpPr>
          <p:cNvPr id="11" name="圓角矩形 10"/>
          <p:cNvSpPr/>
          <p:nvPr/>
        </p:nvSpPr>
        <p:spPr>
          <a:xfrm>
            <a:off x="6012160" y="2597826"/>
            <a:ext cx="1368152" cy="469549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800" b="1" dirty="0" smtClean="0">
                <a:latin typeface="Arial Black" pitchFamily="34" charset="0"/>
              </a:rPr>
              <a:t>After</a:t>
            </a:r>
            <a:endParaRPr lang="zh-TW" altLang="en-US" sz="1800" b="1" dirty="0">
              <a:latin typeface="Arial Black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463988" y="3501009"/>
            <a:ext cx="40684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000" b="0" dirty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"Design" </a:t>
            </a:r>
            <a:r>
              <a:rPr lang="en-US" altLang="zh-TW" sz="2000" b="0" dirty="0" smtClean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: …an </a:t>
            </a:r>
            <a:r>
              <a:rPr lang="en-US" altLang="zh-TW" sz="2000" b="0" dirty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article as </a:t>
            </a:r>
            <a:r>
              <a:rPr lang="en-US" altLang="zh-TW" sz="2000" b="0" dirty="0">
                <a:solidFill>
                  <a:srgbClr val="FF000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 whole </a:t>
            </a:r>
            <a:r>
              <a:rPr lang="en-US" altLang="zh-TW" sz="2000" b="0" dirty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or </a:t>
            </a:r>
            <a:r>
              <a:rPr lang="en-US" altLang="zh-TW" sz="2000" b="0" dirty="0">
                <a:solidFill>
                  <a:srgbClr val="FF000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in part </a:t>
            </a:r>
            <a:r>
              <a:rPr lang="en-US" altLang="zh-TW" sz="2000" b="0" dirty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by visual appeal.</a:t>
            </a:r>
            <a:endParaRPr lang="zh-TW" altLang="en-US" sz="2000" b="0" dirty="0">
              <a:solidFill>
                <a:schemeClr val="tx2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463988" y="4437112"/>
            <a:ext cx="404832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ctr"/>
            <a:r>
              <a:rPr lang="x-none" altLang="zh-TW" sz="2000" b="0" dirty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For </a:t>
            </a:r>
            <a:r>
              <a:rPr lang="x-none" altLang="zh-TW" sz="2000" b="0" dirty="0">
                <a:solidFill>
                  <a:srgbClr val="FF000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computer generated icons (Icons) and graphic user interface (GUI) applied to an article</a:t>
            </a:r>
            <a:r>
              <a:rPr lang="x-none" altLang="zh-TW" sz="2000" b="0" dirty="0">
                <a:solidFill>
                  <a:schemeClr val="tx2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, an application may also be filed pursuant to this Act for obtaining a design patent.</a:t>
            </a:r>
            <a:endParaRPr lang="zh-TW" altLang="zh-TW" sz="2000" b="0" dirty="0">
              <a:solidFill>
                <a:schemeClr val="tx2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14" name="內容版面配置區 2"/>
          <p:cNvSpPr txBox="1">
            <a:spLocks/>
          </p:cNvSpPr>
          <p:nvPr/>
        </p:nvSpPr>
        <p:spPr>
          <a:xfrm>
            <a:off x="539552" y="3140969"/>
            <a:ext cx="3618172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zh-TW" altLang="en-US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（</a:t>
            </a:r>
            <a:r>
              <a:rPr lang="en-US" altLang="zh-TW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Definition of design</a:t>
            </a:r>
            <a:r>
              <a:rPr lang="zh-TW" altLang="en-US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）</a:t>
            </a:r>
            <a:endParaRPr lang="zh-TW" altLang="en-US" sz="2000" b="1" dirty="0">
              <a:solidFill>
                <a:schemeClr val="tx1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endParaRPr lang="en-US" altLang="zh-TW" sz="2000" b="1" dirty="0" smtClean="0">
              <a:solidFill>
                <a:schemeClr val="tx1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pPr marL="68580" indent="0">
              <a:buNone/>
            </a:pPr>
            <a:endParaRPr lang="en-US" altLang="zh-TW" sz="2000" b="1" dirty="0">
              <a:solidFill>
                <a:schemeClr val="tx1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15" name="內容版面配置區 2"/>
          <p:cNvSpPr txBox="1">
            <a:spLocks/>
          </p:cNvSpPr>
          <p:nvPr/>
        </p:nvSpPr>
        <p:spPr>
          <a:xfrm>
            <a:off x="4283968" y="3140969"/>
            <a:ext cx="3618172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zh-TW" altLang="en-US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（</a:t>
            </a:r>
            <a:r>
              <a:rPr lang="en-US" altLang="zh-TW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Definition of design</a:t>
            </a:r>
            <a:r>
              <a:rPr lang="zh-TW" altLang="en-US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）</a:t>
            </a:r>
            <a:endParaRPr lang="zh-TW" altLang="en-US" sz="2000" b="1" dirty="0">
              <a:solidFill>
                <a:schemeClr val="tx1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endParaRPr lang="en-US" altLang="zh-TW" sz="2000" b="1" dirty="0" smtClean="0">
              <a:solidFill>
                <a:schemeClr val="tx1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pPr marL="68580" indent="0">
              <a:buNone/>
            </a:pPr>
            <a:endParaRPr lang="en-US" altLang="zh-TW" sz="2000" b="1" dirty="0">
              <a:solidFill>
                <a:schemeClr val="tx1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16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691680" y="260648"/>
            <a:ext cx="7272808" cy="84239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Expansion of design patent protection</a:t>
            </a:r>
            <a:endParaRPr lang="zh-TW" altLang="en-US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39048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7BAB8C-0489-4300-B2B9-8E95E70D247A}" type="slidenum">
              <a:rPr lang="en-US" altLang="zh-TW" smtClean="0"/>
              <a:pPr>
                <a:defRPr/>
              </a:pPr>
              <a:t>6</a:t>
            </a:fld>
            <a:endParaRPr lang="en-US" altLang="zh-TW"/>
          </a:p>
        </p:txBody>
      </p:sp>
      <p:pic>
        <p:nvPicPr>
          <p:cNvPr id="5" name="圖片 4" descr="圖3-2-0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0895" y="1951916"/>
            <a:ext cx="2899815" cy="198114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矩形 8"/>
          <p:cNvSpPr/>
          <p:nvPr/>
        </p:nvSpPr>
        <p:spPr>
          <a:xfrm>
            <a:off x="5178611" y="3820577"/>
            <a:ext cx="33105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b="0" dirty="0" smtClean="0">
                <a:solidFill>
                  <a:srgbClr val="006600"/>
                </a:solidFill>
                <a:latin typeface="Arial" pitchFamily="34" charset="0"/>
                <a:ea typeface="微軟正黑體" pitchFamily="34" charset="-120"/>
                <a:cs typeface="Arial" pitchFamily="34" charset="0"/>
              </a:rPr>
              <a:t>Base of indicator (</a:t>
            </a:r>
            <a:r>
              <a:rPr lang="en-US" altLang="zh-TW" sz="1600" b="0" dirty="0">
                <a:solidFill>
                  <a:srgbClr val="006600"/>
                </a:solidFill>
                <a:latin typeface="Arial" pitchFamily="34" charset="0"/>
                <a:ea typeface="微軟正黑體" pitchFamily="34" charset="-120"/>
                <a:cs typeface="Arial" pitchFamily="34" charset="0"/>
              </a:rPr>
              <a:t>LED Exit Light)</a:t>
            </a:r>
            <a:endParaRPr lang="zh-TW" altLang="en-US" sz="1600" b="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  <a:p>
            <a:endParaRPr lang="zh-TW" altLang="en-US" sz="1600" b="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圖片 9" descr="部分鞋0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15"/>
          <a:stretch/>
        </p:blipFill>
        <p:spPr bwMode="auto">
          <a:xfrm>
            <a:off x="5364087" y="4221088"/>
            <a:ext cx="2956623" cy="20162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矩形 10"/>
          <p:cNvSpPr/>
          <p:nvPr/>
        </p:nvSpPr>
        <p:spPr>
          <a:xfrm>
            <a:off x="6050518" y="6068035"/>
            <a:ext cx="16674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b="0" dirty="0" smtClean="0">
                <a:solidFill>
                  <a:srgbClr val="006600"/>
                </a:solidFill>
                <a:latin typeface="Arial" pitchFamily="34" charset="0"/>
                <a:ea typeface="微軟正黑體" pitchFamily="34" charset="-120"/>
                <a:cs typeface="Arial" pitchFamily="34" charset="0"/>
              </a:rPr>
              <a:t>Portion of shoes</a:t>
            </a:r>
            <a:endParaRPr lang="zh-TW" altLang="en-US" sz="1600" b="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圖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278" y="1607659"/>
            <a:ext cx="1829604" cy="2202867"/>
          </a:xfrm>
          <a:prstGeom prst="rect">
            <a:avLst/>
          </a:prstGeom>
        </p:spPr>
      </p:pic>
      <p:pic>
        <p:nvPicPr>
          <p:cNvPr id="13" name="圖片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75"/>
          <a:stretch/>
        </p:blipFill>
        <p:spPr>
          <a:xfrm>
            <a:off x="963300" y="4259604"/>
            <a:ext cx="2672596" cy="1833692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1547664" y="3766568"/>
            <a:ext cx="20497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b="0" dirty="0">
                <a:solidFill>
                  <a:srgbClr val="006600"/>
                </a:solidFill>
                <a:latin typeface="Arial" pitchFamily="34" charset="0"/>
                <a:ea typeface="微軟正黑體" pitchFamily="34" charset="-120"/>
                <a:cs typeface="Arial" pitchFamily="34" charset="0"/>
              </a:rPr>
              <a:t>TW </a:t>
            </a:r>
            <a:r>
              <a:rPr lang="en-US" altLang="zh-TW" sz="1600" b="0" dirty="0" smtClean="0">
                <a:solidFill>
                  <a:srgbClr val="006600"/>
                </a:solidFill>
                <a:latin typeface="Arial" pitchFamily="34" charset="0"/>
                <a:ea typeface="微軟正黑體" pitchFamily="34" charset="-120"/>
                <a:cs typeface="Arial" pitchFamily="34" charset="0"/>
              </a:rPr>
              <a:t>D114824, laptop</a:t>
            </a:r>
            <a:endParaRPr lang="zh-TW" altLang="en-US" sz="1600" b="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519020" y="6021288"/>
            <a:ext cx="25779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600" b="0" dirty="0">
                <a:solidFill>
                  <a:srgbClr val="006600"/>
                </a:solidFill>
                <a:latin typeface="Arial" pitchFamily="34" charset="0"/>
                <a:ea typeface="微軟正黑體" pitchFamily="34" charset="-120"/>
                <a:cs typeface="Arial" pitchFamily="34" charset="0"/>
              </a:rPr>
              <a:t>TW </a:t>
            </a:r>
            <a:r>
              <a:rPr lang="en-US" altLang="zh-TW" sz="1600" b="0" dirty="0" smtClean="0">
                <a:solidFill>
                  <a:srgbClr val="006600"/>
                </a:solidFill>
                <a:latin typeface="Arial" pitchFamily="34" charset="0"/>
                <a:ea typeface="微軟正黑體" pitchFamily="34" charset="-120"/>
                <a:cs typeface="Arial" pitchFamily="34" charset="0"/>
              </a:rPr>
              <a:t>D129874, automobile</a:t>
            </a:r>
            <a:endParaRPr lang="zh-TW" altLang="en-US" sz="1600" b="0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圓角矩形 19"/>
          <p:cNvSpPr/>
          <p:nvPr/>
        </p:nvSpPr>
        <p:spPr>
          <a:xfrm>
            <a:off x="179512" y="1328925"/>
            <a:ext cx="1772496" cy="469549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800" b="1" dirty="0" smtClean="0">
                <a:latin typeface="Arial" pitchFamily="34" charset="0"/>
                <a:cs typeface="Arial" pitchFamily="34" charset="0"/>
              </a:rPr>
              <a:t>Design patent</a:t>
            </a:r>
            <a:endParaRPr lang="zh-TW" alt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圓角矩形 20"/>
          <p:cNvSpPr/>
          <p:nvPr/>
        </p:nvSpPr>
        <p:spPr>
          <a:xfrm>
            <a:off x="4241584" y="1324349"/>
            <a:ext cx="2592288" cy="469549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800" b="1" dirty="0" smtClean="0">
                <a:latin typeface="Arial" pitchFamily="34" charset="0"/>
                <a:cs typeface="Arial" pitchFamily="34" charset="0"/>
              </a:rPr>
              <a:t>Partial Design patent</a:t>
            </a:r>
            <a:endParaRPr lang="zh-TW" altLang="en-US" sz="1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直線接點 21"/>
          <p:cNvCxnSpPr/>
          <p:nvPr/>
        </p:nvCxnSpPr>
        <p:spPr>
          <a:xfrm>
            <a:off x="4283968" y="1793899"/>
            <a:ext cx="0" cy="4443414"/>
          </a:xfrm>
          <a:prstGeom prst="line">
            <a:avLst/>
          </a:prstGeom>
          <a:ln w="28575">
            <a:solidFill>
              <a:srgbClr val="3366C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691680" y="260648"/>
            <a:ext cx="7272808" cy="84239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Expansion of design patent protection</a:t>
            </a:r>
            <a:endParaRPr lang="zh-TW" altLang="en-US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39048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7BAB8C-0489-4300-B2B9-8E95E70D247A}" type="slidenum">
              <a:rPr lang="en-US" altLang="zh-TW" smtClean="0"/>
              <a:pPr>
                <a:defRPr/>
              </a:pPr>
              <a:t>7</a:t>
            </a:fld>
            <a:endParaRPr lang="en-US" altLang="zh-TW"/>
          </a:p>
        </p:txBody>
      </p:sp>
      <p:pic>
        <p:nvPicPr>
          <p:cNvPr id="6" name="圖片 5" descr="圖9-手機ICON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463154"/>
            <a:ext cx="1478357" cy="1486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圖片 6" descr="圖9-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067" y="4149080"/>
            <a:ext cx="1353765" cy="168548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圖片 7" descr="3-9-12案例0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101" y="4328413"/>
            <a:ext cx="2571060" cy="1657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圖9-5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4175" y="1463154"/>
            <a:ext cx="2294416" cy="2272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內容版面配置區 2"/>
          <p:cNvSpPr txBox="1">
            <a:spLocks/>
          </p:cNvSpPr>
          <p:nvPr/>
        </p:nvSpPr>
        <p:spPr>
          <a:xfrm>
            <a:off x="1619672" y="3031116"/>
            <a:ext cx="1784545" cy="3019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en-US" altLang="zh-TW" sz="1600" b="0" dirty="0" smtClean="0">
                <a:solidFill>
                  <a:srgbClr val="006600"/>
                </a:solidFill>
                <a:latin typeface="Arial Narrow" pitchFamily="34" charset="0"/>
                <a:ea typeface="Arial Unicode MS" pitchFamily="34" charset="-120"/>
                <a:cs typeface="Arial" pitchFamily="34" charset="0"/>
              </a:rPr>
              <a:t>Display screen portion with Icon </a:t>
            </a:r>
          </a:p>
          <a:p>
            <a:pPr marL="68580" indent="0">
              <a:buNone/>
            </a:pPr>
            <a:endParaRPr lang="en-US" altLang="zh-TW" sz="1600" b="0" dirty="0">
              <a:solidFill>
                <a:srgbClr val="006600"/>
              </a:solidFill>
              <a:latin typeface="Arial Narrow" pitchFamily="34" charset="0"/>
              <a:ea typeface="Arial Unicode MS" pitchFamily="34" charset="-120"/>
              <a:cs typeface="Arial" pitchFamily="34" charset="0"/>
            </a:endParaRPr>
          </a:p>
        </p:txBody>
      </p:sp>
      <p:sp>
        <p:nvSpPr>
          <p:cNvPr id="11" name="內容版面配置區 2"/>
          <p:cNvSpPr txBox="1">
            <a:spLocks/>
          </p:cNvSpPr>
          <p:nvPr/>
        </p:nvSpPr>
        <p:spPr>
          <a:xfrm>
            <a:off x="5286386" y="6084858"/>
            <a:ext cx="2478490" cy="3019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en-US" altLang="zh-TW" sz="1600" b="0" dirty="0" smtClean="0">
                <a:solidFill>
                  <a:srgbClr val="006600"/>
                </a:solidFill>
                <a:latin typeface="Arial Narrow" pitchFamily="34" charset="0"/>
                <a:ea typeface="Arial Unicode MS" pitchFamily="34" charset="-120"/>
                <a:cs typeface="Arial" pitchFamily="34" charset="0"/>
              </a:rPr>
              <a:t>Display panel with GUI </a:t>
            </a:r>
          </a:p>
          <a:p>
            <a:pPr marL="68580" indent="0">
              <a:buNone/>
            </a:pPr>
            <a:endParaRPr lang="en-US" altLang="zh-TW" sz="1600" b="0" dirty="0">
              <a:solidFill>
                <a:srgbClr val="006600"/>
              </a:solidFill>
              <a:latin typeface="Arial Narrow" pitchFamily="34" charset="0"/>
              <a:ea typeface="Arial Unicode MS" pitchFamily="34" charset="-120"/>
              <a:cs typeface="Arial" pitchFamily="34" charset="0"/>
            </a:endParaRPr>
          </a:p>
        </p:txBody>
      </p:sp>
      <p:sp>
        <p:nvSpPr>
          <p:cNvPr id="12" name="內容版面配置區 2"/>
          <p:cNvSpPr txBox="1">
            <a:spLocks/>
          </p:cNvSpPr>
          <p:nvPr/>
        </p:nvSpPr>
        <p:spPr>
          <a:xfrm>
            <a:off x="1551535" y="5791318"/>
            <a:ext cx="1784545" cy="3019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en-US" altLang="zh-TW" sz="1600" b="0" dirty="0" smtClean="0">
                <a:solidFill>
                  <a:srgbClr val="006600"/>
                </a:solidFill>
                <a:latin typeface="Arial Narrow" pitchFamily="34" charset="0"/>
                <a:ea typeface="Arial Unicode MS" pitchFamily="34" charset="-120"/>
                <a:cs typeface="Arial" pitchFamily="34" charset="0"/>
              </a:rPr>
              <a:t>Display screen portion with Icon </a:t>
            </a:r>
          </a:p>
          <a:p>
            <a:pPr marL="68580" indent="0">
              <a:buNone/>
            </a:pPr>
            <a:endParaRPr lang="en-US" altLang="zh-TW" sz="1600" b="0" dirty="0">
              <a:solidFill>
                <a:srgbClr val="006600"/>
              </a:solidFill>
              <a:latin typeface="Arial Narrow" pitchFamily="34" charset="0"/>
              <a:ea typeface="Arial Unicode MS" pitchFamily="34" charset="-120"/>
              <a:cs typeface="Arial" pitchFamily="34" charset="0"/>
            </a:endParaRPr>
          </a:p>
        </p:txBody>
      </p:sp>
      <p:sp>
        <p:nvSpPr>
          <p:cNvPr id="13" name="內容版面配置區 2"/>
          <p:cNvSpPr txBox="1">
            <a:spLocks/>
          </p:cNvSpPr>
          <p:nvPr/>
        </p:nvSpPr>
        <p:spPr>
          <a:xfrm>
            <a:off x="5240101" y="3717032"/>
            <a:ext cx="2478490" cy="3019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en-US" altLang="zh-TW" sz="1600" b="0" dirty="0" smtClean="0">
                <a:solidFill>
                  <a:srgbClr val="006600"/>
                </a:solidFill>
                <a:latin typeface="Arial Narrow" pitchFamily="34" charset="0"/>
                <a:ea typeface="Arial Unicode MS" pitchFamily="34" charset="-120"/>
                <a:cs typeface="Arial" pitchFamily="34" charset="0"/>
              </a:rPr>
              <a:t>Digital camera with GUI </a:t>
            </a:r>
          </a:p>
          <a:p>
            <a:pPr marL="68580" indent="0">
              <a:buNone/>
            </a:pPr>
            <a:endParaRPr lang="en-US" altLang="zh-TW" sz="1600" b="0" dirty="0">
              <a:solidFill>
                <a:srgbClr val="006600"/>
              </a:solidFill>
              <a:latin typeface="Arial Narrow" pitchFamily="34" charset="0"/>
              <a:ea typeface="Arial Unicode MS" pitchFamily="34" charset="-120"/>
              <a:cs typeface="Arial" pitchFamily="34" charset="0"/>
            </a:endParaRPr>
          </a:p>
        </p:txBody>
      </p:sp>
      <p:sp>
        <p:nvSpPr>
          <p:cNvPr id="14" name="圓角矩形 13"/>
          <p:cNvSpPr/>
          <p:nvPr/>
        </p:nvSpPr>
        <p:spPr>
          <a:xfrm>
            <a:off x="323528" y="1324349"/>
            <a:ext cx="886248" cy="469549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800" b="1" dirty="0" smtClean="0">
                <a:latin typeface="Arial" pitchFamily="34" charset="0"/>
                <a:cs typeface="Arial" pitchFamily="34" charset="0"/>
              </a:rPr>
              <a:t>Icon</a:t>
            </a:r>
            <a:endParaRPr lang="zh-TW" alt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圓角矩形 14"/>
          <p:cNvSpPr/>
          <p:nvPr/>
        </p:nvSpPr>
        <p:spPr>
          <a:xfrm>
            <a:off x="4283968" y="1324348"/>
            <a:ext cx="936104" cy="469549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800" b="1" dirty="0" smtClean="0">
                <a:latin typeface="Arial" pitchFamily="34" charset="0"/>
                <a:cs typeface="Arial" pitchFamily="34" charset="0"/>
              </a:rPr>
              <a:t>GUI</a:t>
            </a:r>
            <a:endParaRPr lang="zh-TW" altLang="en-US" sz="1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直線接點 16"/>
          <p:cNvCxnSpPr/>
          <p:nvPr/>
        </p:nvCxnSpPr>
        <p:spPr>
          <a:xfrm>
            <a:off x="4283968" y="1793899"/>
            <a:ext cx="0" cy="4443414"/>
          </a:xfrm>
          <a:prstGeom prst="line">
            <a:avLst/>
          </a:prstGeom>
          <a:ln w="28575">
            <a:solidFill>
              <a:srgbClr val="3366C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691680" y="260648"/>
            <a:ext cx="7272808" cy="84239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Expansion of design patent protection</a:t>
            </a:r>
            <a:endParaRPr lang="zh-TW" altLang="en-US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39048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7BAB8C-0489-4300-B2B9-8E95E70D247A}" type="slidenum">
              <a:rPr lang="en-US" altLang="zh-TW" smtClean="0"/>
              <a:pPr>
                <a:defRPr/>
              </a:pPr>
              <a:t>8</a:t>
            </a:fld>
            <a:endParaRPr lang="en-US" altLang="zh-TW"/>
          </a:p>
        </p:txBody>
      </p:sp>
      <p:sp>
        <p:nvSpPr>
          <p:cNvPr id="5" name="內容版面配置區 2"/>
          <p:cNvSpPr>
            <a:spLocks noGrp="1"/>
          </p:cNvSpPr>
          <p:nvPr>
            <p:ph idx="1"/>
          </p:nvPr>
        </p:nvSpPr>
        <p:spPr>
          <a:xfrm>
            <a:off x="827584" y="2913472"/>
            <a:ext cx="3672408" cy="205222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altLang="zh-TW" sz="200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An application for a design patent shall relate to one design.</a:t>
            </a:r>
            <a:endParaRPr lang="zh-TW" altLang="en-US" sz="2000" dirty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pPr marL="68580" indent="0">
              <a:buNone/>
            </a:pPr>
            <a:endParaRPr lang="zh-TW" altLang="en-US" sz="2000" dirty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1043608" y="1315540"/>
            <a:ext cx="7200800" cy="5292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70C0"/>
              </a:buClr>
              <a:buFont typeface="Wingdings" pitchFamily="2" charset="2"/>
              <a:buChar char="n"/>
            </a:pPr>
            <a:r>
              <a:rPr lang="en-US" altLang="zh-TW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zh-TW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Allowing </a:t>
            </a:r>
            <a:r>
              <a:rPr lang="en-US" altLang="zh-TW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design for a set of articles</a:t>
            </a:r>
            <a:endParaRPr lang="zh-TW" altLang="en-US" b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0070C0"/>
              </a:buClr>
            </a:pPr>
            <a:endParaRPr lang="zh-TW" altLang="en-US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直線接點 6"/>
          <p:cNvCxnSpPr/>
          <p:nvPr/>
        </p:nvCxnSpPr>
        <p:spPr>
          <a:xfrm>
            <a:off x="4644008" y="1844824"/>
            <a:ext cx="0" cy="4229883"/>
          </a:xfrm>
          <a:prstGeom prst="line">
            <a:avLst/>
          </a:prstGeom>
          <a:ln w="28575">
            <a:solidFill>
              <a:srgbClr val="3366C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內容版面配置區 2"/>
          <p:cNvSpPr txBox="1">
            <a:spLocks/>
          </p:cNvSpPr>
          <p:nvPr/>
        </p:nvSpPr>
        <p:spPr>
          <a:xfrm>
            <a:off x="4877805" y="2924944"/>
            <a:ext cx="3510619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en-US" altLang="zh-TW" sz="2000" b="0" dirty="0" smtClean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An application for a design patent shall relate to one design.</a:t>
            </a:r>
            <a:endParaRPr lang="zh-TW" altLang="en-US" sz="2000" b="0" dirty="0" smtClean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pPr marL="68580" indent="0">
              <a:buFont typeface="Wingdings 2" pitchFamily="18" charset="2"/>
              <a:buNone/>
            </a:pPr>
            <a:endParaRPr lang="zh-TW" altLang="en-US" sz="2000" b="0" dirty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11" name="內容版面配置區 2"/>
          <p:cNvSpPr txBox="1">
            <a:spLocks/>
          </p:cNvSpPr>
          <p:nvPr/>
        </p:nvSpPr>
        <p:spPr>
          <a:xfrm>
            <a:off x="4877805" y="4365104"/>
            <a:ext cx="3510619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en-US" altLang="zh-TW" sz="2000" b="0" dirty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Two or more articles </a:t>
            </a:r>
            <a:r>
              <a:rPr lang="en-US" altLang="zh-TW" sz="2000" b="0" dirty="0">
                <a:solidFill>
                  <a:srgbClr val="FF000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belonging to the same class </a:t>
            </a:r>
            <a:r>
              <a:rPr lang="en-US" altLang="zh-TW" sz="2000" b="0" dirty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and </a:t>
            </a:r>
            <a:r>
              <a:rPr lang="en-US" altLang="zh-TW" sz="2000" b="0" dirty="0">
                <a:solidFill>
                  <a:srgbClr val="FF000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are customarily sold </a:t>
            </a:r>
            <a:r>
              <a:rPr lang="en-US" altLang="zh-TW" sz="2000" b="0" dirty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or </a:t>
            </a:r>
            <a:r>
              <a:rPr lang="en-US" altLang="zh-TW" sz="2000" b="0" dirty="0">
                <a:solidFill>
                  <a:srgbClr val="FF000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used together </a:t>
            </a:r>
            <a:r>
              <a:rPr lang="en-US" altLang="zh-TW" sz="2000" b="0" dirty="0"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may be filed as for one design.</a:t>
            </a:r>
            <a:endParaRPr lang="zh-TW" altLang="en-US" sz="2000" b="0" dirty="0"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12" name="內容版面配置區 2"/>
          <p:cNvSpPr txBox="1">
            <a:spLocks/>
          </p:cNvSpPr>
          <p:nvPr/>
        </p:nvSpPr>
        <p:spPr>
          <a:xfrm>
            <a:off x="593788" y="2492896"/>
            <a:ext cx="3906204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zh-TW" altLang="en-US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（</a:t>
            </a:r>
            <a:r>
              <a:rPr lang="en-US" altLang="zh-TW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One application one design</a:t>
            </a:r>
            <a:r>
              <a:rPr lang="zh-TW" altLang="en-US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）</a:t>
            </a:r>
            <a:endParaRPr lang="zh-TW" altLang="en-US" sz="2000" b="1" dirty="0">
              <a:solidFill>
                <a:schemeClr val="tx1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endParaRPr lang="en-US" altLang="zh-TW" sz="2000" b="1" dirty="0" smtClean="0">
              <a:solidFill>
                <a:schemeClr val="tx1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pPr marL="68580" indent="0">
              <a:buNone/>
            </a:pPr>
            <a:endParaRPr lang="en-US" altLang="zh-TW" sz="2000" b="1" dirty="0">
              <a:solidFill>
                <a:schemeClr val="tx1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13" name="內容版面配置區 2"/>
          <p:cNvSpPr txBox="1">
            <a:spLocks/>
          </p:cNvSpPr>
          <p:nvPr/>
        </p:nvSpPr>
        <p:spPr>
          <a:xfrm>
            <a:off x="4554228" y="2492896"/>
            <a:ext cx="4122228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zh-TW" altLang="en-US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（</a:t>
            </a:r>
            <a:r>
              <a:rPr lang="en-US" altLang="zh-TW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One application one design</a:t>
            </a:r>
            <a:r>
              <a:rPr lang="zh-TW" altLang="en-US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）</a:t>
            </a:r>
            <a:endParaRPr lang="zh-TW" altLang="en-US" sz="2000" b="1" dirty="0">
              <a:solidFill>
                <a:schemeClr val="tx1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endParaRPr lang="en-US" altLang="zh-TW" sz="2000" b="1" dirty="0" smtClean="0">
              <a:solidFill>
                <a:schemeClr val="tx1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pPr marL="68580" indent="0">
              <a:buNone/>
            </a:pPr>
            <a:endParaRPr lang="en-US" altLang="zh-TW" sz="2000" b="1" dirty="0">
              <a:solidFill>
                <a:schemeClr val="tx1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14" name="內容版面配置區 2"/>
          <p:cNvSpPr txBox="1">
            <a:spLocks/>
          </p:cNvSpPr>
          <p:nvPr/>
        </p:nvSpPr>
        <p:spPr>
          <a:xfrm>
            <a:off x="4572000" y="4005064"/>
            <a:ext cx="3960440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None/>
            </a:pPr>
            <a:r>
              <a:rPr lang="zh-TW" altLang="en-US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（</a:t>
            </a:r>
            <a:r>
              <a:rPr lang="en-US" altLang="zh-TW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Design for a set of articles</a:t>
            </a:r>
            <a:r>
              <a:rPr lang="zh-TW" altLang="en-US" sz="2000" b="1" dirty="0" smtClean="0">
                <a:solidFill>
                  <a:schemeClr val="tx1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）</a:t>
            </a:r>
            <a:endParaRPr lang="zh-TW" altLang="en-US" sz="2000" b="1" dirty="0">
              <a:solidFill>
                <a:schemeClr val="tx1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endParaRPr lang="en-US" altLang="zh-TW" sz="2000" b="1" dirty="0" smtClean="0">
              <a:solidFill>
                <a:schemeClr val="tx1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  <a:p>
            <a:pPr marL="68580" indent="0">
              <a:buNone/>
            </a:pPr>
            <a:endParaRPr lang="en-US" altLang="zh-TW" sz="2000" b="1" dirty="0">
              <a:solidFill>
                <a:schemeClr val="tx1"/>
              </a:solidFill>
              <a:latin typeface="Arial Unicode MS" pitchFamily="34" charset="-120"/>
              <a:ea typeface="Arial Unicode MS" pitchFamily="34" charset="-120"/>
              <a:cs typeface="Arial Unicode MS" pitchFamily="34" charset="-120"/>
            </a:endParaRPr>
          </a:p>
        </p:txBody>
      </p:sp>
      <p:sp>
        <p:nvSpPr>
          <p:cNvPr id="17" name="圓角矩形 16"/>
          <p:cNvSpPr/>
          <p:nvPr/>
        </p:nvSpPr>
        <p:spPr>
          <a:xfrm>
            <a:off x="1835696" y="1951339"/>
            <a:ext cx="1368152" cy="469549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800" b="0" dirty="0" smtClean="0">
                <a:latin typeface="Arial Black" pitchFamily="34" charset="0"/>
              </a:rPr>
              <a:t>Before</a:t>
            </a:r>
            <a:endParaRPr lang="zh-TW" altLang="en-US" sz="1800" b="0" dirty="0">
              <a:latin typeface="Arial Black" pitchFamily="34" charset="0"/>
            </a:endParaRPr>
          </a:p>
        </p:txBody>
      </p:sp>
      <p:sp>
        <p:nvSpPr>
          <p:cNvPr id="18" name="圓角矩形 17"/>
          <p:cNvSpPr/>
          <p:nvPr/>
        </p:nvSpPr>
        <p:spPr>
          <a:xfrm>
            <a:off x="6012160" y="1949753"/>
            <a:ext cx="1368152" cy="469549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800" b="0" dirty="0" smtClean="0">
                <a:latin typeface="Arial Black" pitchFamily="34" charset="0"/>
              </a:rPr>
              <a:t>After</a:t>
            </a:r>
            <a:endParaRPr lang="zh-TW" altLang="en-US" sz="1800" b="0" dirty="0">
              <a:latin typeface="Arial Black" pitchFamily="34" charset="0"/>
            </a:endParaRPr>
          </a:p>
        </p:txBody>
      </p:sp>
      <p:sp>
        <p:nvSpPr>
          <p:cNvPr id="15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691680" y="260648"/>
            <a:ext cx="7272808" cy="84239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Expansion of design patent protection</a:t>
            </a:r>
            <a:endParaRPr lang="zh-TW" altLang="en-US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39048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7BAB8C-0489-4300-B2B9-8E95E70D247A}" type="slidenum">
              <a:rPr lang="en-US" altLang="zh-TW" smtClean="0"/>
              <a:pPr>
                <a:defRPr/>
              </a:pPr>
              <a:t>9</a:t>
            </a:fld>
            <a:endParaRPr lang="en-US" altLang="zh-TW"/>
          </a:p>
        </p:txBody>
      </p:sp>
      <p:pic>
        <p:nvPicPr>
          <p:cNvPr id="16" name="圖片 15" descr="3-10-5音響組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084" y="1189014"/>
            <a:ext cx="2542503" cy="23069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8611" y="3889487"/>
            <a:ext cx="2570800" cy="2229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文字方塊 19"/>
          <p:cNvSpPr txBox="1"/>
          <p:nvPr/>
        </p:nvSpPr>
        <p:spPr>
          <a:xfrm>
            <a:off x="5674310" y="6083423"/>
            <a:ext cx="22910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600" b="0" dirty="0" smtClean="0">
                <a:latin typeface="Arial Narrow" pitchFamily="34" charset="0"/>
              </a:rPr>
              <a:t>US</a:t>
            </a:r>
            <a:r>
              <a:rPr lang="zh-TW" altLang="en-US" sz="1600" b="0" dirty="0" smtClean="0">
                <a:latin typeface="Arial Narrow" pitchFamily="34" charset="0"/>
              </a:rPr>
              <a:t> </a:t>
            </a:r>
            <a:r>
              <a:rPr lang="en-US" sz="1600" b="0" dirty="0" smtClean="0">
                <a:latin typeface="Arial Narrow" pitchFamily="34" charset="0"/>
              </a:rPr>
              <a:t>D602312 </a:t>
            </a:r>
            <a:r>
              <a:rPr lang="en-US" altLang="zh-TW" sz="1600" b="0" dirty="0" smtClean="0">
                <a:latin typeface="Arial Narrow" pitchFamily="34" charset="0"/>
              </a:rPr>
              <a:t>,</a:t>
            </a:r>
            <a:r>
              <a:rPr lang="en-US" sz="1600" b="0" dirty="0" smtClean="0">
                <a:latin typeface="Arial Narrow" pitchFamily="34" charset="0"/>
              </a:rPr>
              <a:t> Flatware  set </a:t>
            </a:r>
            <a:endParaRPr lang="zh-TW" altLang="en-US" sz="1600" b="0" dirty="0">
              <a:latin typeface="Arial Narrow" pitchFamily="34" charset="0"/>
            </a:endParaRPr>
          </a:p>
        </p:txBody>
      </p:sp>
      <p:pic>
        <p:nvPicPr>
          <p:cNvPr id="21" name="圖片 20" descr="D1356648_0001.jpg"/>
          <p:cNvPicPr>
            <a:picLocks noChangeAspect="1"/>
          </p:cNvPicPr>
          <p:nvPr/>
        </p:nvPicPr>
        <p:blipFill>
          <a:blip r:embed="rId4"/>
          <a:srcRect b="12616"/>
          <a:stretch>
            <a:fillRect/>
          </a:stretch>
        </p:blipFill>
        <p:spPr>
          <a:xfrm>
            <a:off x="625125" y="3639260"/>
            <a:ext cx="3874867" cy="2444163"/>
          </a:xfrm>
          <a:prstGeom prst="rect">
            <a:avLst/>
          </a:prstGeom>
        </p:spPr>
      </p:pic>
      <p:sp>
        <p:nvSpPr>
          <p:cNvPr id="22" name="文字方塊 21"/>
          <p:cNvSpPr txBox="1"/>
          <p:nvPr/>
        </p:nvSpPr>
        <p:spPr>
          <a:xfrm>
            <a:off x="1126268" y="6080371"/>
            <a:ext cx="28725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TW" sz="1600" b="0" dirty="0" smtClean="0">
                <a:latin typeface="Arial Narrow" pitchFamily="34" charset="0"/>
              </a:rPr>
              <a:t>JP</a:t>
            </a:r>
            <a:r>
              <a:rPr lang="zh-TW" altLang="en-US" sz="1600" b="0" dirty="0" smtClean="0">
                <a:latin typeface="Arial Narrow" pitchFamily="34" charset="0"/>
              </a:rPr>
              <a:t> </a:t>
            </a:r>
            <a:r>
              <a:rPr lang="en-US" sz="1600" b="0" dirty="0" smtClean="0">
                <a:latin typeface="Arial Narrow" pitchFamily="34" charset="0"/>
              </a:rPr>
              <a:t>D1356648</a:t>
            </a:r>
            <a:r>
              <a:rPr lang="en-US" altLang="zh-TW" sz="1600" b="0" dirty="0" smtClean="0">
                <a:latin typeface="Arial Narrow" pitchFamily="34" charset="0"/>
              </a:rPr>
              <a:t>,</a:t>
            </a:r>
            <a:r>
              <a:rPr lang="zh-TW" altLang="en-US" sz="1600" b="0" dirty="0" smtClean="0">
                <a:latin typeface="Arial Narrow" pitchFamily="34" charset="0"/>
              </a:rPr>
              <a:t> </a:t>
            </a:r>
            <a:r>
              <a:rPr lang="en-US" altLang="zh-TW" sz="1600" b="0" dirty="0" smtClean="0">
                <a:latin typeface="Arial Narrow" pitchFamily="34" charset="0"/>
              </a:rPr>
              <a:t>O</a:t>
            </a:r>
            <a:r>
              <a:rPr lang="en-US" altLang="ja-JP" sz="1600" b="0" dirty="0" smtClean="0">
                <a:latin typeface="Arial Narrow" pitchFamily="34" charset="0"/>
              </a:rPr>
              <a:t>utdoor table set</a:t>
            </a:r>
            <a:endParaRPr lang="zh-TW" altLang="en-US" sz="1600" b="0" dirty="0">
              <a:latin typeface="Arial Narrow" pitchFamily="34" charset="0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5772702" y="3429000"/>
            <a:ext cx="2094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latin typeface="Arial Narrow" pitchFamily="34" charset="0"/>
              </a:rPr>
              <a:t>A set of  audio appliances</a:t>
            </a:r>
            <a:endParaRPr lang="zh-TW" altLang="en-US" sz="1600" b="0" dirty="0">
              <a:latin typeface="Arial Narrow" pitchFamily="34" charset="0"/>
            </a:endParaRPr>
          </a:p>
        </p:txBody>
      </p:sp>
      <p:sp>
        <p:nvSpPr>
          <p:cNvPr id="24" name="圓角矩形 23"/>
          <p:cNvSpPr/>
          <p:nvPr/>
        </p:nvSpPr>
        <p:spPr>
          <a:xfrm>
            <a:off x="1554446" y="2038180"/>
            <a:ext cx="2016224" cy="608635"/>
          </a:xfrm>
          <a:prstGeom prst="round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800" dirty="0" smtClean="0">
                <a:latin typeface="Arial" pitchFamily="34" charset="0"/>
                <a:cs typeface="Arial" pitchFamily="34" charset="0"/>
              </a:rPr>
              <a:t>The design </a:t>
            </a:r>
            <a:r>
              <a:rPr lang="en-US" altLang="zh-TW" sz="1800" dirty="0">
                <a:latin typeface="Arial" pitchFamily="34" charset="0"/>
                <a:cs typeface="Arial" pitchFamily="34" charset="0"/>
              </a:rPr>
              <a:t>of a set of articles</a:t>
            </a:r>
          </a:p>
        </p:txBody>
      </p:sp>
      <p:sp>
        <p:nvSpPr>
          <p:cNvPr id="11" name="Rectangle 2050"/>
          <p:cNvSpPr>
            <a:spLocks noGrp="1" noChangeArrowheads="1"/>
          </p:cNvSpPr>
          <p:nvPr>
            <p:ph type="title"/>
          </p:nvPr>
        </p:nvSpPr>
        <p:spPr>
          <a:xfrm>
            <a:off x="1691680" y="260648"/>
            <a:ext cx="7272808" cy="84239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zh-TW" sz="32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Expansion of design patent protection</a:t>
            </a:r>
            <a:endParaRPr lang="zh-TW" altLang="en-US" sz="32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46625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T_bizhome_poppaint">
  <a:themeElements>
    <a:clrScheme name="Office 佈景主題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佈景主題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佈景主題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佈景主題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佈景主題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佈景主題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佈景主題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佈景主題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佈景主題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佈景主題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本局簡報母片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C1B72A055234EAAD04CF380AB87F9" ma:contentTypeVersion="0" ma:contentTypeDescription="Create a new document." ma:contentTypeScope="" ma:versionID="f1eee282f4799a57ff0fb580767a63b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610A3E6D-E49D-47E3-BD86-994EF2981727}"/>
</file>

<file path=customXml/itemProps2.xml><?xml version="1.0" encoding="utf-8"?>
<ds:datastoreItem xmlns:ds="http://schemas.openxmlformats.org/officeDocument/2006/customXml" ds:itemID="{36A9DA40-DA0F-439E-82B7-0469C344B357}"/>
</file>

<file path=customXml/itemProps3.xml><?xml version="1.0" encoding="utf-8"?>
<ds:datastoreItem xmlns:ds="http://schemas.openxmlformats.org/officeDocument/2006/customXml" ds:itemID="{9C407105-3423-422B-AAB4-7CC23C62983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11601</TotalTime>
  <Words>496</Words>
  <Application>Microsoft Office PowerPoint</Application>
  <PresentationFormat>如螢幕大小 (4:3)</PresentationFormat>
  <Paragraphs>94</Paragraphs>
  <Slides>12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3</vt:i4>
      </vt:variant>
      <vt:variant>
        <vt:lpstr>投影片標題</vt:lpstr>
      </vt:variant>
      <vt:variant>
        <vt:i4>12</vt:i4>
      </vt:variant>
    </vt:vector>
  </HeadingPairs>
  <TitlesOfParts>
    <vt:vector size="15" baseType="lpstr">
      <vt:lpstr>CHT_bizhome_poppaint</vt:lpstr>
      <vt:lpstr>本局簡報母片1</vt:lpstr>
      <vt:lpstr>1_Office 佈景主題</vt:lpstr>
      <vt:lpstr>Expanding the scope of design patent protection</vt:lpstr>
      <vt:lpstr>Background</vt:lpstr>
      <vt:lpstr>PowerPoint 簡報</vt:lpstr>
      <vt:lpstr>Expansion of design patent protection</vt:lpstr>
      <vt:lpstr>Expansion of design patent protection</vt:lpstr>
      <vt:lpstr>Expansion of design patent protection</vt:lpstr>
      <vt:lpstr>Expansion of design patent protection</vt:lpstr>
      <vt:lpstr>Expansion of design patent protection</vt:lpstr>
      <vt:lpstr>Expansion of design patent protection</vt:lpstr>
      <vt:lpstr>Expansion of design patent protection</vt:lpstr>
      <vt:lpstr>Expansion of design patent protection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Sherry</dc:creator>
  <cp:lastModifiedBy>90039</cp:lastModifiedBy>
  <cp:revision>918</cp:revision>
  <cp:lastPrinted>2013-01-17T06:21:40Z</cp:lastPrinted>
  <dcterms:created xsi:type="dcterms:W3CDTF">2008-05-16T09:18:04Z</dcterms:created>
  <dcterms:modified xsi:type="dcterms:W3CDTF">2013-01-21T06:26:32Z</dcterms:modified>
</cp:coreProperties>
</file>