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4.xml" ContentType="application/vnd.openxmlformats-officedocument.presentationml.notesSlide+xml"/>
  <Override PartName="/ppt/charts/chart2.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72" r:id="rId5"/>
  </p:sldMasterIdLst>
  <p:notesMasterIdLst>
    <p:notesMasterId r:id="rId17"/>
  </p:notesMasterIdLst>
  <p:handoutMasterIdLst>
    <p:handoutMasterId r:id="rId18"/>
  </p:handoutMasterIdLst>
  <p:sldIdLst>
    <p:sldId id="256" r:id="rId6"/>
    <p:sldId id="257" r:id="rId7"/>
    <p:sldId id="259" r:id="rId8"/>
    <p:sldId id="265" r:id="rId9"/>
    <p:sldId id="271" r:id="rId10"/>
    <p:sldId id="267" r:id="rId11"/>
    <p:sldId id="261" r:id="rId12"/>
    <p:sldId id="269" r:id="rId13"/>
    <p:sldId id="272" r:id="rId14"/>
    <p:sldId id="264" r:id="rId15"/>
    <p:sldId id="258" r:id="rId16"/>
  </p:sldIdLst>
  <p:sldSz cx="9144000" cy="6858000" type="screen4x3"/>
  <p:notesSz cx="6807200" cy="9939338"/>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CCFF"/>
    <a:srgbClr val="6699FF"/>
    <a:srgbClr val="99CCFF"/>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等深淺樣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淺色樣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BDBED569-4797-4DF1-A0F4-6AAB3CD982D8}" styleName="淺色樣式 3 - 輔色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1FECB4D8-DB02-4DC6-A0A2-4F2EBAE1DC90}" styleName="中等深淺樣式 1 - 輔色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8799B23B-EC83-4686-B30A-512413B5E67A}" styleName="淺色樣式 3 - 輔色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2469" autoAdjust="0"/>
    <p:restoredTop sz="59791" autoAdjust="0"/>
  </p:normalViewPr>
  <p:slideViewPr>
    <p:cSldViewPr>
      <p:cViewPr>
        <p:scale>
          <a:sx n="70" d="100"/>
          <a:sy n="70" d="100"/>
        </p:scale>
        <p:origin x="-696" y="-58"/>
      </p:cViewPr>
      <p:guideLst>
        <p:guide orient="horz" pos="2160"/>
        <p:guide pos="2880"/>
      </p:guideLst>
    </p:cSldViewPr>
  </p:slideViewPr>
  <p:notesTextViewPr>
    <p:cViewPr>
      <p:scale>
        <a:sx n="1" d="1"/>
        <a:sy n="1" d="1"/>
      </p:scale>
      <p:origin x="0" y="0"/>
    </p:cViewPr>
  </p:notesTextViewPr>
  <p:sorterViewPr>
    <p:cViewPr>
      <p:scale>
        <a:sx n="100" d="100"/>
        <a:sy n="100" d="100"/>
      </p:scale>
      <p:origin x="0" y="166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27963;&#38913;&#31807;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E:\&#21407;E&#30879;\102&#24180;\APEC\&#27963;&#38913;&#31807;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TW"/>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dLbls>
            <c:txPr>
              <a:bodyPr/>
              <a:lstStyle/>
              <a:p>
                <a:pPr>
                  <a:defRPr sz="2400" b="1"/>
                </a:pPr>
                <a:endParaRPr lang="zh-TW"/>
              </a:p>
            </c:txPr>
            <c:dLblPos val="ctr"/>
            <c:showLegendKey val="0"/>
            <c:showVal val="1"/>
            <c:showCatName val="0"/>
            <c:showSerName val="0"/>
            <c:showPercent val="0"/>
            <c:showBubbleSize val="0"/>
            <c:showLeaderLines val="0"/>
          </c:dLbls>
          <c:cat>
            <c:numRef>
              <c:f>工作表1!$A$2:$A$3</c:f>
              <c:numCache>
                <c:formatCode>General</c:formatCode>
                <c:ptCount val="2"/>
                <c:pt idx="0">
                  <c:v>2011</c:v>
                </c:pt>
                <c:pt idx="1">
                  <c:v>2012</c:v>
                </c:pt>
              </c:numCache>
            </c:numRef>
          </c:cat>
          <c:val>
            <c:numRef>
              <c:f>工作表1!$B$2:$B$3</c:f>
              <c:numCache>
                <c:formatCode>General</c:formatCode>
                <c:ptCount val="2"/>
                <c:pt idx="0">
                  <c:v>1342</c:v>
                </c:pt>
                <c:pt idx="1">
                  <c:v>1632</c:v>
                </c:pt>
              </c:numCache>
            </c:numRef>
          </c:val>
        </c:ser>
        <c:dLbls>
          <c:showLegendKey val="0"/>
          <c:showVal val="0"/>
          <c:showCatName val="0"/>
          <c:showSerName val="0"/>
          <c:showPercent val="0"/>
          <c:showBubbleSize val="0"/>
        </c:dLbls>
        <c:gapWidth val="190"/>
        <c:overlap val="-14"/>
        <c:axId val="176759168"/>
        <c:axId val="176760704"/>
      </c:barChart>
      <c:catAx>
        <c:axId val="176759168"/>
        <c:scaling>
          <c:orientation val="minMax"/>
        </c:scaling>
        <c:delete val="0"/>
        <c:axPos val="b"/>
        <c:numFmt formatCode="General" sourceLinked="1"/>
        <c:majorTickMark val="out"/>
        <c:minorTickMark val="none"/>
        <c:tickLblPos val="nextTo"/>
        <c:txPr>
          <a:bodyPr/>
          <a:lstStyle/>
          <a:p>
            <a:pPr>
              <a:defRPr sz="1600" i="0"/>
            </a:pPr>
            <a:endParaRPr lang="zh-TW"/>
          </a:p>
        </c:txPr>
        <c:crossAx val="176760704"/>
        <c:crosses val="autoZero"/>
        <c:auto val="1"/>
        <c:lblAlgn val="ctr"/>
        <c:lblOffset val="100"/>
        <c:noMultiLvlLbl val="0"/>
      </c:catAx>
      <c:valAx>
        <c:axId val="176760704"/>
        <c:scaling>
          <c:orientation val="minMax"/>
          <c:max val="2000"/>
        </c:scaling>
        <c:delete val="0"/>
        <c:axPos val="l"/>
        <c:majorGridlines/>
        <c:numFmt formatCode="General" sourceLinked="1"/>
        <c:majorTickMark val="out"/>
        <c:minorTickMark val="none"/>
        <c:tickLblPos val="nextTo"/>
        <c:crossAx val="176759168"/>
        <c:crosses val="autoZero"/>
        <c:crossBetween val="between"/>
        <c:majorUnit val="500"/>
      </c:valAx>
    </c:plotArea>
    <c:plotVisOnly val="1"/>
    <c:dispBlanksAs val="gap"/>
    <c:showDLblsOverMax val="0"/>
  </c:chart>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TW"/>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0"/>
      <c:perspective val="30"/>
    </c:view3D>
    <c:floor>
      <c:thickness val="0"/>
    </c:floor>
    <c:sideWall>
      <c:thickness val="0"/>
    </c:sideWall>
    <c:backWall>
      <c:thickness val="0"/>
    </c:backWall>
    <c:plotArea>
      <c:layout>
        <c:manualLayout>
          <c:layoutTarget val="inner"/>
          <c:xMode val="edge"/>
          <c:yMode val="edge"/>
          <c:x val="6.5413483469157027E-2"/>
          <c:y val="4.0829590362975544E-2"/>
          <c:w val="0.83769508803410264"/>
          <c:h val="0.81781468725697148"/>
        </c:manualLayout>
      </c:layout>
      <c:line3DChart>
        <c:grouping val="standard"/>
        <c:varyColors val="0"/>
        <c:ser>
          <c:idx val="0"/>
          <c:order val="0"/>
          <c:tx>
            <c:strRef>
              <c:f>工作表2!$A$2:$B$2</c:f>
              <c:strCache>
                <c:ptCount val="1"/>
                <c:pt idx="0">
                  <c:v>TISF Rate</c:v>
                </c:pt>
              </c:strCache>
            </c:strRef>
          </c:tx>
          <c:cat>
            <c:strRef>
              <c:f>工作表2!$C$1:$O$1</c:f>
              <c:strCache>
                <c:ptCount val="13"/>
                <c:pt idx="0">
                  <c:v>Jan.</c:v>
                </c:pt>
                <c:pt idx="1">
                  <c:v>Feb.</c:v>
                </c:pt>
                <c:pt idx="2">
                  <c:v>Mar</c:v>
                </c:pt>
                <c:pt idx="3">
                  <c:v>Apr</c:v>
                </c:pt>
                <c:pt idx="4">
                  <c:v>May</c:v>
                </c:pt>
                <c:pt idx="5">
                  <c:v>Jun</c:v>
                </c:pt>
                <c:pt idx="6">
                  <c:v>Jul</c:v>
                </c:pt>
                <c:pt idx="7">
                  <c:v>Aug</c:v>
                </c:pt>
                <c:pt idx="8">
                  <c:v>Sep</c:v>
                </c:pt>
                <c:pt idx="9">
                  <c:v>Oct</c:v>
                </c:pt>
                <c:pt idx="10">
                  <c:v>Nov</c:v>
                </c:pt>
                <c:pt idx="11">
                  <c:v>Dec</c:v>
                </c:pt>
                <c:pt idx="12">
                  <c:v>Total</c:v>
                </c:pt>
              </c:strCache>
            </c:strRef>
          </c:cat>
          <c:val>
            <c:numRef>
              <c:f>工作表2!$C$2:$O$2</c:f>
              <c:numCache>
                <c:formatCode>0%</c:formatCode>
                <c:ptCount val="13"/>
                <c:pt idx="0">
                  <c:v>1</c:v>
                </c:pt>
                <c:pt idx="1">
                  <c:v>1</c:v>
                </c:pt>
                <c:pt idx="2">
                  <c:v>1</c:v>
                </c:pt>
                <c:pt idx="3">
                  <c:v>1</c:v>
                </c:pt>
                <c:pt idx="4">
                  <c:v>1</c:v>
                </c:pt>
                <c:pt idx="5">
                  <c:v>0.51</c:v>
                </c:pt>
                <c:pt idx="6">
                  <c:v>0.23</c:v>
                </c:pt>
                <c:pt idx="7">
                  <c:v>1</c:v>
                </c:pt>
                <c:pt idx="8">
                  <c:v>1</c:v>
                </c:pt>
                <c:pt idx="9">
                  <c:v>1</c:v>
                </c:pt>
                <c:pt idx="10">
                  <c:v>1</c:v>
                </c:pt>
                <c:pt idx="11">
                  <c:v>1</c:v>
                </c:pt>
                <c:pt idx="12">
                  <c:v>0.89</c:v>
                </c:pt>
              </c:numCache>
            </c:numRef>
          </c:val>
          <c:smooth val="0"/>
        </c:ser>
        <c:ser>
          <c:idx val="1"/>
          <c:order val="1"/>
          <c:tx>
            <c:strRef>
              <c:f>工作表2!$A$3:$B$3</c:f>
              <c:strCache>
                <c:ptCount val="1"/>
                <c:pt idx="0">
                  <c:v>RIT Rate</c:v>
                </c:pt>
              </c:strCache>
            </c:strRef>
          </c:tx>
          <c:cat>
            <c:strRef>
              <c:f>工作表2!$C$1:$O$1</c:f>
              <c:strCache>
                <c:ptCount val="13"/>
                <c:pt idx="0">
                  <c:v>Jan.</c:v>
                </c:pt>
                <c:pt idx="1">
                  <c:v>Feb.</c:v>
                </c:pt>
                <c:pt idx="2">
                  <c:v>Mar</c:v>
                </c:pt>
                <c:pt idx="3">
                  <c:v>Apr</c:v>
                </c:pt>
                <c:pt idx="4">
                  <c:v>May</c:v>
                </c:pt>
                <c:pt idx="5">
                  <c:v>Jun</c:v>
                </c:pt>
                <c:pt idx="6">
                  <c:v>Jul</c:v>
                </c:pt>
                <c:pt idx="7">
                  <c:v>Aug</c:v>
                </c:pt>
                <c:pt idx="8">
                  <c:v>Sep</c:v>
                </c:pt>
                <c:pt idx="9">
                  <c:v>Oct</c:v>
                </c:pt>
                <c:pt idx="10">
                  <c:v>Nov</c:v>
                </c:pt>
                <c:pt idx="11">
                  <c:v>Dec</c:v>
                </c:pt>
                <c:pt idx="12">
                  <c:v>Total</c:v>
                </c:pt>
              </c:strCache>
            </c:strRef>
          </c:cat>
          <c:val>
            <c:numRef>
              <c:f>工作表2!$C$3:$O$3</c:f>
              <c:numCache>
                <c:formatCode>0%</c:formatCode>
                <c:ptCount val="13"/>
                <c:pt idx="0">
                  <c:v>0.91</c:v>
                </c:pt>
                <c:pt idx="1">
                  <c:v>0.9</c:v>
                </c:pt>
                <c:pt idx="2">
                  <c:v>1</c:v>
                </c:pt>
                <c:pt idx="3">
                  <c:v>0.73</c:v>
                </c:pt>
                <c:pt idx="4">
                  <c:v>0.89</c:v>
                </c:pt>
                <c:pt idx="5">
                  <c:v>0.94</c:v>
                </c:pt>
                <c:pt idx="6">
                  <c:v>0.98</c:v>
                </c:pt>
                <c:pt idx="7">
                  <c:v>1</c:v>
                </c:pt>
                <c:pt idx="8">
                  <c:v>0.76</c:v>
                </c:pt>
                <c:pt idx="9">
                  <c:v>1</c:v>
                </c:pt>
                <c:pt idx="10">
                  <c:v>0.94</c:v>
                </c:pt>
                <c:pt idx="11">
                  <c:v>1</c:v>
                </c:pt>
                <c:pt idx="12">
                  <c:v>0.91</c:v>
                </c:pt>
              </c:numCache>
            </c:numRef>
          </c:val>
          <c:smooth val="0"/>
        </c:ser>
        <c:dLbls>
          <c:showLegendKey val="0"/>
          <c:showVal val="0"/>
          <c:showCatName val="0"/>
          <c:showSerName val="0"/>
          <c:showPercent val="0"/>
          <c:showBubbleSize val="0"/>
        </c:dLbls>
        <c:axId val="221499776"/>
        <c:axId val="221501312"/>
        <c:axId val="91983360"/>
      </c:line3DChart>
      <c:catAx>
        <c:axId val="221499776"/>
        <c:scaling>
          <c:orientation val="minMax"/>
        </c:scaling>
        <c:delete val="0"/>
        <c:axPos val="b"/>
        <c:majorTickMark val="out"/>
        <c:minorTickMark val="none"/>
        <c:tickLblPos val="nextTo"/>
        <c:crossAx val="221501312"/>
        <c:crosses val="autoZero"/>
        <c:auto val="1"/>
        <c:lblAlgn val="ctr"/>
        <c:lblOffset val="100"/>
        <c:noMultiLvlLbl val="0"/>
      </c:catAx>
      <c:valAx>
        <c:axId val="221501312"/>
        <c:scaling>
          <c:orientation val="minMax"/>
        </c:scaling>
        <c:delete val="0"/>
        <c:axPos val="l"/>
        <c:majorGridlines/>
        <c:numFmt formatCode="0%" sourceLinked="1"/>
        <c:majorTickMark val="out"/>
        <c:minorTickMark val="none"/>
        <c:tickLblPos val="nextTo"/>
        <c:crossAx val="221499776"/>
        <c:crosses val="autoZero"/>
        <c:crossBetween val="between"/>
      </c:valAx>
      <c:serAx>
        <c:axId val="91983360"/>
        <c:scaling>
          <c:orientation val="minMax"/>
        </c:scaling>
        <c:delete val="1"/>
        <c:axPos val="b"/>
        <c:majorTickMark val="out"/>
        <c:minorTickMark val="none"/>
        <c:tickLblPos val="nextTo"/>
        <c:crossAx val="221501312"/>
        <c:crosses val="autoZero"/>
      </c:serAx>
    </c:plotArea>
    <c:legend>
      <c:legendPos val="r"/>
      <c:layout>
        <c:manualLayout>
          <c:xMode val="edge"/>
          <c:yMode val="edge"/>
          <c:x val="0.87281114064249277"/>
          <c:y val="0.41628280839895015"/>
          <c:w val="8.1965963895749477E-2"/>
          <c:h val="0.16743438320209975"/>
        </c:manualLayout>
      </c:layout>
      <c:overlay val="0"/>
    </c:legend>
    <c:plotVisOnly val="1"/>
    <c:dispBlanksAs val="gap"/>
    <c:showDLblsOverMax val="0"/>
  </c:chart>
  <c:externalData r:id="rId1">
    <c:autoUpdate val="0"/>
  </c:externalData>
</c:chartSpace>
</file>

<file path=ppt/diagrams/_rels/data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image" Target="../media/image5.png"/></Relationships>
</file>

<file path=ppt/diagrams/_rels/drawing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image" Target="../media/image5.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FA8F47-060A-4356-A080-7A2CB1EBB96B}" type="doc">
      <dgm:prSet loTypeId="urn:microsoft.com/office/officeart/2009/3/layout/IncreasingArrowsProcess" loCatId="process" qsTypeId="urn:microsoft.com/office/officeart/2005/8/quickstyle/simple1" qsCatId="simple" csTypeId="urn:microsoft.com/office/officeart/2005/8/colors/colorful5" csCatId="colorful" phldr="1"/>
      <dgm:spPr/>
      <dgm:t>
        <a:bodyPr/>
        <a:lstStyle/>
        <a:p>
          <a:endParaRPr lang="zh-TW" altLang="en-US"/>
        </a:p>
      </dgm:t>
    </dgm:pt>
    <dgm:pt modelId="{719C81BF-5727-48DE-BB08-B81AD3BE3588}">
      <dgm:prSet phldrT="[文字]" custT="1"/>
      <dgm:spPr/>
      <dgm:t>
        <a:bodyPr/>
        <a:lstStyle/>
        <a:p>
          <a:r>
            <a:rPr lang="en-US" altLang="zh-TW" sz="3600" dirty="0" smtClean="0"/>
            <a:t>2003  International Standard</a:t>
          </a:r>
          <a:endParaRPr lang="zh-TW" altLang="en-US" sz="3600" dirty="0"/>
        </a:p>
      </dgm:t>
    </dgm:pt>
    <dgm:pt modelId="{80224697-8179-47C9-A6BB-CF53A04C3FCF}" type="parTrans" cxnId="{46BB2BDC-D75C-4F79-B800-B47DED5002A0}">
      <dgm:prSet/>
      <dgm:spPr/>
      <dgm:t>
        <a:bodyPr/>
        <a:lstStyle/>
        <a:p>
          <a:endParaRPr lang="zh-TW" altLang="en-US"/>
        </a:p>
      </dgm:t>
    </dgm:pt>
    <dgm:pt modelId="{12858FDE-AA52-4280-8AE1-722E4F584A6A}" type="sibTrans" cxnId="{46BB2BDC-D75C-4F79-B800-B47DED5002A0}">
      <dgm:prSet/>
      <dgm:spPr/>
      <dgm:t>
        <a:bodyPr/>
        <a:lstStyle/>
        <a:p>
          <a:endParaRPr lang="zh-TW" altLang="en-US"/>
        </a:p>
      </dgm:t>
    </dgm:pt>
    <dgm:pt modelId="{13B4010A-D590-4161-B8D5-3134B40D7EAC}">
      <dgm:prSet phldrT="[文字]"/>
      <dgm:spPr/>
      <dgm:t>
        <a:bodyPr/>
        <a:lstStyle/>
        <a:p>
          <a:r>
            <a:rPr lang="en-US" altLang="zh-TW" b="1" dirty="0" smtClean="0">
              <a:latin typeface="+mj-lt"/>
            </a:rPr>
            <a:t>Amend our Copyright Act  </a:t>
          </a:r>
        </a:p>
        <a:p>
          <a:r>
            <a:rPr lang="en-US" altLang="zh-TW" b="1" dirty="0" smtClean="0">
              <a:latin typeface="+mj-lt"/>
            </a:rPr>
            <a:t>- </a:t>
          </a:r>
        </a:p>
        <a:p>
          <a:r>
            <a:rPr lang="en-US" altLang="zh-TW" b="1" dirty="0" smtClean="0">
              <a:latin typeface="+mj-lt"/>
            </a:rPr>
            <a:t>Keep the copyright protection in accordance with the international standard (WCT/WPPT)</a:t>
          </a:r>
          <a:endParaRPr lang="zh-TW" altLang="en-US" dirty="0"/>
        </a:p>
      </dgm:t>
    </dgm:pt>
    <dgm:pt modelId="{2A991D26-2794-4763-8624-61C714F3E719}" type="parTrans" cxnId="{19396998-78FF-492B-B20A-57E66239BA3F}">
      <dgm:prSet/>
      <dgm:spPr/>
      <dgm:t>
        <a:bodyPr/>
        <a:lstStyle/>
        <a:p>
          <a:endParaRPr lang="zh-TW" altLang="en-US"/>
        </a:p>
      </dgm:t>
    </dgm:pt>
    <dgm:pt modelId="{41B82D66-0D06-4A8F-9A67-DA9BE16053B6}" type="sibTrans" cxnId="{19396998-78FF-492B-B20A-57E66239BA3F}">
      <dgm:prSet/>
      <dgm:spPr/>
      <dgm:t>
        <a:bodyPr/>
        <a:lstStyle/>
        <a:p>
          <a:endParaRPr lang="zh-TW" altLang="en-US"/>
        </a:p>
      </dgm:t>
    </dgm:pt>
    <dgm:pt modelId="{952046F2-D3F6-4947-A294-F7DA77A0E763}">
      <dgm:prSet phldrT="[文字]" custT="1"/>
      <dgm:spPr/>
      <dgm:t>
        <a:bodyPr/>
        <a:lstStyle/>
        <a:p>
          <a:r>
            <a:rPr lang="en-US" altLang="zh-TW" sz="3600" dirty="0" smtClean="0"/>
            <a:t>2006  P2P</a:t>
          </a:r>
          <a:endParaRPr lang="zh-TW" altLang="en-US" sz="3600" dirty="0"/>
        </a:p>
      </dgm:t>
    </dgm:pt>
    <dgm:pt modelId="{1A34A4D6-E0BA-47C5-A723-09E375B215D3}" type="parTrans" cxnId="{9F50ED78-279E-43DC-A4CA-1FEFBD76E6E2}">
      <dgm:prSet/>
      <dgm:spPr/>
      <dgm:t>
        <a:bodyPr/>
        <a:lstStyle/>
        <a:p>
          <a:endParaRPr lang="zh-TW" altLang="en-US"/>
        </a:p>
      </dgm:t>
    </dgm:pt>
    <dgm:pt modelId="{1E0A1EE2-FDAF-4E93-88E6-E2EC5E16C9D9}" type="sibTrans" cxnId="{9F50ED78-279E-43DC-A4CA-1FEFBD76E6E2}">
      <dgm:prSet/>
      <dgm:spPr/>
      <dgm:t>
        <a:bodyPr/>
        <a:lstStyle/>
        <a:p>
          <a:endParaRPr lang="zh-TW" altLang="en-US"/>
        </a:p>
      </dgm:t>
    </dgm:pt>
    <dgm:pt modelId="{3DCC7F56-9E51-4D30-8121-E7CCB8F16D01}">
      <dgm:prSet phldrT="[文字]"/>
      <dgm:spPr/>
      <dgm:t>
        <a:bodyPr/>
        <a:lstStyle/>
        <a:p>
          <a:r>
            <a:rPr lang="en-US" altLang="zh-TW" b="1" dirty="0" smtClean="0">
              <a:latin typeface="+mj-lt"/>
            </a:rPr>
            <a:t>Clarify the liability of P2P software providers</a:t>
          </a:r>
        </a:p>
        <a:p>
          <a:r>
            <a:rPr lang="en-US" altLang="zh-TW" b="1" dirty="0" smtClean="0">
              <a:latin typeface="+mj-lt"/>
            </a:rPr>
            <a:t> - </a:t>
          </a:r>
        </a:p>
        <a:p>
          <a:r>
            <a:rPr lang="en-US" altLang="zh-TW" b="1" dirty="0" smtClean="0">
              <a:latin typeface="+mj-lt"/>
            </a:rPr>
            <a:t>Lay the legal foundation against online-piracy</a:t>
          </a:r>
          <a:endParaRPr lang="zh-TW" altLang="en-US" dirty="0"/>
        </a:p>
      </dgm:t>
    </dgm:pt>
    <dgm:pt modelId="{686675DC-F329-41D7-A0F2-D2CA09C7515A}" type="parTrans" cxnId="{E698B533-6386-47D1-9293-2DC083FED109}">
      <dgm:prSet/>
      <dgm:spPr/>
      <dgm:t>
        <a:bodyPr/>
        <a:lstStyle/>
        <a:p>
          <a:endParaRPr lang="zh-TW" altLang="en-US"/>
        </a:p>
      </dgm:t>
    </dgm:pt>
    <dgm:pt modelId="{E09DBCCE-7AA8-40BA-9A29-806C07F246EA}" type="sibTrans" cxnId="{E698B533-6386-47D1-9293-2DC083FED109}">
      <dgm:prSet/>
      <dgm:spPr/>
      <dgm:t>
        <a:bodyPr/>
        <a:lstStyle/>
        <a:p>
          <a:endParaRPr lang="zh-TW" altLang="en-US"/>
        </a:p>
      </dgm:t>
    </dgm:pt>
    <dgm:pt modelId="{1237C814-BADF-400B-995A-D7BF8E7D443C}">
      <dgm:prSet phldrT="[文字]" custT="1"/>
      <dgm:spPr/>
      <dgm:t>
        <a:bodyPr/>
        <a:lstStyle/>
        <a:p>
          <a:r>
            <a:rPr lang="en-US" altLang="zh-TW" sz="3600" dirty="0" smtClean="0"/>
            <a:t>2009  ISP</a:t>
          </a:r>
          <a:endParaRPr lang="zh-TW" altLang="en-US" sz="3600" dirty="0"/>
        </a:p>
      </dgm:t>
    </dgm:pt>
    <dgm:pt modelId="{84299FE1-59EF-4B96-B6E0-0CAADB72B54E}" type="parTrans" cxnId="{4DB86746-04E9-4707-841F-51C467558C37}">
      <dgm:prSet/>
      <dgm:spPr/>
      <dgm:t>
        <a:bodyPr/>
        <a:lstStyle/>
        <a:p>
          <a:endParaRPr lang="zh-TW" altLang="en-US"/>
        </a:p>
      </dgm:t>
    </dgm:pt>
    <dgm:pt modelId="{416F4A77-E5C3-41C1-B1F0-D65614C474FB}" type="sibTrans" cxnId="{4DB86746-04E9-4707-841F-51C467558C37}">
      <dgm:prSet/>
      <dgm:spPr/>
      <dgm:t>
        <a:bodyPr/>
        <a:lstStyle/>
        <a:p>
          <a:endParaRPr lang="zh-TW" altLang="en-US"/>
        </a:p>
      </dgm:t>
    </dgm:pt>
    <dgm:pt modelId="{97431541-C602-4D8B-A8F1-B45B9F5F0F6C}">
      <dgm:prSet phldrT="[文字]"/>
      <dgm:spPr/>
      <dgm:t>
        <a:bodyPr/>
        <a:lstStyle/>
        <a:p>
          <a:r>
            <a:rPr lang="en-US" altLang="zh-TW" b="1" dirty="0" smtClean="0">
              <a:latin typeface="+mj-lt"/>
            </a:rPr>
            <a:t>Introduce the “Notice-and-Takedown” system </a:t>
          </a:r>
        </a:p>
        <a:p>
          <a:r>
            <a:rPr lang="en-US" altLang="zh-TW" b="1" dirty="0" smtClean="0">
              <a:latin typeface="+mj-lt"/>
            </a:rPr>
            <a:t> - </a:t>
          </a:r>
        </a:p>
        <a:p>
          <a:r>
            <a:rPr lang="en-US" altLang="zh-TW" b="1" dirty="0" smtClean="0">
              <a:latin typeface="+mj-lt"/>
            </a:rPr>
            <a:t>Encourage the ISPs to cooperate with rights holders on combating online piracy</a:t>
          </a:r>
          <a:endParaRPr lang="zh-TW" altLang="en-US" dirty="0"/>
        </a:p>
      </dgm:t>
    </dgm:pt>
    <dgm:pt modelId="{0336F995-92E6-460B-A284-7727B84355D3}" type="parTrans" cxnId="{049707AB-582E-4B24-818C-0F18056C146C}">
      <dgm:prSet/>
      <dgm:spPr/>
      <dgm:t>
        <a:bodyPr/>
        <a:lstStyle/>
        <a:p>
          <a:endParaRPr lang="zh-TW" altLang="en-US"/>
        </a:p>
      </dgm:t>
    </dgm:pt>
    <dgm:pt modelId="{B4B761EE-1B2C-45E3-9195-A14AA2B278CF}" type="sibTrans" cxnId="{049707AB-582E-4B24-818C-0F18056C146C}">
      <dgm:prSet/>
      <dgm:spPr/>
      <dgm:t>
        <a:bodyPr/>
        <a:lstStyle/>
        <a:p>
          <a:endParaRPr lang="zh-TW" altLang="en-US"/>
        </a:p>
      </dgm:t>
    </dgm:pt>
    <dgm:pt modelId="{02D3FD4D-70CC-4685-BCDD-C4736F3100C2}" type="pres">
      <dgm:prSet presAssocID="{BEFA8F47-060A-4356-A080-7A2CB1EBB96B}" presName="Name0" presStyleCnt="0">
        <dgm:presLayoutVars>
          <dgm:chMax val="5"/>
          <dgm:chPref val="5"/>
          <dgm:dir/>
          <dgm:animLvl val="lvl"/>
        </dgm:presLayoutVars>
      </dgm:prSet>
      <dgm:spPr/>
      <dgm:t>
        <a:bodyPr/>
        <a:lstStyle/>
        <a:p>
          <a:endParaRPr lang="zh-TW" altLang="en-US"/>
        </a:p>
      </dgm:t>
    </dgm:pt>
    <dgm:pt modelId="{E6C8385D-F8CC-4E96-BA67-A78BF16A44E7}" type="pres">
      <dgm:prSet presAssocID="{719C81BF-5727-48DE-BB08-B81AD3BE3588}" presName="parentText1" presStyleLbl="node1" presStyleIdx="0" presStyleCnt="3">
        <dgm:presLayoutVars>
          <dgm:chMax/>
          <dgm:chPref val="3"/>
          <dgm:bulletEnabled val="1"/>
        </dgm:presLayoutVars>
      </dgm:prSet>
      <dgm:spPr/>
      <dgm:t>
        <a:bodyPr/>
        <a:lstStyle/>
        <a:p>
          <a:endParaRPr lang="zh-TW" altLang="en-US"/>
        </a:p>
      </dgm:t>
    </dgm:pt>
    <dgm:pt modelId="{95A3EC6F-D68F-43C4-9BA6-4CBFFD7F992C}" type="pres">
      <dgm:prSet presAssocID="{719C81BF-5727-48DE-BB08-B81AD3BE3588}" presName="childText1" presStyleLbl="solidAlignAcc1" presStyleIdx="0" presStyleCnt="3">
        <dgm:presLayoutVars>
          <dgm:chMax val="0"/>
          <dgm:chPref val="0"/>
          <dgm:bulletEnabled val="1"/>
        </dgm:presLayoutVars>
      </dgm:prSet>
      <dgm:spPr/>
      <dgm:t>
        <a:bodyPr/>
        <a:lstStyle/>
        <a:p>
          <a:endParaRPr lang="zh-TW" altLang="en-US"/>
        </a:p>
      </dgm:t>
    </dgm:pt>
    <dgm:pt modelId="{B6823D26-BA1E-4823-9EEC-4690CBDE7037}" type="pres">
      <dgm:prSet presAssocID="{952046F2-D3F6-4947-A294-F7DA77A0E763}" presName="parentText2" presStyleLbl="node1" presStyleIdx="1" presStyleCnt="3">
        <dgm:presLayoutVars>
          <dgm:chMax/>
          <dgm:chPref val="3"/>
          <dgm:bulletEnabled val="1"/>
        </dgm:presLayoutVars>
      </dgm:prSet>
      <dgm:spPr/>
      <dgm:t>
        <a:bodyPr/>
        <a:lstStyle/>
        <a:p>
          <a:endParaRPr lang="zh-TW" altLang="en-US"/>
        </a:p>
      </dgm:t>
    </dgm:pt>
    <dgm:pt modelId="{53C15FD5-3232-45F5-ADD0-44A041C888C2}" type="pres">
      <dgm:prSet presAssocID="{952046F2-D3F6-4947-A294-F7DA77A0E763}" presName="childText2" presStyleLbl="solidAlignAcc1" presStyleIdx="1" presStyleCnt="3">
        <dgm:presLayoutVars>
          <dgm:chMax val="0"/>
          <dgm:chPref val="0"/>
          <dgm:bulletEnabled val="1"/>
        </dgm:presLayoutVars>
      </dgm:prSet>
      <dgm:spPr/>
      <dgm:t>
        <a:bodyPr/>
        <a:lstStyle/>
        <a:p>
          <a:endParaRPr lang="zh-TW" altLang="en-US"/>
        </a:p>
      </dgm:t>
    </dgm:pt>
    <dgm:pt modelId="{A155C606-DF09-4CC4-B6D3-E7FA30601AF8}" type="pres">
      <dgm:prSet presAssocID="{1237C814-BADF-400B-995A-D7BF8E7D443C}" presName="parentText3" presStyleLbl="node1" presStyleIdx="2" presStyleCnt="3">
        <dgm:presLayoutVars>
          <dgm:chMax/>
          <dgm:chPref val="3"/>
          <dgm:bulletEnabled val="1"/>
        </dgm:presLayoutVars>
      </dgm:prSet>
      <dgm:spPr/>
      <dgm:t>
        <a:bodyPr/>
        <a:lstStyle/>
        <a:p>
          <a:endParaRPr lang="zh-TW" altLang="en-US"/>
        </a:p>
      </dgm:t>
    </dgm:pt>
    <dgm:pt modelId="{FEFE6FCF-926E-47D8-A5AF-906FA4698500}" type="pres">
      <dgm:prSet presAssocID="{1237C814-BADF-400B-995A-D7BF8E7D443C}" presName="childText3" presStyleLbl="solidAlignAcc1" presStyleIdx="2" presStyleCnt="3">
        <dgm:presLayoutVars>
          <dgm:chMax val="0"/>
          <dgm:chPref val="0"/>
          <dgm:bulletEnabled val="1"/>
        </dgm:presLayoutVars>
      </dgm:prSet>
      <dgm:spPr/>
      <dgm:t>
        <a:bodyPr/>
        <a:lstStyle/>
        <a:p>
          <a:endParaRPr lang="zh-TW" altLang="en-US"/>
        </a:p>
      </dgm:t>
    </dgm:pt>
  </dgm:ptLst>
  <dgm:cxnLst>
    <dgm:cxn modelId="{6B115D13-7204-4881-8CBC-D28FC2B14052}" type="presOf" srcId="{3DCC7F56-9E51-4D30-8121-E7CCB8F16D01}" destId="{53C15FD5-3232-45F5-ADD0-44A041C888C2}" srcOrd="0" destOrd="0" presId="urn:microsoft.com/office/officeart/2009/3/layout/IncreasingArrowsProcess"/>
    <dgm:cxn modelId="{F1E6D6BE-E11D-4EBF-AEEE-E85F93D5B993}" type="presOf" srcId="{BEFA8F47-060A-4356-A080-7A2CB1EBB96B}" destId="{02D3FD4D-70CC-4685-BCDD-C4736F3100C2}" srcOrd="0" destOrd="0" presId="urn:microsoft.com/office/officeart/2009/3/layout/IncreasingArrowsProcess"/>
    <dgm:cxn modelId="{E698B533-6386-47D1-9293-2DC083FED109}" srcId="{952046F2-D3F6-4947-A294-F7DA77A0E763}" destId="{3DCC7F56-9E51-4D30-8121-E7CCB8F16D01}" srcOrd="0" destOrd="0" parTransId="{686675DC-F329-41D7-A0F2-D2CA09C7515A}" sibTransId="{E09DBCCE-7AA8-40BA-9A29-806C07F246EA}"/>
    <dgm:cxn modelId="{3EDB1F3B-4A33-4DB2-9AA9-8FCAA9DE3A0D}" type="presOf" srcId="{952046F2-D3F6-4947-A294-F7DA77A0E763}" destId="{B6823D26-BA1E-4823-9EEC-4690CBDE7037}" srcOrd="0" destOrd="0" presId="urn:microsoft.com/office/officeart/2009/3/layout/IncreasingArrowsProcess"/>
    <dgm:cxn modelId="{4DB86746-04E9-4707-841F-51C467558C37}" srcId="{BEFA8F47-060A-4356-A080-7A2CB1EBB96B}" destId="{1237C814-BADF-400B-995A-D7BF8E7D443C}" srcOrd="2" destOrd="0" parTransId="{84299FE1-59EF-4B96-B6E0-0CAADB72B54E}" sibTransId="{416F4A77-E5C3-41C1-B1F0-D65614C474FB}"/>
    <dgm:cxn modelId="{F166CA94-2600-4885-BCBE-4E00DE90A083}" type="presOf" srcId="{97431541-C602-4D8B-A8F1-B45B9F5F0F6C}" destId="{FEFE6FCF-926E-47D8-A5AF-906FA4698500}" srcOrd="0" destOrd="0" presId="urn:microsoft.com/office/officeart/2009/3/layout/IncreasingArrowsProcess"/>
    <dgm:cxn modelId="{B0992EEC-1133-43F3-B5D1-A3DB6BDCF9CB}" type="presOf" srcId="{13B4010A-D590-4161-B8D5-3134B40D7EAC}" destId="{95A3EC6F-D68F-43C4-9BA6-4CBFFD7F992C}" srcOrd="0" destOrd="0" presId="urn:microsoft.com/office/officeart/2009/3/layout/IncreasingArrowsProcess"/>
    <dgm:cxn modelId="{19396998-78FF-492B-B20A-57E66239BA3F}" srcId="{719C81BF-5727-48DE-BB08-B81AD3BE3588}" destId="{13B4010A-D590-4161-B8D5-3134B40D7EAC}" srcOrd="0" destOrd="0" parTransId="{2A991D26-2794-4763-8624-61C714F3E719}" sibTransId="{41B82D66-0D06-4A8F-9A67-DA9BE16053B6}"/>
    <dgm:cxn modelId="{049707AB-582E-4B24-818C-0F18056C146C}" srcId="{1237C814-BADF-400B-995A-D7BF8E7D443C}" destId="{97431541-C602-4D8B-A8F1-B45B9F5F0F6C}" srcOrd="0" destOrd="0" parTransId="{0336F995-92E6-460B-A284-7727B84355D3}" sibTransId="{B4B761EE-1B2C-45E3-9195-A14AA2B278CF}"/>
    <dgm:cxn modelId="{46BB2BDC-D75C-4F79-B800-B47DED5002A0}" srcId="{BEFA8F47-060A-4356-A080-7A2CB1EBB96B}" destId="{719C81BF-5727-48DE-BB08-B81AD3BE3588}" srcOrd="0" destOrd="0" parTransId="{80224697-8179-47C9-A6BB-CF53A04C3FCF}" sibTransId="{12858FDE-AA52-4280-8AE1-722E4F584A6A}"/>
    <dgm:cxn modelId="{6D18DCA6-FD11-4968-9070-B0D50C1EEAED}" type="presOf" srcId="{1237C814-BADF-400B-995A-D7BF8E7D443C}" destId="{A155C606-DF09-4CC4-B6D3-E7FA30601AF8}" srcOrd="0" destOrd="0" presId="urn:microsoft.com/office/officeart/2009/3/layout/IncreasingArrowsProcess"/>
    <dgm:cxn modelId="{AC4A615C-A341-4876-9FE3-3089E59DA070}" type="presOf" srcId="{719C81BF-5727-48DE-BB08-B81AD3BE3588}" destId="{E6C8385D-F8CC-4E96-BA67-A78BF16A44E7}" srcOrd="0" destOrd="0" presId="urn:microsoft.com/office/officeart/2009/3/layout/IncreasingArrowsProcess"/>
    <dgm:cxn modelId="{9F50ED78-279E-43DC-A4CA-1FEFBD76E6E2}" srcId="{BEFA8F47-060A-4356-A080-7A2CB1EBB96B}" destId="{952046F2-D3F6-4947-A294-F7DA77A0E763}" srcOrd="1" destOrd="0" parTransId="{1A34A4D6-E0BA-47C5-A723-09E375B215D3}" sibTransId="{1E0A1EE2-FDAF-4E93-88E6-E2EC5E16C9D9}"/>
    <dgm:cxn modelId="{9942CF37-E1E3-45E7-99AA-3F0B27E72910}" type="presParOf" srcId="{02D3FD4D-70CC-4685-BCDD-C4736F3100C2}" destId="{E6C8385D-F8CC-4E96-BA67-A78BF16A44E7}" srcOrd="0" destOrd="0" presId="urn:microsoft.com/office/officeart/2009/3/layout/IncreasingArrowsProcess"/>
    <dgm:cxn modelId="{1D4B281E-CAE5-4ED5-BAD1-5DF247698B5D}" type="presParOf" srcId="{02D3FD4D-70CC-4685-BCDD-C4736F3100C2}" destId="{95A3EC6F-D68F-43C4-9BA6-4CBFFD7F992C}" srcOrd="1" destOrd="0" presId="urn:microsoft.com/office/officeart/2009/3/layout/IncreasingArrowsProcess"/>
    <dgm:cxn modelId="{8BE81F3B-0BFD-471F-9D73-6AFF9DA90F91}" type="presParOf" srcId="{02D3FD4D-70CC-4685-BCDD-C4736F3100C2}" destId="{B6823D26-BA1E-4823-9EEC-4690CBDE7037}" srcOrd="2" destOrd="0" presId="urn:microsoft.com/office/officeart/2009/3/layout/IncreasingArrowsProcess"/>
    <dgm:cxn modelId="{D96B8F05-6543-4147-A39B-D7BF9C2F52E1}" type="presParOf" srcId="{02D3FD4D-70CC-4685-BCDD-C4736F3100C2}" destId="{53C15FD5-3232-45F5-ADD0-44A041C888C2}" srcOrd="3" destOrd="0" presId="urn:microsoft.com/office/officeart/2009/3/layout/IncreasingArrowsProcess"/>
    <dgm:cxn modelId="{F43E74D6-E02F-4D07-BE26-E9D59B96559D}" type="presParOf" srcId="{02D3FD4D-70CC-4685-BCDD-C4736F3100C2}" destId="{A155C606-DF09-4CC4-B6D3-E7FA30601AF8}" srcOrd="4" destOrd="0" presId="urn:microsoft.com/office/officeart/2009/3/layout/IncreasingArrowsProcess"/>
    <dgm:cxn modelId="{3FDF5020-C804-4FAA-8012-4CBB423B958F}" type="presParOf" srcId="{02D3FD4D-70CC-4685-BCDD-C4736F3100C2}" destId="{FEFE6FCF-926E-47D8-A5AF-906FA4698500}" srcOrd="5"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D0C0824-7541-4098-8A53-1C33D70948E4}" type="doc">
      <dgm:prSet loTypeId="urn:microsoft.com/office/officeart/2005/8/layout/venn1" loCatId="relationship" qsTypeId="urn:microsoft.com/office/officeart/2005/8/quickstyle/simple2" qsCatId="simple" csTypeId="urn:microsoft.com/office/officeart/2005/8/colors/colorful1" csCatId="colorful" phldr="1"/>
      <dgm:spPr/>
      <dgm:t>
        <a:bodyPr/>
        <a:lstStyle/>
        <a:p>
          <a:endParaRPr lang="zh-TW" altLang="en-US"/>
        </a:p>
      </dgm:t>
    </dgm:pt>
    <dgm:pt modelId="{94D4AC8A-02F1-4116-AE20-0DEB15215A1D}">
      <dgm:prSet custT="1"/>
      <dgm:spPr/>
      <dgm:t>
        <a:bodyPr/>
        <a:lstStyle/>
        <a:p>
          <a:pPr rtl="0">
            <a:lnSpc>
              <a:spcPct val="50000"/>
            </a:lnSpc>
          </a:pPr>
          <a:r>
            <a:rPr lang="en-US" sz="1500" b="1" dirty="0" smtClean="0"/>
            <a:t>Is there any  ‘</a:t>
          </a:r>
          <a:r>
            <a:rPr lang="en-US" sz="1500" b="1" dirty="0" smtClean="0">
              <a:solidFill>
                <a:srgbClr val="FF0000"/>
              </a:solidFill>
            </a:rPr>
            <a:t>Definition</a:t>
          </a:r>
          <a:r>
            <a:rPr lang="en-US" sz="1500" b="1" dirty="0" smtClean="0"/>
            <a:t>’ for     </a:t>
          </a:r>
        </a:p>
        <a:p>
          <a:pPr rtl="0">
            <a:lnSpc>
              <a:spcPct val="100000"/>
            </a:lnSpc>
          </a:pPr>
          <a:r>
            <a:rPr lang="en-US" sz="1500" b="1" dirty="0" smtClean="0"/>
            <a:t>“</a:t>
          </a:r>
          <a:r>
            <a:rPr lang="en-US" sz="1500" b="1" u="sng" dirty="0" smtClean="0"/>
            <a:t>a foreign infringing website     shall be blocked</a:t>
          </a:r>
          <a:r>
            <a:rPr lang="en-US" sz="1500" b="1" dirty="0" smtClean="0"/>
            <a:t>”??</a:t>
          </a:r>
          <a:endParaRPr lang="zh-TW" sz="1500" dirty="0"/>
        </a:p>
      </dgm:t>
    </dgm:pt>
    <dgm:pt modelId="{E1933031-1C7C-448C-A1D4-41EEAB454B0D}" type="parTrans" cxnId="{AECF162C-ECBD-4D85-B692-3F376F021B7C}">
      <dgm:prSet/>
      <dgm:spPr/>
      <dgm:t>
        <a:bodyPr/>
        <a:lstStyle/>
        <a:p>
          <a:endParaRPr lang="zh-TW" altLang="en-US" sz="1500"/>
        </a:p>
      </dgm:t>
    </dgm:pt>
    <dgm:pt modelId="{151B3016-52F4-4FEA-9310-A56CE28E3549}" type="sibTrans" cxnId="{AECF162C-ECBD-4D85-B692-3F376F021B7C}">
      <dgm:prSet/>
      <dgm:spPr/>
      <dgm:t>
        <a:bodyPr/>
        <a:lstStyle/>
        <a:p>
          <a:endParaRPr lang="zh-TW" altLang="en-US" sz="1500"/>
        </a:p>
      </dgm:t>
    </dgm:pt>
    <dgm:pt modelId="{E25DD4A7-FCB5-4EF6-A05C-00EB64F3B0A2}">
      <dgm:prSet custT="1"/>
      <dgm:spPr/>
      <dgm:t>
        <a:bodyPr/>
        <a:lstStyle/>
        <a:p>
          <a:pPr rtl="0"/>
          <a:r>
            <a:rPr lang="en-US" sz="1500" b="1" dirty="0" smtClean="0"/>
            <a:t>Under the existing legal system,         by our court or administrative agency could issue an blocking order on foreign websites? </a:t>
          </a:r>
          <a:endParaRPr lang="zh-TW" sz="1500" dirty="0"/>
        </a:p>
      </dgm:t>
    </dgm:pt>
    <dgm:pt modelId="{54FDF907-FFAF-4A4D-B7FA-CA1E713F6DA1}" type="parTrans" cxnId="{740AFAC7-D4A9-49B7-998E-987835546E61}">
      <dgm:prSet/>
      <dgm:spPr/>
      <dgm:t>
        <a:bodyPr/>
        <a:lstStyle/>
        <a:p>
          <a:endParaRPr lang="zh-TW" altLang="en-US" sz="1500"/>
        </a:p>
      </dgm:t>
    </dgm:pt>
    <dgm:pt modelId="{EF79B48A-DDFF-4DFC-8E0A-03B5216A8B30}" type="sibTrans" cxnId="{740AFAC7-D4A9-49B7-998E-987835546E61}">
      <dgm:prSet/>
      <dgm:spPr/>
      <dgm:t>
        <a:bodyPr/>
        <a:lstStyle/>
        <a:p>
          <a:endParaRPr lang="zh-TW" altLang="en-US" sz="1500"/>
        </a:p>
      </dgm:t>
    </dgm:pt>
    <dgm:pt modelId="{51E741D0-0910-40F5-A531-2108696E7994}">
      <dgm:prSet custT="1"/>
      <dgm:spPr/>
      <dgm:t>
        <a:bodyPr/>
        <a:lstStyle/>
        <a:p>
          <a:pPr rtl="0"/>
          <a:r>
            <a:rPr lang="en-US" sz="1500" b="1" dirty="0" smtClean="0"/>
            <a:t>How to block an infringing websites </a:t>
          </a:r>
          <a:r>
            <a:rPr lang="en-US" sz="1500" b="1" dirty="0" err="1" smtClean="0"/>
            <a:t>uncostly</a:t>
          </a:r>
          <a:r>
            <a:rPr lang="en-US" sz="1500" b="1" dirty="0" smtClean="0"/>
            <a:t> and efficiently?</a:t>
          </a:r>
          <a:endParaRPr lang="zh-TW" sz="1500" dirty="0"/>
        </a:p>
      </dgm:t>
    </dgm:pt>
    <dgm:pt modelId="{82AB84AA-8E07-42F2-96C7-4768302274CC}" type="parTrans" cxnId="{68F2BF7B-B5DF-4414-B421-B1CC45B83847}">
      <dgm:prSet/>
      <dgm:spPr/>
      <dgm:t>
        <a:bodyPr/>
        <a:lstStyle/>
        <a:p>
          <a:endParaRPr lang="zh-TW" altLang="en-US" sz="1500"/>
        </a:p>
      </dgm:t>
    </dgm:pt>
    <dgm:pt modelId="{540A9D87-1C86-4EC6-9D14-E24D35587B16}" type="sibTrans" cxnId="{68F2BF7B-B5DF-4414-B421-B1CC45B83847}">
      <dgm:prSet/>
      <dgm:spPr/>
      <dgm:t>
        <a:bodyPr/>
        <a:lstStyle/>
        <a:p>
          <a:endParaRPr lang="zh-TW" altLang="en-US" sz="1500"/>
        </a:p>
      </dgm:t>
    </dgm:pt>
    <dgm:pt modelId="{1A6B1BBC-F5E8-4633-98FE-59D7933F83C0}">
      <dgm:prSet custT="1"/>
      <dgm:spPr/>
      <dgm:t>
        <a:bodyPr/>
        <a:lstStyle/>
        <a:p>
          <a:pPr rtl="0"/>
          <a:r>
            <a:rPr lang="en-US" sz="1500" b="1" dirty="0" smtClean="0"/>
            <a:t>If not the court, then which government body shall be empowered to issue such an order?</a:t>
          </a:r>
          <a:br>
            <a:rPr lang="en-US" sz="1500" b="1" dirty="0" smtClean="0"/>
          </a:br>
          <a:endParaRPr lang="zh-TW" sz="1500" dirty="0"/>
        </a:p>
      </dgm:t>
    </dgm:pt>
    <dgm:pt modelId="{E1C1A743-32E9-4F10-9F08-4F5161B13DDE}" type="parTrans" cxnId="{BC556E9A-324F-4FE7-BDA0-8D52540B8857}">
      <dgm:prSet/>
      <dgm:spPr/>
      <dgm:t>
        <a:bodyPr/>
        <a:lstStyle/>
        <a:p>
          <a:endParaRPr lang="zh-TW" altLang="en-US" sz="1500"/>
        </a:p>
      </dgm:t>
    </dgm:pt>
    <dgm:pt modelId="{4A91151C-D30B-42D6-B6B0-F509E2329E1E}" type="sibTrans" cxnId="{BC556E9A-324F-4FE7-BDA0-8D52540B8857}">
      <dgm:prSet/>
      <dgm:spPr/>
      <dgm:t>
        <a:bodyPr/>
        <a:lstStyle/>
        <a:p>
          <a:endParaRPr lang="zh-TW" altLang="en-US" sz="1500"/>
        </a:p>
      </dgm:t>
    </dgm:pt>
    <dgm:pt modelId="{E15292B7-74A7-483C-A5B1-44AA8B04EDD2}" type="pres">
      <dgm:prSet presAssocID="{9D0C0824-7541-4098-8A53-1C33D70948E4}" presName="compositeShape" presStyleCnt="0">
        <dgm:presLayoutVars>
          <dgm:chMax val="7"/>
          <dgm:dir/>
          <dgm:resizeHandles val="exact"/>
        </dgm:presLayoutVars>
      </dgm:prSet>
      <dgm:spPr/>
      <dgm:t>
        <a:bodyPr/>
        <a:lstStyle/>
        <a:p>
          <a:endParaRPr lang="zh-TW" altLang="en-US"/>
        </a:p>
      </dgm:t>
    </dgm:pt>
    <dgm:pt modelId="{6AC36E4D-2B59-4CD5-8449-502FB94BC291}" type="pres">
      <dgm:prSet presAssocID="{94D4AC8A-02F1-4116-AE20-0DEB15215A1D}" presName="circ1" presStyleLbl="vennNode1" presStyleIdx="0" presStyleCnt="4" custScaleX="122411"/>
      <dgm:spPr/>
      <dgm:t>
        <a:bodyPr/>
        <a:lstStyle/>
        <a:p>
          <a:endParaRPr lang="zh-TW" altLang="en-US"/>
        </a:p>
      </dgm:t>
    </dgm:pt>
    <dgm:pt modelId="{86D6AFEB-B02C-462A-B5A2-F338849C0851}" type="pres">
      <dgm:prSet presAssocID="{94D4AC8A-02F1-4116-AE20-0DEB15215A1D}" presName="circ1Tx" presStyleLbl="revTx" presStyleIdx="0" presStyleCnt="0">
        <dgm:presLayoutVars>
          <dgm:chMax val="0"/>
          <dgm:chPref val="0"/>
          <dgm:bulletEnabled val="1"/>
        </dgm:presLayoutVars>
      </dgm:prSet>
      <dgm:spPr/>
      <dgm:t>
        <a:bodyPr/>
        <a:lstStyle/>
        <a:p>
          <a:endParaRPr lang="zh-TW" altLang="en-US"/>
        </a:p>
      </dgm:t>
    </dgm:pt>
    <dgm:pt modelId="{296795B4-B950-4F22-8298-37388B474007}" type="pres">
      <dgm:prSet presAssocID="{E25DD4A7-FCB5-4EF6-A05C-00EB64F3B0A2}" presName="circ2" presStyleLbl="vennNode1" presStyleIdx="1" presStyleCnt="4" custScaleX="136958"/>
      <dgm:spPr/>
      <dgm:t>
        <a:bodyPr/>
        <a:lstStyle/>
        <a:p>
          <a:endParaRPr lang="zh-TW" altLang="en-US"/>
        </a:p>
      </dgm:t>
    </dgm:pt>
    <dgm:pt modelId="{5B0C24A9-C07B-4688-A525-66DD982A98EB}" type="pres">
      <dgm:prSet presAssocID="{E25DD4A7-FCB5-4EF6-A05C-00EB64F3B0A2}" presName="circ2Tx" presStyleLbl="revTx" presStyleIdx="0" presStyleCnt="0">
        <dgm:presLayoutVars>
          <dgm:chMax val="0"/>
          <dgm:chPref val="0"/>
          <dgm:bulletEnabled val="1"/>
        </dgm:presLayoutVars>
      </dgm:prSet>
      <dgm:spPr/>
      <dgm:t>
        <a:bodyPr/>
        <a:lstStyle/>
        <a:p>
          <a:endParaRPr lang="zh-TW" altLang="en-US"/>
        </a:p>
      </dgm:t>
    </dgm:pt>
    <dgm:pt modelId="{37FCF438-3357-4A95-8041-1D487613A843}" type="pres">
      <dgm:prSet presAssocID="{1A6B1BBC-F5E8-4633-98FE-59D7933F83C0}" presName="circ3" presStyleLbl="vennNode1" presStyleIdx="2" presStyleCnt="4" custScaleX="125338" custLinFactNeighborX="3253" custLinFactNeighborY="6240"/>
      <dgm:spPr/>
      <dgm:t>
        <a:bodyPr/>
        <a:lstStyle/>
        <a:p>
          <a:endParaRPr lang="zh-TW" altLang="en-US"/>
        </a:p>
      </dgm:t>
    </dgm:pt>
    <dgm:pt modelId="{67A72947-406B-4A8F-A18D-F4C99A3B72FF}" type="pres">
      <dgm:prSet presAssocID="{1A6B1BBC-F5E8-4633-98FE-59D7933F83C0}" presName="circ3Tx" presStyleLbl="revTx" presStyleIdx="0" presStyleCnt="0">
        <dgm:presLayoutVars>
          <dgm:chMax val="0"/>
          <dgm:chPref val="0"/>
          <dgm:bulletEnabled val="1"/>
        </dgm:presLayoutVars>
      </dgm:prSet>
      <dgm:spPr/>
      <dgm:t>
        <a:bodyPr/>
        <a:lstStyle/>
        <a:p>
          <a:endParaRPr lang="zh-TW" altLang="en-US"/>
        </a:p>
      </dgm:t>
    </dgm:pt>
    <dgm:pt modelId="{3C974905-E6D9-4DB1-9D54-1129EA2EE4E4}" type="pres">
      <dgm:prSet presAssocID="{51E741D0-0910-40F5-A531-2108696E7994}" presName="circ4" presStyleLbl="vennNode1" presStyleIdx="3" presStyleCnt="4" custScaleX="134334"/>
      <dgm:spPr/>
      <dgm:t>
        <a:bodyPr/>
        <a:lstStyle/>
        <a:p>
          <a:endParaRPr lang="zh-TW" altLang="en-US"/>
        </a:p>
      </dgm:t>
    </dgm:pt>
    <dgm:pt modelId="{1BBD5FBD-179C-405C-A15B-672D546A9A27}" type="pres">
      <dgm:prSet presAssocID="{51E741D0-0910-40F5-A531-2108696E7994}" presName="circ4Tx" presStyleLbl="revTx" presStyleIdx="0" presStyleCnt="0">
        <dgm:presLayoutVars>
          <dgm:chMax val="0"/>
          <dgm:chPref val="0"/>
          <dgm:bulletEnabled val="1"/>
        </dgm:presLayoutVars>
      </dgm:prSet>
      <dgm:spPr/>
      <dgm:t>
        <a:bodyPr/>
        <a:lstStyle/>
        <a:p>
          <a:endParaRPr lang="zh-TW" altLang="en-US"/>
        </a:p>
      </dgm:t>
    </dgm:pt>
  </dgm:ptLst>
  <dgm:cxnLst>
    <dgm:cxn modelId="{D106F7CF-6202-4E44-871C-326DB1DF582A}" type="presOf" srcId="{1A6B1BBC-F5E8-4633-98FE-59D7933F83C0}" destId="{67A72947-406B-4A8F-A18D-F4C99A3B72FF}" srcOrd="1" destOrd="0" presId="urn:microsoft.com/office/officeart/2005/8/layout/venn1"/>
    <dgm:cxn modelId="{68F2BF7B-B5DF-4414-B421-B1CC45B83847}" srcId="{9D0C0824-7541-4098-8A53-1C33D70948E4}" destId="{51E741D0-0910-40F5-A531-2108696E7994}" srcOrd="3" destOrd="0" parTransId="{82AB84AA-8E07-42F2-96C7-4768302274CC}" sibTransId="{540A9D87-1C86-4EC6-9D14-E24D35587B16}"/>
    <dgm:cxn modelId="{5722A0C8-FD8D-4961-8599-C5EB2216AAC8}" type="presOf" srcId="{1A6B1BBC-F5E8-4633-98FE-59D7933F83C0}" destId="{37FCF438-3357-4A95-8041-1D487613A843}" srcOrd="0" destOrd="0" presId="urn:microsoft.com/office/officeart/2005/8/layout/venn1"/>
    <dgm:cxn modelId="{73F16B07-2F27-4182-A948-DC581D8384E9}" type="presOf" srcId="{51E741D0-0910-40F5-A531-2108696E7994}" destId="{3C974905-E6D9-4DB1-9D54-1129EA2EE4E4}" srcOrd="0" destOrd="0" presId="urn:microsoft.com/office/officeart/2005/8/layout/venn1"/>
    <dgm:cxn modelId="{740AFAC7-D4A9-49B7-998E-987835546E61}" srcId="{9D0C0824-7541-4098-8A53-1C33D70948E4}" destId="{E25DD4A7-FCB5-4EF6-A05C-00EB64F3B0A2}" srcOrd="1" destOrd="0" parTransId="{54FDF907-FFAF-4A4D-B7FA-CA1E713F6DA1}" sibTransId="{EF79B48A-DDFF-4DFC-8E0A-03B5216A8B30}"/>
    <dgm:cxn modelId="{BC556E9A-324F-4FE7-BDA0-8D52540B8857}" srcId="{9D0C0824-7541-4098-8A53-1C33D70948E4}" destId="{1A6B1BBC-F5E8-4633-98FE-59D7933F83C0}" srcOrd="2" destOrd="0" parTransId="{E1C1A743-32E9-4F10-9F08-4F5161B13DDE}" sibTransId="{4A91151C-D30B-42D6-B6B0-F509E2329E1E}"/>
    <dgm:cxn modelId="{2B4F88EA-AC15-4647-8909-7A5844D30B42}" type="presOf" srcId="{E25DD4A7-FCB5-4EF6-A05C-00EB64F3B0A2}" destId="{5B0C24A9-C07B-4688-A525-66DD982A98EB}" srcOrd="1" destOrd="0" presId="urn:microsoft.com/office/officeart/2005/8/layout/venn1"/>
    <dgm:cxn modelId="{98077197-EFA6-4A5A-9A90-90E5D3B5A641}" type="presOf" srcId="{94D4AC8A-02F1-4116-AE20-0DEB15215A1D}" destId="{86D6AFEB-B02C-462A-B5A2-F338849C0851}" srcOrd="1" destOrd="0" presId="urn:microsoft.com/office/officeart/2005/8/layout/venn1"/>
    <dgm:cxn modelId="{36ED62B7-D07B-463F-82A7-F66D70367F3F}" type="presOf" srcId="{51E741D0-0910-40F5-A531-2108696E7994}" destId="{1BBD5FBD-179C-405C-A15B-672D546A9A27}" srcOrd="1" destOrd="0" presId="urn:microsoft.com/office/officeart/2005/8/layout/venn1"/>
    <dgm:cxn modelId="{B526B25E-4B5C-4734-9BA4-A0A575BE4454}" type="presOf" srcId="{94D4AC8A-02F1-4116-AE20-0DEB15215A1D}" destId="{6AC36E4D-2B59-4CD5-8449-502FB94BC291}" srcOrd="0" destOrd="0" presId="urn:microsoft.com/office/officeart/2005/8/layout/venn1"/>
    <dgm:cxn modelId="{AECF162C-ECBD-4D85-B692-3F376F021B7C}" srcId="{9D0C0824-7541-4098-8A53-1C33D70948E4}" destId="{94D4AC8A-02F1-4116-AE20-0DEB15215A1D}" srcOrd="0" destOrd="0" parTransId="{E1933031-1C7C-448C-A1D4-41EEAB454B0D}" sibTransId="{151B3016-52F4-4FEA-9310-A56CE28E3549}"/>
    <dgm:cxn modelId="{AAC17400-88B6-4269-A766-7898A0464117}" type="presOf" srcId="{9D0C0824-7541-4098-8A53-1C33D70948E4}" destId="{E15292B7-74A7-483C-A5B1-44AA8B04EDD2}" srcOrd="0" destOrd="0" presId="urn:microsoft.com/office/officeart/2005/8/layout/venn1"/>
    <dgm:cxn modelId="{8BE3CB5C-9EAF-4C5F-BC7E-C35297743F6E}" type="presOf" srcId="{E25DD4A7-FCB5-4EF6-A05C-00EB64F3B0A2}" destId="{296795B4-B950-4F22-8298-37388B474007}" srcOrd="0" destOrd="0" presId="urn:microsoft.com/office/officeart/2005/8/layout/venn1"/>
    <dgm:cxn modelId="{58BCDB0A-3366-43B1-8FF8-1CDED81D285C}" type="presParOf" srcId="{E15292B7-74A7-483C-A5B1-44AA8B04EDD2}" destId="{6AC36E4D-2B59-4CD5-8449-502FB94BC291}" srcOrd="0" destOrd="0" presId="urn:microsoft.com/office/officeart/2005/8/layout/venn1"/>
    <dgm:cxn modelId="{29CFA091-B3F5-42A3-82D4-A56FB4A320CA}" type="presParOf" srcId="{E15292B7-74A7-483C-A5B1-44AA8B04EDD2}" destId="{86D6AFEB-B02C-462A-B5A2-F338849C0851}" srcOrd="1" destOrd="0" presId="urn:microsoft.com/office/officeart/2005/8/layout/venn1"/>
    <dgm:cxn modelId="{56B1F713-0933-4325-A017-7F2CC08D4B3C}" type="presParOf" srcId="{E15292B7-74A7-483C-A5B1-44AA8B04EDD2}" destId="{296795B4-B950-4F22-8298-37388B474007}" srcOrd="2" destOrd="0" presId="urn:microsoft.com/office/officeart/2005/8/layout/venn1"/>
    <dgm:cxn modelId="{72F6812A-A53D-473D-9B04-C979BB4E1FB5}" type="presParOf" srcId="{E15292B7-74A7-483C-A5B1-44AA8B04EDD2}" destId="{5B0C24A9-C07B-4688-A525-66DD982A98EB}" srcOrd="3" destOrd="0" presId="urn:microsoft.com/office/officeart/2005/8/layout/venn1"/>
    <dgm:cxn modelId="{B2CC9B23-1294-4FD4-ABF6-D03BAA5DF00A}" type="presParOf" srcId="{E15292B7-74A7-483C-A5B1-44AA8B04EDD2}" destId="{37FCF438-3357-4A95-8041-1D487613A843}" srcOrd="4" destOrd="0" presId="urn:microsoft.com/office/officeart/2005/8/layout/venn1"/>
    <dgm:cxn modelId="{02D2B088-3F57-48CD-B2F1-68E110EC1532}" type="presParOf" srcId="{E15292B7-74A7-483C-A5B1-44AA8B04EDD2}" destId="{67A72947-406B-4A8F-A18D-F4C99A3B72FF}" srcOrd="5" destOrd="0" presId="urn:microsoft.com/office/officeart/2005/8/layout/venn1"/>
    <dgm:cxn modelId="{CB539D78-F8C5-44FC-A3E1-BAD9583E62AE}" type="presParOf" srcId="{E15292B7-74A7-483C-A5B1-44AA8B04EDD2}" destId="{3C974905-E6D9-4DB1-9D54-1129EA2EE4E4}" srcOrd="6" destOrd="0" presId="urn:microsoft.com/office/officeart/2005/8/layout/venn1"/>
    <dgm:cxn modelId="{4BED0BFF-EC05-44C8-9334-5EEC97189864}" type="presParOf" srcId="{E15292B7-74A7-483C-A5B1-44AA8B04EDD2}" destId="{1BBD5FBD-179C-405C-A15B-672D546A9A27}" srcOrd="7"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01CBF1C-244C-43C8-96F6-FB587F277A98}" type="doc">
      <dgm:prSet loTypeId="urn:microsoft.com/office/officeart/2005/8/layout/radial4" loCatId="relationship" qsTypeId="urn:microsoft.com/office/officeart/2005/8/quickstyle/simple3" qsCatId="simple" csTypeId="urn:microsoft.com/office/officeart/2005/8/colors/colorful5" csCatId="colorful" phldr="1"/>
      <dgm:spPr/>
      <dgm:t>
        <a:bodyPr/>
        <a:lstStyle/>
        <a:p>
          <a:endParaRPr lang="zh-TW" altLang="en-US"/>
        </a:p>
      </dgm:t>
    </dgm:pt>
    <dgm:pt modelId="{E575C830-4618-484F-9829-C8AB001A3AD1}">
      <dgm:prSet/>
      <dgm:spPr/>
      <dgm:t>
        <a:bodyPr/>
        <a:lstStyle/>
        <a:p>
          <a:pPr rtl="0"/>
          <a:r>
            <a:rPr lang="en-US" b="1" dirty="0" smtClean="0"/>
            <a:t>Who’s the Decision Maker?</a:t>
          </a:r>
          <a:endParaRPr lang="zh-TW" dirty="0"/>
        </a:p>
      </dgm:t>
    </dgm:pt>
    <dgm:pt modelId="{FA88C8B3-E110-45E6-960C-3E81B5DA7980}" type="parTrans" cxnId="{9A68E771-DF64-4237-A538-3C6952E2F36C}">
      <dgm:prSet/>
      <dgm:spPr/>
      <dgm:t>
        <a:bodyPr/>
        <a:lstStyle/>
        <a:p>
          <a:endParaRPr lang="zh-TW" altLang="en-US"/>
        </a:p>
      </dgm:t>
    </dgm:pt>
    <dgm:pt modelId="{B3A806AA-7004-42E4-A12D-764E919EACF8}" type="sibTrans" cxnId="{9A68E771-DF64-4237-A538-3C6952E2F36C}">
      <dgm:prSet/>
      <dgm:spPr/>
      <dgm:t>
        <a:bodyPr/>
        <a:lstStyle/>
        <a:p>
          <a:endParaRPr lang="zh-TW" altLang="en-US"/>
        </a:p>
      </dgm:t>
    </dgm:pt>
    <dgm:pt modelId="{E3E10AA6-C13F-49BD-AB48-9758C7EEDB37}">
      <dgm:prSet/>
      <dgm:spPr/>
      <dgm:t>
        <a:bodyPr/>
        <a:lstStyle/>
        <a:p>
          <a:pPr rtl="0"/>
          <a:r>
            <a:rPr lang="en-US" altLang="zh-TW" dirty="0" smtClean="0">
              <a:solidFill>
                <a:srgbClr val="FF0000"/>
              </a:solidFill>
            </a:rPr>
            <a:t>Judicial Authority</a:t>
          </a:r>
          <a:endParaRPr lang="zh-TW" dirty="0">
            <a:solidFill>
              <a:srgbClr val="FF0000"/>
            </a:solidFill>
          </a:endParaRPr>
        </a:p>
      </dgm:t>
    </dgm:pt>
    <dgm:pt modelId="{4642765E-2360-46A1-95D5-C9B83D994DD4}" type="parTrans" cxnId="{9A619CD2-37AE-45A7-8925-CC190127754E}">
      <dgm:prSet/>
      <dgm:spPr/>
      <dgm:t>
        <a:bodyPr/>
        <a:lstStyle/>
        <a:p>
          <a:endParaRPr lang="zh-TW" altLang="en-US"/>
        </a:p>
      </dgm:t>
    </dgm:pt>
    <dgm:pt modelId="{1968B288-C283-474B-9619-39B69CC799F6}" type="sibTrans" cxnId="{9A619CD2-37AE-45A7-8925-CC190127754E}">
      <dgm:prSet/>
      <dgm:spPr/>
      <dgm:t>
        <a:bodyPr/>
        <a:lstStyle/>
        <a:p>
          <a:endParaRPr lang="zh-TW" altLang="en-US"/>
        </a:p>
      </dgm:t>
    </dgm:pt>
    <dgm:pt modelId="{76484528-885A-4E78-8CC8-B9450EE8D704}">
      <dgm:prSet/>
      <dgm:spPr/>
      <dgm:t>
        <a:bodyPr/>
        <a:lstStyle/>
        <a:p>
          <a:pPr rtl="0"/>
          <a:r>
            <a:rPr lang="en-US" b="1" dirty="0" smtClean="0"/>
            <a:t>only  court could decide whether a foreign website is serious enough to be blocked</a:t>
          </a:r>
          <a:endParaRPr lang="zh-TW" dirty="0"/>
        </a:p>
      </dgm:t>
    </dgm:pt>
    <dgm:pt modelId="{F24193CA-87F9-447E-B3B4-70AA9F93BD5A}" type="parTrans" cxnId="{6B0E263B-F30F-4699-BE64-920BBDBEEB02}">
      <dgm:prSet/>
      <dgm:spPr/>
      <dgm:t>
        <a:bodyPr/>
        <a:lstStyle/>
        <a:p>
          <a:endParaRPr lang="zh-TW" altLang="en-US"/>
        </a:p>
      </dgm:t>
    </dgm:pt>
    <dgm:pt modelId="{B207BD03-D07F-41A5-9599-C83789B21A96}" type="sibTrans" cxnId="{6B0E263B-F30F-4699-BE64-920BBDBEEB02}">
      <dgm:prSet/>
      <dgm:spPr/>
      <dgm:t>
        <a:bodyPr/>
        <a:lstStyle/>
        <a:p>
          <a:endParaRPr lang="zh-TW" altLang="en-US"/>
        </a:p>
      </dgm:t>
    </dgm:pt>
    <dgm:pt modelId="{56B697BD-E87D-4954-A853-52E2783D223B}">
      <dgm:prSet/>
      <dgm:spPr/>
      <dgm:t>
        <a:bodyPr/>
        <a:lstStyle/>
        <a:p>
          <a:pPr rtl="0"/>
          <a:r>
            <a:rPr lang="en-US" b="0" dirty="0" smtClean="0">
              <a:solidFill>
                <a:srgbClr val="FF0000"/>
              </a:solidFill>
            </a:rPr>
            <a:t>Administrative Authority</a:t>
          </a:r>
          <a:endParaRPr lang="zh-TW" b="0" dirty="0">
            <a:solidFill>
              <a:srgbClr val="FF0000"/>
            </a:solidFill>
          </a:endParaRPr>
        </a:p>
      </dgm:t>
    </dgm:pt>
    <dgm:pt modelId="{4488A890-84E2-491D-A95B-312100C2C313}" type="parTrans" cxnId="{F70B8164-0AB6-4332-BDD6-882938910B44}">
      <dgm:prSet/>
      <dgm:spPr/>
      <dgm:t>
        <a:bodyPr/>
        <a:lstStyle/>
        <a:p>
          <a:endParaRPr lang="zh-TW" altLang="en-US"/>
        </a:p>
      </dgm:t>
    </dgm:pt>
    <dgm:pt modelId="{BDB69B20-CF00-4B05-A928-1286EA6E9F31}" type="sibTrans" cxnId="{F70B8164-0AB6-4332-BDD6-882938910B44}">
      <dgm:prSet/>
      <dgm:spPr/>
      <dgm:t>
        <a:bodyPr/>
        <a:lstStyle/>
        <a:p>
          <a:endParaRPr lang="zh-TW" altLang="en-US"/>
        </a:p>
      </dgm:t>
    </dgm:pt>
    <dgm:pt modelId="{4FD499F8-3629-469C-A263-EB19E417E546}">
      <dgm:prSet/>
      <dgm:spPr/>
      <dgm:t>
        <a:bodyPr/>
        <a:lstStyle/>
        <a:p>
          <a:pPr rtl="0"/>
          <a:r>
            <a:rPr lang="en-US" b="1" dirty="0" smtClean="0"/>
            <a:t>the administrative authority is empowered to make the decision</a:t>
          </a:r>
          <a:endParaRPr lang="zh-TW" dirty="0"/>
        </a:p>
      </dgm:t>
    </dgm:pt>
    <dgm:pt modelId="{1ACE0FFD-06EC-40D3-82A2-82D646A51D27}" type="parTrans" cxnId="{69513833-0C4B-4FB9-A046-AF8586465CCD}">
      <dgm:prSet/>
      <dgm:spPr/>
      <dgm:t>
        <a:bodyPr/>
        <a:lstStyle/>
        <a:p>
          <a:endParaRPr lang="zh-TW" altLang="en-US"/>
        </a:p>
      </dgm:t>
    </dgm:pt>
    <dgm:pt modelId="{D5F7D70C-3686-4BFA-9D50-1C4102791424}" type="sibTrans" cxnId="{69513833-0C4B-4FB9-A046-AF8586465CCD}">
      <dgm:prSet/>
      <dgm:spPr/>
      <dgm:t>
        <a:bodyPr/>
        <a:lstStyle/>
        <a:p>
          <a:endParaRPr lang="zh-TW" altLang="en-US"/>
        </a:p>
      </dgm:t>
    </dgm:pt>
    <dgm:pt modelId="{D1D0B136-8EF0-483D-B40F-6F28652B2D73}">
      <dgm:prSet/>
      <dgm:spPr/>
      <dgm:t>
        <a:bodyPr/>
        <a:lstStyle/>
        <a:p>
          <a:pPr rtl="0"/>
          <a:r>
            <a:rPr lang="en-US" b="0" dirty="0" smtClean="0">
              <a:solidFill>
                <a:schemeClr val="tx2">
                  <a:lumMod val="50000"/>
                </a:schemeClr>
              </a:solidFill>
            </a:rPr>
            <a:t>U.K, Spain, Ireland, Chile, Columbia</a:t>
          </a:r>
          <a:endParaRPr lang="zh-TW" b="0" dirty="0">
            <a:solidFill>
              <a:schemeClr val="tx2">
                <a:lumMod val="50000"/>
              </a:schemeClr>
            </a:solidFill>
          </a:endParaRPr>
        </a:p>
      </dgm:t>
    </dgm:pt>
    <dgm:pt modelId="{6C0DD0F9-5205-409F-A19B-96382DBB548F}" type="parTrans" cxnId="{F11023A7-5419-4108-A2FE-E4C00DA570E0}">
      <dgm:prSet/>
      <dgm:spPr/>
      <dgm:t>
        <a:bodyPr/>
        <a:lstStyle/>
        <a:p>
          <a:endParaRPr lang="zh-TW" altLang="en-US"/>
        </a:p>
      </dgm:t>
    </dgm:pt>
    <dgm:pt modelId="{C27AF671-D6B7-44E8-B4CA-44C8F37F6B13}" type="sibTrans" cxnId="{F11023A7-5419-4108-A2FE-E4C00DA570E0}">
      <dgm:prSet/>
      <dgm:spPr/>
      <dgm:t>
        <a:bodyPr/>
        <a:lstStyle/>
        <a:p>
          <a:endParaRPr lang="zh-TW" altLang="en-US"/>
        </a:p>
      </dgm:t>
    </dgm:pt>
    <dgm:pt modelId="{37FD0769-B738-4FCD-9F85-8ABF3B09DE52}">
      <dgm:prSet/>
      <dgm:spPr/>
      <dgm:t>
        <a:bodyPr/>
        <a:lstStyle/>
        <a:p>
          <a:pPr rtl="0"/>
          <a:r>
            <a:rPr lang="en-US" b="0" dirty="0" smtClean="0">
              <a:solidFill>
                <a:srgbClr val="7030A0"/>
              </a:solidFill>
            </a:rPr>
            <a:t>Korea, India, Malaysia</a:t>
          </a:r>
          <a:endParaRPr lang="zh-TW" b="0" dirty="0">
            <a:solidFill>
              <a:srgbClr val="7030A0"/>
            </a:solidFill>
          </a:endParaRPr>
        </a:p>
      </dgm:t>
    </dgm:pt>
    <dgm:pt modelId="{2D8C0CB2-429E-4FA9-B99F-4BE6AAD05052}" type="parTrans" cxnId="{93FF0B18-0187-4E1B-A029-197B743572C3}">
      <dgm:prSet/>
      <dgm:spPr/>
      <dgm:t>
        <a:bodyPr/>
        <a:lstStyle/>
        <a:p>
          <a:endParaRPr lang="zh-TW" altLang="en-US"/>
        </a:p>
      </dgm:t>
    </dgm:pt>
    <dgm:pt modelId="{CE1DCFAC-ABAF-491E-997E-4DD5E1013B81}" type="sibTrans" cxnId="{93FF0B18-0187-4E1B-A029-197B743572C3}">
      <dgm:prSet/>
      <dgm:spPr/>
      <dgm:t>
        <a:bodyPr/>
        <a:lstStyle/>
        <a:p>
          <a:endParaRPr lang="zh-TW" altLang="en-US"/>
        </a:p>
      </dgm:t>
    </dgm:pt>
    <dgm:pt modelId="{490B539A-7BD9-4875-B1DD-97F4A7B1BD53}" type="pres">
      <dgm:prSet presAssocID="{C01CBF1C-244C-43C8-96F6-FB587F277A98}" presName="cycle" presStyleCnt="0">
        <dgm:presLayoutVars>
          <dgm:chMax val="1"/>
          <dgm:dir/>
          <dgm:animLvl val="ctr"/>
          <dgm:resizeHandles val="exact"/>
        </dgm:presLayoutVars>
      </dgm:prSet>
      <dgm:spPr/>
      <dgm:t>
        <a:bodyPr/>
        <a:lstStyle/>
        <a:p>
          <a:endParaRPr lang="zh-TW" altLang="en-US"/>
        </a:p>
      </dgm:t>
    </dgm:pt>
    <dgm:pt modelId="{3CBF2E5F-8805-4CBC-943C-FA63C08A1039}" type="pres">
      <dgm:prSet presAssocID="{E575C830-4618-484F-9829-C8AB001A3AD1}" presName="centerShape" presStyleLbl="node0" presStyleIdx="0" presStyleCnt="1"/>
      <dgm:spPr/>
      <dgm:t>
        <a:bodyPr/>
        <a:lstStyle/>
        <a:p>
          <a:endParaRPr lang="zh-TW" altLang="en-US"/>
        </a:p>
      </dgm:t>
    </dgm:pt>
    <dgm:pt modelId="{85A4DD86-9884-4FF2-BB60-6E00B0C23E00}" type="pres">
      <dgm:prSet presAssocID="{4642765E-2360-46A1-95D5-C9B83D994DD4}" presName="parTrans" presStyleLbl="bgSibTrans2D1" presStyleIdx="0" presStyleCnt="2"/>
      <dgm:spPr/>
      <dgm:t>
        <a:bodyPr/>
        <a:lstStyle/>
        <a:p>
          <a:endParaRPr lang="zh-TW" altLang="en-US"/>
        </a:p>
      </dgm:t>
    </dgm:pt>
    <dgm:pt modelId="{681E9B88-2C04-4A90-B471-58C6928893C0}" type="pres">
      <dgm:prSet presAssocID="{E3E10AA6-C13F-49BD-AB48-9758C7EEDB37}" presName="node" presStyleLbl="node1" presStyleIdx="0" presStyleCnt="2">
        <dgm:presLayoutVars>
          <dgm:bulletEnabled val="1"/>
        </dgm:presLayoutVars>
      </dgm:prSet>
      <dgm:spPr/>
      <dgm:t>
        <a:bodyPr/>
        <a:lstStyle/>
        <a:p>
          <a:endParaRPr lang="zh-TW" altLang="en-US"/>
        </a:p>
      </dgm:t>
    </dgm:pt>
    <dgm:pt modelId="{840EA7FA-D1B8-4E86-A86F-D775E6392785}" type="pres">
      <dgm:prSet presAssocID="{4488A890-84E2-491D-A95B-312100C2C313}" presName="parTrans" presStyleLbl="bgSibTrans2D1" presStyleIdx="1" presStyleCnt="2"/>
      <dgm:spPr/>
      <dgm:t>
        <a:bodyPr/>
        <a:lstStyle/>
        <a:p>
          <a:endParaRPr lang="zh-TW" altLang="en-US"/>
        </a:p>
      </dgm:t>
    </dgm:pt>
    <dgm:pt modelId="{DD57B721-3C70-419F-8E63-96157D6DDBCA}" type="pres">
      <dgm:prSet presAssocID="{56B697BD-E87D-4954-A853-52E2783D223B}" presName="node" presStyleLbl="node1" presStyleIdx="1" presStyleCnt="2">
        <dgm:presLayoutVars>
          <dgm:bulletEnabled val="1"/>
        </dgm:presLayoutVars>
      </dgm:prSet>
      <dgm:spPr/>
      <dgm:t>
        <a:bodyPr/>
        <a:lstStyle/>
        <a:p>
          <a:endParaRPr lang="zh-TW" altLang="en-US"/>
        </a:p>
      </dgm:t>
    </dgm:pt>
  </dgm:ptLst>
  <dgm:cxnLst>
    <dgm:cxn modelId="{9A619CD2-37AE-45A7-8925-CC190127754E}" srcId="{E575C830-4618-484F-9829-C8AB001A3AD1}" destId="{E3E10AA6-C13F-49BD-AB48-9758C7EEDB37}" srcOrd="0" destOrd="0" parTransId="{4642765E-2360-46A1-95D5-C9B83D994DD4}" sibTransId="{1968B288-C283-474B-9619-39B69CC799F6}"/>
    <dgm:cxn modelId="{6B0E263B-F30F-4699-BE64-920BBDBEEB02}" srcId="{E3E10AA6-C13F-49BD-AB48-9758C7EEDB37}" destId="{76484528-885A-4E78-8CC8-B9450EE8D704}" srcOrd="0" destOrd="0" parTransId="{F24193CA-87F9-447E-B3B4-70AA9F93BD5A}" sibTransId="{B207BD03-D07F-41A5-9599-C83789B21A96}"/>
    <dgm:cxn modelId="{00B81B5F-3FD4-430B-8994-46E95B39EB09}" type="presOf" srcId="{E3E10AA6-C13F-49BD-AB48-9758C7EEDB37}" destId="{681E9B88-2C04-4A90-B471-58C6928893C0}" srcOrd="0" destOrd="0" presId="urn:microsoft.com/office/officeart/2005/8/layout/radial4"/>
    <dgm:cxn modelId="{077EAA99-611A-49B9-ABE2-D3D426083C3A}" type="presOf" srcId="{D1D0B136-8EF0-483D-B40F-6F28652B2D73}" destId="{681E9B88-2C04-4A90-B471-58C6928893C0}" srcOrd="0" destOrd="2" presId="urn:microsoft.com/office/officeart/2005/8/layout/radial4"/>
    <dgm:cxn modelId="{09B0BE8F-65BE-4FD8-A565-7C2589E89BC5}" type="presOf" srcId="{C01CBF1C-244C-43C8-96F6-FB587F277A98}" destId="{490B539A-7BD9-4875-B1DD-97F4A7B1BD53}" srcOrd="0" destOrd="0" presId="urn:microsoft.com/office/officeart/2005/8/layout/radial4"/>
    <dgm:cxn modelId="{2B9A1831-677E-447F-B0AC-D07B13A213C4}" type="presOf" srcId="{4FD499F8-3629-469C-A263-EB19E417E546}" destId="{DD57B721-3C70-419F-8E63-96157D6DDBCA}" srcOrd="0" destOrd="1" presId="urn:microsoft.com/office/officeart/2005/8/layout/radial4"/>
    <dgm:cxn modelId="{F70B8164-0AB6-4332-BDD6-882938910B44}" srcId="{E575C830-4618-484F-9829-C8AB001A3AD1}" destId="{56B697BD-E87D-4954-A853-52E2783D223B}" srcOrd="1" destOrd="0" parTransId="{4488A890-84E2-491D-A95B-312100C2C313}" sibTransId="{BDB69B20-CF00-4B05-A928-1286EA6E9F31}"/>
    <dgm:cxn modelId="{93FF0B18-0187-4E1B-A029-197B743572C3}" srcId="{56B697BD-E87D-4954-A853-52E2783D223B}" destId="{37FD0769-B738-4FCD-9F85-8ABF3B09DE52}" srcOrd="1" destOrd="0" parTransId="{2D8C0CB2-429E-4FA9-B99F-4BE6AAD05052}" sibTransId="{CE1DCFAC-ABAF-491E-997E-4DD5E1013B81}"/>
    <dgm:cxn modelId="{E08D4F9E-D9B3-4B51-ACE3-C15325D6A970}" type="presOf" srcId="{4488A890-84E2-491D-A95B-312100C2C313}" destId="{840EA7FA-D1B8-4E86-A86F-D775E6392785}" srcOrd="0" destOrd="0" presId="urn:microsoft.com/office/officeart/2005/8/layout/radial4"/>
    <dgm:cxn modelId="{31232D13-A7C0-4D25-8AD6-DCF9A73C176C}" type="presOf" srcId="{56B697BD-E87D-4954-A853-52E2783D223B}" destId="{DD57B721-3C70-419F-8E63-96157D6DDBCA}" srcOrd="0" destOrd="0" presId="urn:microsoft.com/office/officeart/2005/8/layout/radial4"/>
    <dgm:cxn modelId="{6063A550-4A11-435D-96D4-DE80A33A8400}" type="presOf" srcId="{E575C830-4618-484F-9829-C8AB001A3AD1}" destId="{3CBF2E5F-8805-4CBC-943C-FA63C08A1039}" srcOrd="0" destOrd="0" presId="urn:microsoft.com/office/officeart/2005/8/layout/radial4"/>
    <dgm:cxn modelId="{69513833-0C4B-4FB9-A046-AF8586465CCD}" srcId="{56B697BD-E87D-4954-A853-52E2783D223B}" destId="{4FD499F8-3629-469C-A263-EB19E417E546}" srcOrd="0" destOrd="0" parTransId="{1ACE0FFD-06EC-40D3-82A2-82D646A51D27}" sibTransId="{D5F7D70C-3686-4BFA-9D50-1C4102791424}"/>
    <dgm:cxn modelId="{29D16BA1-86D4-4EF2-9DAF-E4681F27CEB3}" type="presOf" srcId="{4642765E-2360-46A1-95D5-C9B83D994DD4}" destId="{85A4DD86-9884-4FF2-BB60-6E00B0C23E00}" srcOrd="0" destOrd="0" presId="urn:microsoft.com/office/officeart/2005/8/layout/radial4"/>
    <dgm:cxn modelId="{A8FEBE5B-5E6D-4093-8C72-7EB0CB00069E}" type="presOf" srcId="{76484528-885A-4E78-8CC8-B9450EE8D704}" destId="{681E9B88-2C04-4A90-B471-58C6928893C0}" srcOrd="0" destOrd="1" presId="urn:microsoft.com/office/officeart/2005/8/layout/radial4"/>
    <dgm:cxn modelId="{F11023A7-5419-4108-A2FE-E4C00DA570E0}" srcId="{E3E10AA6-C13F-49BD-AB48-9758C7EEDB37}" destId="{D1D0B136-8EF0-483D-B40F-6F28652B2D73}" srcOrd="1" destOrd="0" parTransId="{6C0DD0F9-5205-409F-A19B-96382DBB548F}" sibTransId="{C27AF671-D6B7-44E8-B4CA-44C8F37F6B13}"/>
    <dgm:cxn modelId="{9A68E771-DF64-4237-A538-3C6952E2F36C}" srcId="{C01CBF1C-244C-43C8-96F6-FB587F277A98}" destId="{E575C830-4618-484F-9829-C8AB001A3AD1}" srcOrd="0" destOrd="0" parTransId="{FA88C8B3-E110-45E6-960C-3E81B5DA7980}" sibTransId="{B3A806AA-7004-42E4-A12D-764E919EACF8}"/>
    <dgm:cxn modelId="{43F90162-CCC3-4433-8580-A2B5771040C9}" type="presOf" srcId="{37FD0769-B738-4FCD-9F85-8ABF3B09DE52}" destId="{DD57B721-3C70-419F-8E63-96157D6DDBCA}" srcOrd="0" destOrd="2" presId="urn:microsoft.com/office/officeart/2005/8/layout/radial4"/>
    <dgm:cxn modelId="{14BA60E7-083A-4684-A396-07B259B6524F}" type="presParOf" srcId="{490B539A-7BD9-4875-B1DD-97F4A7B1BD53}" destId="{3CBF2E5F-8805-4CBC-943C-FA63C08A1039}" srcOrd="0" destOrd="0" presId="urn:microsoft.com/office/officeart/2005/8/layout/radial4"/>
    <dgm:cxn modelId="{10ECA508-EF26-49DD-B23F-0E2A4FA89E40}" type="presParOf" srcId="{490B539A-7BD9-4875-B1DD-97F4A7B1BD53}" destId="{85A4DD86-9884-4FF2-BB60-6E00B0C23E00}" srcOrd="1" destOrd="0" presId="urn:microsoft.com/office/officeart/2005/8/layout/radial4"/>
    <dgm:cxn modelId="{E2D474B3-5853-4EA1-B2F1-A60A52F4E413}" type="presParOf" srcId="{490B539A-7BD9-4875-B1DD-97F4A7B1BD53}" destId="{681E9B88-2C04-4A90-B471-58C6928893C0}" srcOrd="2" destOrd="0" presId="urn:microsoft.com/office/officeart/2005/8/layout/radial4"/>
    <dgm:cxn modelId="{FE03BF2A-67F9-44CD-AE83-A997DB2B52FA}" type="presParOf" srcId="{490B539A-7BD9-4875-B1DD-97F4A7B1BD53}" destId="{840EA7FA-D1B8-4E86-A86F-D775E6392785}" srcOrd="3" destOrd="0" presId="urn:microsoft.com/office/officeart/2005/8/layout/radial4"/>
    <dgm:cxn modelId="{BBDB8A95-2628-43EB-BA06-63367DC77293}" type="presParOf" srcId="{490B539A-7BD9-4875-B1DD-97F4A7B1BD53}" destId="{DD57B721-3C70-419F-8E63-96157D6DDBCA}" srcOrd="4"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9875FF2-F661-42FB-BE5D-1B400E43CF6D}" type="doc">
      <dgm:prSet loTypeId="urn:microsoft.com/office/officeart/2005/8/layout/arrow3" loCatId="relationship" qsTypeId="urn:microsoft.com/office/officeart/2005/8/quickstyle/simple1" qsCatId="simple" csTypeId="urn:microsoft.com/office/officeart/2005/8/colors/accent2_4" csCatId="accent2" phldr="1"/>
      <dgm:spPr/>
      <dgm:t>
        <a:bodyPr/>
        <a:lstStyle/>
        <a:p>
          <a:endParaRPr lang="zh-TW" altLang="en-US"/>
        </a:p>
      </dgm:t>
    </dgm:pt>
    <dgm:pt modelId="{F7E03801-3B9C-4D46-950E-42FB5CB5EC22}">
      <dgm:prSet phldrT="[文字]" custT="1"/>
      <dgm:spPr/>
      <dgm:t>
        <a:bodyPr/>
        <a:lstStyle/>
        <a:p>
          <a:pPr marL="273050" indent="-273050" algn="ctr">
            <a:spcAft>
              <a:spcPct val="35000"/>
            </a:spcAft>
          </a:pPr>
          <a:r>
            <a:rPr lang="en-US" altLang="zh-TW" sz="2200" b="1" u="none" baseline="0" dirty="0" smtClean="0">
              <a:solidFill>
                <a:schemeClr val="accent2">
                  <a:lumMod val="75000"/>
                </a:schemeClr>
              </a:solidFill>
              <a:effectLst>
                <a:outerShdw blurRad="38100" dist="38100" dir="2700000" algn="tl">
                  <a:srgbClr val="000000">
                    <a:alpha val="43137"/>
                  </a:srgbClr>
                </a:outerShdw>
              </a:effectLst>
              <a:latin typeface="+mn-lt"/>
              <a:ea typeface="Arial Unicode MS" pitchFamily="34" charset="-120"/>
              <a:cs typeface="Arial Unicode MS" pitchFamily="34" charset="-120"/>
            </a:rPr>
            <a:t>ISPs</a:t>
          </a:r>
          <a:r>
            <a:rPr lang="en-US" altLang="zh-TW" sz="2200" u="none" baseline="0" dirty="0" smtClean="0">
              <a:solidFill>
                <a:schemeClr val="accent2">
                  <a:lumMod val="75000"/>
                </a:schemeClr>
              </a:solidFill>
              <a:latin typeface="+mn-lt"/>
              <a:ea typeface="Arial Unicode MS" pitchFamily="34" charset="-120"/>
              <a:cs typeface="Arial Unicode MS" pitchFamily="34" charset="-120"/>
            </a:rPr>
            <a:t> brought up their concerns:</a:t>
          </a:r>
          <a:endParaRPr lang="en-US" altLang="zh-TW" sz="2200" baseline="0" dirty="0" smtClean="0">
            <a:ln>
              <a:solidFill>
                <a:schemeClr val="tx2"/>
              </a:solidFill>
            </a:ln>
            <a:solidFill>
              <a:schemeClr val="accent2">
                <a:lumMod val="75000"/>
              </a:schemeClr>
            </a:solidFill>
            <a:latin typeface="+mn-lt"/>
            <a:ea typeface="標楷體" pitchFamily="65" charset="-120"/>
          </a:endParaRPr>
        </a:p>
        <a:p>
          <a:pPr marL="273050" indent="-273050" algn="ctr">
            <a:spcAft>
              <a:spcPts val="0"/>
            </a:spcAft>
          </a:pPr>
          <a:r>
            <a:rPr lang="en-US" altLang="zh-TW" sz="2000" u="none" baseline="0" dirty="0" smtClean="0">
              <a:solidFill>
                <a:schemeClr val="accent2">
                  <a:lumMod val="75000"/>
                </a:schemeClr>
              </a:solidFill>
              <a:latin typeface="+mn-lt"/>
              <a:ea typeface="Arial Unicode MS" pitchFamily="34" charset="-120"/>
              <a:cs typeface="Arial Unicode MS" pitchFamily="34" charset="-120"/>
            </a:rPr>
            <a:t>1. No certain criteria on determining  which infringing websites shall be blocked. </a:t>
          </a:r>
        </a:p>
        <a:p>
          <a:pPr marL="273050" indent="-273050" algn="ctr">
            <a:spcAft>
              <a:spcPct val="35000"/>
            </a:spcAft>
          </a:pPr>
          <a:r>
            <a:rPr lang="en-US" altLang="zh-TW" sz="2000" baseline="0" dirty="0" smtClean="0">
              <a:solidFill>
                <a:schemeClr val="accent2">
                  <a:lumMod val="75000"/>
                </a:schemeClr>
              </a:solidFill>
              <a:latin typeface="+mn-lt"/>
              <a:ea typeface="Arial Unicode MS" pitchFamily="34" charset="-120"/>
              <a:cs typeface="Arial Unicode MS" pitchFamily="34" charset="-120"/>
            </a:rPr>
            <a:t>2.</a:t>
          </a:r>
          <a:r>
            <a:rPr lang="zh-TW" altLang="en-US" sz="2000" baseline="0" dirty="0" smtClean="0">
              <a:solidFill>
                <a:schemeClr val="accent2">
                  <a:lumMod val="75000"/>
                </a:schemeClr>
              </a:solidFill>
              <a:latin typeface="+mn-lt"/>
              <a:ea typeface="Arial Unicode MS" pitchFamily="34" charset="-120"/>
              <a:cs typeface="Arial Unicode MS" pitchFamily="34" charset="-120"/>
            </a:rPr>
            <a:t> </a:t>
          </a:r>
          <a:r>
            <a:rPr lang="en-US" altLang="zh-TW" sz="2000" baseline="0" dirty="0" smtClean="0">
              <a:solidFill>
                <a:schemeClr val="accent2">
                  <a:lumMod val="75000"/>
                </a:schemeClr>
              </a:solidFill>
              <a:latin typeface="+mn-lt"/>
              <a:ea typeface="Arial Unicode MS" pitchFamily="34" charset="-120"/>
              <a:cs typeface="Arial Unicode MS" pitchFamily="34" charset="-120"/>
            </a:rPr>
            <a:t>Blocking would be Costly and difficult : “Distributing Framework” in Taiwan . </a:t>
          </a:r>
          <a:endParaRPr lang="zh-TW" altLang="en-US" sz="2000" b="0" baseline="0" dirty="0" smtClean="0">
            <a:solidFill>
              <a:schemeClr val="accent2">
                <a:lumMod val="75000"/>
              </a:schemeClr>
            </a:solidFill>
            <a:latin typeface="+mn-lt"/>
            <a:ea typeface="Arial Unicode MS" pitchFamily="34" charset="-120"/>
            <a:cs typeface="Arial Unicode MS" pitchFamily="34" charset="-120"/>
          </a:endParaRPr>
        </a:p>
      </dgm:t>
    </dgm:pt>
    <dgm:pt modelId="{7EA74713-CF04-4162-BDAE-B428F678457D}" type="parTrans" cxnId="{94F41779-BF38-41FD-A45E-072310B15E3C}">
      <dgm:prSet/>
      <dgm:spPr/>
      <dgm:t>
        <a:bodyPr/>
        <a:lstStyle/>
        <a:p>
          <a:endParaRPr lang="zh-TW" altLang="en-US"/>
        </a:p>
      </dgm:t>
    </dgm:pt>
    <dgm:pt modelId="{6DDBE3B8-B4C8-4635-AF29-C332FC191E1B}" type="sibTrans" cxnId="{94F41779-BF38-41FD-A45E-072310B15E3C}">
      <dgm:prSet/>
      <dgm:spPr/>
      <dgm:t>
        <a:bodyPr/>
        <a:lstStyle/>
        <a:p>
          <a:endParaRPr lang="zh-TW" altLang="en-US"/>
        </a:p>
      </dgm:t>
    </dgm:pt>
    <dgm:pt modelId="{FCD1CB20-BD41-484B-BCFF-827672715B97}">
      <dgm:prSet phldrT="[文字]" custT="1"/>
      <dgm:spPr/>
      <dgm:t>
        <a:bodyPr/>
        <a:lstStyle/>
        <a:p>
          <a:pPr>
            <a:spcAft>
              <a:spcPct val="35000"/>
            </a:spcAft>
          </a:pPr>
          <a:r>
            <a:rPr lang="en-US" altLang="zh-TW" sz="2200" b="1" baseline="0" dirty="0" smtClean="0">
              <a:solidFill>
                <a:schemeClr val="accent3">
                  <a:lumMod val="50000"/>
                </a:schemeClr>
              </a:solidFill>
              <a:effectLst>
                <a:outerShdw blurRad="38100" dist="38100" dir="2700000" algn="tl">
                  <a:srgbClr val="000000">
                    <a:alpha val="43137"/>
                  </a:srgbClr>
                </a:outerShdw>
              </a:effectLst>
              <a:latin typeface="+mn-lt"/>
              <a:ea typeface="標楷體" pitchFamily="65" charset="-120"/>
            </a:rPr>
            <a:t>RIGHT HOLDERS </a:t>
          </a:r>
          <a:r>
            <a:rPr lang="en-US" altLang="zh-TW" sz="2200" b="0" baseline="0" dirty="0" smtClean="0">
              <a:solidFill>
                <a:schemeClr val="accent3">
                  <a:lumMod val="50000"/>
                </a:schemeClr>
              </a:solidFill>
              <a:latin typeface="+mn-lt"/>
              <a:ea typeface="標楷體" pitchFamily="65" charset="-120"/>
            </a:rPr>
            <a:t>claimed for timely and efficient procedures:</a:t>
          </a:r>
        </a:p>
        <a:p>
          <a:pPr>
            <a:spcAft>
              <a:spcPts val="0"/>
            </a:spcAft>
          </a:pPr>
          <a:r>
            <a:rPr lang="en-US" altLang="zh-TW" sz="2000" baseline="0" dirty="0" smtClean="0">
              <a:solidFill>
                <a:schemeClr val="accent3">
                  <a:lumMod val="50000"/>
                </a:schemeClr>
              </a:solidFill>
              <a:latin typeface="+mn-lt"/>
              <a:ea typeface="標楷體" pitchFamily="65" charset="-120"/>
            </a:rPr>
            <a:t>1. Accept feasible blocking technique i.e</a:t>
          </a:r>
          <a:r>
            <a:rPr lang="en-US" altLang="zh-TW" sz="2000" i="1" baseline="0" dirty="0" smtClean="0">
              <a:solidFill>
                <a:schemeClr val="accent3">
                  <a:lumMod val="50000"/>
                </a:schemeClr>
              </a:solidFill>
              <a:latin typeface="+mn-lt"/>
              <a:ea typeface="標楷體" pitchFamily="65" charset="-120"/>
            </a:rPr>
            <a:t>. </a:t>
          </a:r>
          <a:r>
            <a:rPr lang="en-US" altLang="zh-TW" sz="2000" i="1" u="sng" baseline="0" dirty="0" smtClean="0">
              <a:solidFill>
                <a:schemeClr val="accent3">
                  <a:lumMod val="50000"/>
                </a:schemeClr>
              </a:solidFill>
              <a:latin typeface="+mn-lt"/>
              <a:ea typeface="標楷體" pitchFamily="65" charset="-120"/>
            </a:rPr>
            <a:t>IP Address</a:t>
          </a:r>
          <a:r>
            <a:rPr lang="en-US" altLang="zh-TW" sz="2000" u="sng" baseline="0" dirty="0" smtClean="0">
              <a:solidFill>
                <a:schemeClr val="accent3">
                  <a:lumMod val="50000"/>
                </a:schemeClr>
              </a:solidFill>
              <a:latin typeface="+mn-lt"/>
              <a:ea typeface="標楷體" pitchFamily="65" charset="-120"/>
            </a:rPr>
            <a:t> </a:t>
          </a:r>
          <a:r>
            <a:rPr lang="en-US" altLang="zh-TW" sz="2000" baseline="0" dirty="0" smtClean="0">
              <a:solidFill>
                <a:schemeClr val="accent3">
                  <a:lumMod val="50000"/>
                </a:schemeClr>
              </a:solidFill>
              <a:latin typeface="+mn-lt"/>
              <a:ea typeface="標楷體" pitchFamily="65" charset="-120"/>
            </a:rPr>
            <a:t>or </a:t>
          </a:r>
          <a:r>
            <a:rPr lang="en-US" altLang="zh-TW" sz="2000" i="1" u="sng" baseline="0" dirty="0" smtClean="0">
              <a:solidFill>
                <a:schemeClr val="accent3">
                  <a:lumMod val="50000"/>
                </a:schemeClr>
              </a:solidFill>
              <a:latin typeface="+mn-lt"/>
              <a:ea typeface="標楷體" pitchFamily="65" charset="-120"/>
            </a:rPr>
            <a:t>DNS</a:t>
          </a:r>
          <a:r>
            <a:rPr lang="en-US" altLang="zh-TW" sz="2000" baseline="0" dirty="0" smtClean="0">
              <a:solidFill>
                <a:schemeClr val="accent3">
                  <a:lumMod val="50000"/>
                </a:schemeClr>
              </a:solidFill>
              <a:latin typeface="+mn-lt"/>
              <a:ea typeface="標楷體" pitchFamily="65" charset="-120"/>
            </a:rPr>
            <a:t> technique, </a:t>
          </a:r>
        </a:p>
        <a:p>
          <a:pPr>
            <a:spcAft>
              <a:spcPct val="35000"/>
            </a:spcAft>
          </a:pPr>
          <a:r>
            <a:rPr lang="en-US" altLang="zh-TW" sz="2000" baseline="0" dirty="0" smtClean="0">
              <a:solidFill>
                <a:schemeClr val="accent3">
                  <a:lumMod val="50000"/>
                </a:schemeClr>
              </a:solidFill>
              <a:latin typeface="+mn-lt"/>
              <a:ea typeface="標楷體" pitchFamily="65" charset="-120"/>
            </a:rPr>
            <a:t>2. Yield to limited execution of the most  notorious websites.</a:t>
          </a:r>
          <a:endParaRPr lang="zh-TW" altLang="en-US" sz="2000" dirty="0">
            <a:solidFill>
              <a:schemeClr val="accent3">
                <a:lumMod val="50000"/>
              </a:schemeClr>
            </a:solidFill>
          </a:endParaRPr>
        </a:p>
      </dgm:t>
    </dgm:pt>
    <dgm:pt modelId="{EDCE3967-EB2B-41F5-8D57-70E22BAFF530}" type="parTrans" cxnId="{69E0DB45-13F9-463E-A0E4-FB687105BCA4}">
      <dgm:prSet/>
      <dgm:spPr/>
      <dgm:t>
        <a:bodyPr/>
        <a:lstStyle/>
        <a:p>
          <a:endParaRPr lang="zh-TW" altLang="en-US"/>
        </a:p>
      </dgm:t>
    </dgm:pt>
    <dgm:pt modelId="{FC474E7F-846F-48A4-A45B-DAFCCE363B67}" type="sibTrans" cxnId="{69E0DB45-13F9-463E-A0E4-FB687105BCA4}">
      <dgm:prSet/>
      <dgm:spPr/>
      <dgm:t>
        <a:bodyPr/>
        <a:lstStyle/>
        <a:p>
          <a:endParaRPr lang="zh-TW" altLang="en-US"/>
        </a:p>
      </dgm:t>
    </dgm:pt>
    <dgm:pt modelId="{4DAE1704-B94F-4763-878C-B3BFDEC5B99C}" type="pres">
      <dgm:prSet presAssocID="{29875FF2-F661-42FB-BE5D-1B400E43CF6D}" presName="compositeShape" presStyleCnt="0">
        <dgm:presLayoutVars>
          <dgm:chMax val="2"/>
          <dgm:dir/>
          <dgm:resizeHandles val="exact"/>
        </dgm:presLayoutVars>
      </dgm:prSet>
      <dgm:spPr/>
      <dgm:t>
        <a:bodyPr/>
        <a:lstStyle/>
        <a:p>
          <a:endParaRPr lang="zh-TW" altLang="en-US"/>
        </a:p>
      </dgm:t>
    </dgm:pt>
    <dgm:pt modelId="{6A5FFF3B-8EDA-4E9A-8685-BB5EA9F0BABD}" type="pres">
      <dgm:prSet presAssocID="{29875FF2-F661-42FB-BE5D-1B400E43CF6D}" presName="divider" presStyleLbl="fgShp" presStyleIdx="0" presStyleCnt="1"/>
      <dgm:spPr/>
    </dgm:pt>
    <dgm:pt modelId="{6A69141C-6076-45D9-A714-4482D965C1F4}" type="pres">
      <dgm:prSet presAssocID="{F7E03801-3B9C-4D46-950E-42FB5CB5EC22}" presName="downArrow" presStyleLbl="node1" presStyleIdx="0" presStyleCnt="2"/>
      <dgm:spPr/>
    </dgm:pt>
    <dgm:pt modelId="{FFA18D0C-B25F-49EB-ADE2-421ADEB3AC11}" type="pres">
      <dgm:prSet presAssocID="{F7E03801-3B9C-4D46-950E-42FB5CB5EC22}" presName="downArrowText" presStyleLbl="revTx" presStyleIdx="0" presStyleCnt="2" custScaleX="201336">
        <dgm:presLayoutVars>
          <dgm:bulletEnabled val="1"/>
        </dgm:presLayoutVars>
      </dgm:prSet>
      <dgm:spPr/>
      <dgm:t>
        <a:bodyPr/>
        <a:lstStyle/>
        <a:p>
          <a:endParaRPr lang="zh-TW" altLang="en-US"/>
        </a:p>
      </dgm:t>
    </dgm:pt>
    <dgm:pt modelId="{BB9A6757-E057-4001-800D-42BBA2CD4BC3}" type="pres">
      <dgm:prSet presAssocID="{FCD1CB20-BD41-484B-BCFF-827672715B97}" presName="upArrow" presStyleLbl="node1" presStyleIdx="1" presStyleCnt="2"/>
      <dgm:spPr>
        <a:solidFill>
          <a:schemeClr val="accent3">
            <a:lumMod val="75000"/>
          </a:schemeClr>
        </a:solidFill>
      </dgm:spPr>
    </dgm:pt>
    <dgm:pt modelId="{6555604F-8C5D-4339-89D7-9A42BEE32306}" type="pres">
      <dgm:prSet presAssocID="{FCD1CB20-BD41-484B-BCFF-827672715B97}" presName="upArrowText" presStyleLbl="revTx" presStyleIdx="1" presStyleCnt="2" custScaleX="162499">
        <dgm:presLayoutVars>
          <dgm:bulletEnabled val="1"/>
        </dgm:presLayoutVars>
      </dgm:prSet>
      <dgm:spPr/>
      <dgm:t>
        <a:bodyPr/>
        <a:lstStyle/>
        <a:p>
          <a:endParaRPr lang="zh-TW" altLang="en-US"/>
        </a:p>
      </dgm:t>
    </dgm:pt>
  </dgm:ptLst>
  <dgm:cxnLst>
    <dgm:cxn modelId="{69E0DB45-13F9-463E-A0E4-FB687105BCA4}" srcId="{29875FF2-F661-42FB-BE5D-1B400E43CF6D}" destId="{FCD1CB20-BD41-484B-BCFF-827672715B97}" srcOrd="1" destOrd="0" parTransId="{EDCE3967-EB2B-41F5-8D57-70E22BAFF530}" sibTransId="{FC474E7F-846F-48A4-A45B-DAFCCE363B67}"/>
    <dgm:cxn modelId="{5BC9E100-2162-463B-AEE2-DFAAF0F51BF4}" type="presOf" srcId="{F7E03801-3B9C-4D46-950E-42FB5CB5EC22}" destId="{FFA18D0C-B25F-49EB-ADE2-421ADEB3AC11}" srcOrd="0" destOrd="0" presId="urn:microsoft.com/office/officeart/2005/8/layout/arrow3"/>
    <dgm:cxn modelId="{3E8ADEB5-9F95-44F6-8EBB-0740711C752F}" type="presOf" srcId="{FCD1CB20-BD41-484B-BCFF-827672715B97}" destId="{6555604F-8C5D-4339-89D7-9A42BEE32306}" srcOrd="0" destOrd="0" presId="urn:microsoft.com/office/officeart/2005/8/layout/arrow3"/>
    <dgm:cxn modelId="{D02A2158-5C1C-4783-BFE3-7B90DFF02051}" type="presOf" srcId="{29875FF2-F661-42FB-BE5D-1B400E43CF6D}" destId="{4DAE1704-B94F-4763-878C-B3BFDEC5B99C}" srcOrd="0" destOrd="0" presId="urn:microsoft.com/office/officeart/2005/8/layout/arrow3"/>
    <dgm:cxn modelId="{94F41779-BF38-41FD-A45E-072310B15E3C}" srcId="{29875FF2-F661-42FB-BE5D-1B400E43CF6D}" destId="{F7E03801-3B9C-4D46-950E-42FB5CB5EC22}" srcOrd="0" destOrd="0" parTransId="{7EA74713-CF04-4162-BDAE-B428F678457D}" sibTransId="{6DDBE3B8-B4C8-4635-AF29-C332FC191E1B}"/>
    <dgm:cxn modelId="{162664BD-4700-4CF4-B409-CCC31D9C7786}" type="presParOf" srcId="{4DAE1704-B94F-4763-878C-B3BFDEC5B99C}" destId="{6A5FFF3B-8EDA-4E9A-8685-BB5EA9F0BABD}" srcOrd="0" destOrd="0" presId="urn:microsoft.com/office/officeart/2005/8/layout/arrow3"/>
    <dgm:cxn modelId="{D5B1ECBC-FCC2-4C4E-8670-F538C59411FE}" type="presParOf" srcId="{4DAE1704-B94F-4763-878C-B3BFDEC5B99C}" destId="{6A69141C-6076-45D9-A714-4482D965C1F4}" srcOrd="1" destOrd="0" presId="urn:microsoft.com/office/officeart/2005/8/layout/arrow3"/>
    <dgm:cxn modelId="{DD124601-C33C-448F-99F1-58C8F518C4E4}" type="presParOf" srcId="{4DAE1704-B94F-4763-878C-B3BFDEC5B99C}" destId="{FFA18D0C-B25F-49EB-ADE2-421ADEB3AC11}" srcOrd="2" destOrd="0" presId="urn:microsoft.com/office/officeart/2005/8/layout/arrow3"/>
    <dgm:cxn modelId="{12AE473A-201A-461B-93AA-D902A50EA1DB}" type="presParOf" srcId="{4DAE1704-B94F-4763-878C-B3BFDEC5B99C}" destId="{BB9A6757-E057-4001-800D-42BBA2CD4BC3}" srcOrd="3" destOrd="0" presId="urn:microsoft.com/office/officeart/2005/8/layout/arrow3"/>
    <dgm:cxn modelId="{2E575905-E15E-45E6-99F6-445602ADFA87}" type="presParOf" srcId="{4DAE1704-B94F-4763-878C-B3BFDEC5B99C}" destId="{6555604F-8C5D-4339-89D7-9A42BEE32306}" srcOrd="4" destOrd="0" presId="urn:microsoft.com/office/officeart/2005/8/layout/arrow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8C596C9-26AB-4AE4-813A-A426B0F7FDBA}" type="doc">
      <dgm:prSet loTypeId="urn:microsoft.com/office/officeart/2005/8/layout/hProcess10" loCatId="picture" qsTypeId="urn:microsoft.com/office/officeart/2005/8/quickstyle/simple2" qsCatId="simple" csTypeId="urn:microsoft.com/office/officeart/2005/8/colors/colorful1" csCatId="colorful" phldr="1"/>
      <dgm:spPr/>
      <dgm:t>
        <a:bodyPr/>
        <a:lstStyle/>
        <a:p>
          <a:endParaRPr lang="zh-TW" altLang="en-US"/>
        </a:p>
      </dgm:t>
    </dgm:pt>
    <dgm:pt modelId="{9307E657-242A-49DA-89BB-D18CE84BD190}">
      <dgm:prSet phldrT="[文字]" custT="1"/>
      <dgm:spPr/>
      <dgm:t>
        <a:bodyPr/>
        <a:lstStyle/>
        <a:p>
          <a:r>
            <a:rPr lang="en-US" altLang="zh-TW" sz="2400" b="1" dirty="0" smtClean="0">
              <a:solidFill>
                <a:srgbClr val="FFFF00"/>
              </a:solidFill>
              <a:effectLst>
                <a:outerShdw blurRad="38100" dist="38100" dir="2700000" algn="tl">
                  <a:srgbClr val="000000">
                    <a:alpha val="43137"/>
                  </a:srgbClr>
                </a:outerShdw>
              </a:effectLst>
            </a:rPr>
            <a:t>Application</a:t>
          </a:r>
          <a:endParaRPr lang="zh-TW" altLang="en-US" sz="2400" b="1" dirty="0">
            <a:solidFill>
              <a:srgbClr val="FFFF00"/>
            </a:solidFill>
            <a:effectLst>
              <a:outerShdw blurRad="38100" dist="38100" dir="2700000" algn="tl">
                <a:srgbClr val="000000">
                  <a:alpha val="43137"/>
                </a:srgbClr>
              </a:outerShdw>
            </a:effectLst>
          </a:endParaRPr>
        </a:p>
      </dgm:t>
    </dgm:pt>
    <dgm:pt modelId="{5AE73A5A-ADC4-49A5-B134-B3E56D2AB3C7}" type="parTrans" cxnId="{DEDEADF2-C7CA-46E7-9EAF-0BE4A6335936}">
      <dgm:prSet/>
      <dgm:spPr/>
      <dgm:t>
        <a:bodyPr/>
        <a:lstStyle/>
        <a:p>
          <a:endParaRPr lang="zh-TW" altLang="en-US"/>
        </a:p>
      </dgm:t>
    </dgm:pt>
    <dgm:pt modelId="{937CD7D5-C738-4CED-91F0-EBF25CD4CCF3}" type="sibTrans" cxnId="{DEDEADF2-C7CA-46E7-9EAF-0BE4A6335936}">
      <dgm:prSet/>
      <dgm:spPr/>
      <dgm:t>
        <a:bodyPr/>
        <a:lstStyle/>
        <a:p>
          <a:endParaRPr lang="zh-TW" altLang="en-US"/>
        </a:p>
      </dgm:t>
    </dgm:pt>
    <dgm:pt modelId="{20B78F60-1A46-4FF2-BEAF-45E4FCF6391B}">
      <dgm:prSet phldrT="[文字]" custT="1"/>
      <dgm:spPr/>
      <dgm:t>
        <a:bodyPr/>
        <a:lstStyle/>
        <a:p>
          <a:r>
            <a:rPr lang="en-US" altLang="zh-TW" sz="2600" b="1" dirty="0" smtClean="0">
              <a:ln>
                <a:solidFill>
                  <a:srgbClr val="FF0000"/>
                </a:solidFill>
              </a:ln>
              <a:solidFill>
                <a:srgbClr val="FF0000"/>
              </a:solidFill>
              <a:effectLst>
                <a:outerShdw blurRad="38100" dist="38100" dir="2700000" algn="tl">
                  <a:srgbClr val="000000">
                    <a:alpha val="43137"/>
                  </a:srgbClr>
                </a:outerShdw>
              </a:effectLst>
            </a:rPr>
            <a:t>Primary Decision</a:t>
          </a:r>
          <a:endParaRPr lang="zh-TW" altLang="en-US" sz="2600" b="1" dirty="0">
            <a:ln>
              <a:solidFill>
                <a:srgbClr val="FF0000"/>
              </a:solidFill>
            </a:ln>
            <a:solidFill>
              <a:srgbClr val="FF0000"/>
            </a:solidFill>
            <a:effectLst>
              <a:outerShdw blurRad="38100" dist="38100" dir="2700000" algn="tl">
                <a:srgbClr val="000000">
                  <a:alpha val="43137"/>
                </a:srgbClr>
              </a:outerShdw>
            </a:effectLst>
          </a:endParaRPr>
        </a:p>
      </dgm:t>
    </dgm:pt>
    <dgm:pt modelId="{6268C1F7-8DE3-4950-99E1-4FC4E7CA7AAA}" type="parTrans" cxnId="{14D41AF6-BEF6-4ACE-9F96-9EEF58298CF9}">
      <dgm:prSet/>
      <dgm:spPr/>
      <dgm:t>
        <a:bodyPr/>
        <a:lstStyle/>
        <a:p>
          <a:endParaRPr lang="zh-TW" altLang="en-US"/>
        </a:p>
      </dgm:t>
    </dgm:pt>
    <dgm:pt modelId="{E9639DBD-69C1-4B44-889A-677E90198CFA}" type="sibTrans" cxnId="{14D41AF6-BEF6-4ACE-9F96-9EEF58298CF9}">
      <dgm:prSet/>
      <dgm:spPr/>
      <dgm:t>
        <a:bodyPr/>
        <a:lstStyle/>
        <a:p>
          <a:endParaRPr lang="zh-TW" altLang="en-US"/>
        </a:p>
      </dgm:t>
    </dgm:pt>
    <dgm:pt modelId="{8F55E563-CBCF-4649-8300-3311487E63D6}">
      <dgm:prSet phldrT="[文字]" custT="1"/>
      <dgm:spPr/>
      <dgm:t>
        <a:bodyPr/>
        <a:lstStyle/>
        <a:p>
          <a:r>
            <a:rPr lang="en-US" altLang="zh-TW" sz="2600" b="1" dirty="0" smtClean="0">
              <a:solidFill>
                <a:srgbClr val="00B050"/>
              </a:solidFill>
              <a:effectLst>
                <a:outerShdw blurRad="38100" dist="38100" dir="2700000" algn="tl">
                  <a:srgbClr val="000000">
                    <a:alpha val="43137"/>
                  </a:srgbClr>
                </a:outerShdw>
              </a:effectLst>
            </a:rPr>
            <a:t>Judicial Review</a:t>
          </a:r>
          <a:endParaRPr lang="zh-TW" altLang="en-US" sz="2600" b="1" dirty="0">
            <a:solidFill>
              <a:srgbClr val="00B050"/>
            </a:solidFill>
            <a:effectLst>
              <a:outerShdw blurRad="38100" dist="38100" dir="2700000" algn="tl">
                <a:srgbClr val="000000">
                  <a:alpha val="43137"/>
                </a:srgbClr>
              </a:outerShdw>
            </a:effectLst>
          </a:endParaRPr>
        </a:p>
      </dgm:t>
    </dgm:pt>
    <dgm:pt modelId="{B6F80DD1-958F-4DA7-BA36-5D6B4C8D59E1}" type="parTrans" cxnId="{0A07444B-E0B6-427B-AE5E-ACC042DF14DC}">
      <dgm:prSet/>
      <dgm:spPr/>
      <dgm:t>
        <a:bodyPr/>
        <a:lstStyle/>
        <a:p>
          <a:endParaRPr lang="zh-TW" altLang="en-US"/>
        </a:p>
      </dgm:t>
    </dgm:pt>
    <dgm:pt modelId="{B8263FFF-F82B-4AD8-B494-8B16F15C5CA2}" type="sibTrans" cxnId="{0A07444B-E0B6-427B-AE5E-ACC042DF14DC}">
      <dgm:prSet/>
      <dgm:spPr/>
      <dgm:t>
        <a:bodyPr/>
        <a:lstStyle/>
        <a:p>
          <a:endParaRPr lang="zh-TW" altLang="en-US"/>
        </a:p>
      </dgm:t>
    </dgm:pt>
    <dgm:pt modelId="{51778CF8-46BC-4CF8-9BE0-0A25F8686880}">
      <dgm:prSet phldrT="[文字]" custT="1"/>
      <dgm:spPr/>
      <dgm:t>
        <a:bodyPr/>
        <a:lstStyle/>
        <a:p>
          <a:r>
            <a:rPr lang="en-US" altLang="zh-TW" sz="1600" dirty="0" smtClean="0">
              <a:solidFill>
                <a:schemeClr val="tx1"/>
              </a:solidFill>
            </a:rPr>
            <a:t>IP court should make a </a:t>
          </a:r>
          <a:r>
            <a:rPr lang="en-US" altLang="zh-TW" sz="1600" b="1" dirty="0" smtClean="0">
              <a:solidFill>
                <a:srgbClr val="FFFF00"/>
              </a:solidFill>
            </a:rPr>
            <a:t>prompt</a:t>
          </a:r>
          <a:r>
            <a:rPr lang="en-US" altLang="zh-TW" sz="1600" dirty="0" smtClean="0">
              <a:solidFill>
                <a:schemeClr val="tx1"/>
              </a:solidFill>
            </a:rPr>
            <a:t> review of the blocking order </a:t>
          </a:r>
          <a:endParaRPr lang="zh-TW" altLang="en-US" sz="1600" dirty="0">
            <a:solidFill>
              <a:schemeClr val="tx1"/>
            </a:solidFill>
          </a:endParaRPr>
        </a:p>
      </dgm:t>
    </dgm:pt>
    <dgm:pt modelId="{3CB26325-5307-40AC-8E66-CC1542A3A2E3}" type="parTrans" cxnId="{081DAF65-1B33-4F86-9C9C-9C6D7A0AA489}">
      <dgm:prSet/>
      <dgm:spPr/>
      <dgm:t>
        <a:bodyPr/>
        <a:lstStyle/>
        <a:p>
          <a:endParaRPr lang="zh-TW" altLang="en-US"/>
        </a:p>
      </dgm:t>
    </dgm:pt>
    <dgm:pt modelId="{9EC7177B-F923-4424-BD98-4443276B0108}" type="sibTrans" cxnId="{081DAF65-1B33-4F86-9C9C-9C6D7A0AA489}">
      <dgm:prSet/>
      <dgm:spPr/>
      <dgm:t>
        <a:bodyPr/>
        <a:lstStyle/>
        <a:p>
          <a:endParaRPr lang="zh-TW" altLang="en-US"/>
        </a:p>
      </dgm:t>
    </dgm:pt>
    <dgm:pt modelId="{948DB8BE-78DA-4B42-AB7B-26B9A913D5BB}">
      <dgm:prSet phldrT="[文字]" custT="1"/>
      <dgm:spPr/>
      <dgm:t>
        <a:bodyPr/>
        <a:lstStyle/>
        <a:p>
          <a:r>
            <a:rPr lang="en-US" altLang="zh-TW" sz="1600" dirty="0" smtClean="0">
              <a:solidFill>
                <a:schemeClr val="tx1"/>
              </a:solidFill>
            </a:rPr>
            <a:t>IP court’s decision shall be sent back to TIPO and shall be followed by, which means if the order is decided not proper, TIPO shall notify the ISPs to resume the access to the website</a:t>
          </a:r>
          <a:endParaRPr lang="zh-TW" altLang="en-US" sz="1600" dirty="0">
            <a:solidFill>
              <a:schemeClr val="tx1"/>
            </a:solidFill>
          </a:endParaRPr>
        </a:p>
      </dgm:t>
    </dgm:pt>
    <dgm:pt modelId="{BBC74812-E719-48E5-9CB5-05A9FD009463}" type="parTrans" cxnId="{18A5B13D-E5D6-4579-B914-F5292622D925}">
      <dgm:prSet/>
      <dgm:spPr/>
      <dgm:t>
        <a:bodyPr/>
        <a:lstStyle/>
        <a:p>
          <a:endParaRPr lang="zh-TW" altLang="en-US"/>
        </a:p>
      </dgm:t>
    </dgm:pt>
    <dgm:pt modelId="{66572B8D-6BC5-4843-BF20-8C137E507D02}" type="sibTrans" cxnId="{18A5B13D-E5D6-4579-B914-F5292622D925}">
      <dgm:prSet/>
      <dgm:spPr/>
      <dgm:t>
        <a:bodyPr/>
        <a:lstStyle/>
        <a:p>
          <a:endParaRPr lang="zh-TW" altLang="en-US"/>
        </a:p>
      </dgm:t>
    </dgm:pt>
    <dgm:pt modelId="{110ABEA5-1393-49CB-A1D7-F5EEFAC4BB1E}">
      <dgm:prSet phldrT="[文字]" custT="1"/>
      <dgm:spPr/>
      <dgm:t>
        <a:bodyPr/>
        <a:lstStyle/>
        <a:p>
          <a:r>
            <a:rPr lang="en-US" altLang="zh-TW" sz="1600" dirty="0" smtClean="0">
              <a:solidFill>
                <a:schemeClr val="tx1"/>
              </a:solidFill>
            </a:rPr>
            <a:t>The websites which right holders lodged for action</a:t>
          </a:r>
          <a:endParaRPr lang="zh-TW" altLang="en-US" sz="1600" dirty="0">
            <a:solidFill>
              <a:schemeClr val="tx1"/>
            </a:solidFill>
          </a:endParaRPr>
        </a:p>
      </dgm:t>
    </dgm:pt>
    <dgm:pt modelId="{B68BAC8D-CD13-4D34-87CB-5D0A98B6EA27}" type="sibTrans" cxnId="{7FB7F97F-47BA-4734-8785-A97213B0F39B}">
      <dgm:prSet/>
      <dgm:spPr/>
      <dgm:t>
        <a:bodyPr/>
        <a:lstStyle/>
        <a:p>
          <a:endParaRPr lang="zh-TW" altLang="en-US"/>
        </a:p>
      </dgm:t>
    </dgm:pt>
    <dgm:pt modelId="{F2DE5CE6-20F7-4C06-A536-F9D65461BC64}" type="parTrans" cxnId="{7FB7F97F-47BA-4734-8785-A97213B0F39B}">
      <dgm:prSet/>
      <dgm:spPr/>
      <dgm:t>
        <a:bodyPr/>
        <a:lstStyle/>
        <a:p>
          <a:endParaRPr lang="zh-TW" altLang="en-US"/>
        </a:p>
      </dgm:t>
    </dgm:pt>
    <dgm:pt modelId="{08ECE48A-4F80-4949-AB0B-0AA6B8671263}">
      <dgm:prSet phldrT="[文字]" custT="1"/>
      <dgm:spPr/>
      <dgm:t>
        <a:bodyPr/>
        <a:lstStyle/>
        <a:p>
          <a:r>
            <a:rPr lang="en-US" altLang="zh-TW" sz="1600" dirty="0" smtClean="0">
              <a:solidFill>
                <a:schemeClr val="tx1"/>
              </a:solidFill>
            </a:rPr>
            <a:t>Right holders present the evidence and activate the whole procedure </a:t>
          </a:r>
          <a:endParaRPr lang="zh-TW" altLang="en-US" sz="1600" dirty="0">
            <a:solidFill>
              <a:schemeClr val="tx1"/>
            </a:solidFill>
          </a:endParaRPr>
        </a:p>
      </dgm:t>
    </dgm:pt>
    <dgm:pt modelId="{2A816578-6D04-4E1B-AF20-D167C0EF5D79}" type="parTrans" cxnId="{272A06E5-1D85-4028-A2E9-1FFE894F51F9}">
      <dgm:prSet/>
      <dgm:spPr/>
      <dgm:t>
        <a:bodyPr/>
        <a:lstStyle/>
        <a:p>
          <a:endParaRPr lang="zh-TW" altLang="en-US"/>
        </a:p>
      </dgm:t>
    </dgm:pt>
    <dgm:pt modelId="{B678B4E4-6A19-40B6-A4B1-2C7382EC4E33}" type="sibTrans" cxnId="{272A06E5-1D85-4028-A2E9-1FFE894F51F9}">
      <dgm:prSet/>
      <dgm:spPr/>
      <dgm:t>
        <a:bodyPr/>
        <a:lstStyle/>
        <a:p>
          <a:endParaRPr lang="zh-TW" altLang="en-US"/>
        </a:p>
      </dgm:t>
    </dgm:pt>
    <dgm:pt modelId="{42924D18-DE4E-48C7-A449-CB650F1D6680}">
      <dgm:prSet phldrT="[文字]"/>
      <dgm:spPr/>
      <dgm:t>
        <a:bodyPr/>
        <a:lstStyle/>
        <a:p>
          <a:endParaRPr lang="zh-TW" altLang="en-US" sz="1500" dirty="0"/>
        </a:p>
      </dgm:t>
    </dgm:pt>
    <dgm:pt modelId="{F7BDFF4B-BD52-442C-8B26-9DD0D3C0777B}" type="parTrans" cxnId="{4A16FF9E-7FF9-4161-A36A-28A31D1A6AE1}">
      <dgm:prSet/>
      <dgm:spPr/>
      <dgm:t>
        <a:bodyPr/>
        <a:lstStyle/>
        <a:p>
          <a:endParaRPr lang="zh-TW" altLang="en-US"/>
        </a:p>
      </dgm:t>
    </dgm:pt>
    <dgm:pt modelId="{E6B7D89A-562B-4D52-B487-663DE8720C4A}" type="sibTrans" cxnId="{4A16FF9E-7FF9-4161-A36A-28A31D1A6AE1}">
      <dgm:prSet/>
      <dgm:spPr/>
      <dgm:t>
        <a:bodyPr/>
        <a:lstStyle/>
        <a:p>
          <a:endParaRPr lang="zh-TW" altLang="en-US"/>
        </a:p>
      </dgm:t>
    </dgm:pt>
    <dgm:pt modelId="{0307FF71-C79A-4A27-9467-C70CBD276957}">
      <dgm:prSet phldrT="[文字]" custT="1"/>
      <dgm:spPr/>
      <dgm:t>
        <a:bodyPr/>
        <a:lstStyle/>
        <a:p>
          <a:r>
            <a:rPr lang="en-US" altLang="zh-TW" sz="1600" dirty="0" smtClean="0">
              <a:solidFill>
                <a:schemeClr val="tx1"/>
              </a:solidFill>
            </a:rPr>
            <a:t>TIPO sets up a committee includes  expert, right holders, ISPs, judicial authority, and telecommunication authority, etc. </a:t>
          </a:r>
          <a:endParaRPr lang="zh-TW" altLang="en-US" sz="1600" dirty="0">
            <a:solidFill>
              <a:schemeClr val="tx1"/>
            </a:solidFill>
          </a:endParaRPr>
        </a:p>
      </dgm:t>
    </dgm:pt>
    <dgm:pt modelId="{10782C70-2B9A-4E93-9DC1-DA2D58CDE65C}" type="parTrans" cxnId="{46BA5104-A3AD-4090-99A9-26E5271DB265}">
      <dgm:prSet/>
      <dgm:spPr/>
      <dgm:t>
        <a:bodyPr/>
        <a:lstStyle/>
        <a:p>
          <a:endParaRPr lang="zh-TW" altLang="en-US"/>
        </a:p>
      </dgm:t>
    </dgm:pt>
    <dgm:pt modelId="{95FDACC7-3C8B-4435-93B1-57682CAC17F9}" type="sibTrans" cxnId="{46BA5104-A3AD-4090-99A9-26E5271DB265}">
      <dgm:prSet/>
      <dgm:spPr/>
      <dgm:t>
        <a:bodyPr/>
        <a:lstStyle/>
        <a:p>
          <a:endParaRPr lang="zh-TW" altLang="en-US"/>
        </a:p>
      </dgm:t>
    </dgm:pt>
    <dgm:pt modelId="{1C44F274-7033-4692-9272-1E3C21336E14}">
      <dgm:prSet phldrT="[文字]" custT="1"/>
      <dgm:spPr/>
      <dgm:t>
        <a:bodyPr/>
        <a:lstStyle/>
        <a:p>
          <a:r>
            <a:rPr lang="en-US" altLang="zh-TW" sz="1600" dirty="0" smtClean="0">
              <a:solidFill>
                <a:schemeClr val="tx1"/>
              </a:solidFill>
            </a:rPr>
            <a:t>TIPO takes the Committee opinion of reference on the decision of blocking or not</a:t>
          </a:r>
          <a:endParaRPr lang="zh-TW" altLang="en-US" sz="1600" dirty="0">
            <a:solidFill>
              <a:schemeClr val="tx1"/>
            </a:solidFill>
          </a:endParaRPr>
        </a:p>
      </dgm:t>
    </dgm:pt>
    <dgm:pt modelId="{E10B9800-943C-49C9-9D27-A5AA837A9159}" type="parTrans" cxnId="{CA8B460E-EF5E-4847-A82B-B688FF87B12C}">
      <dgm:prSet/>
      <dgm:spPr/>
      <dgm:t>
        <a:bodyPr/>
        <a:lstStyle/>
        <a:p>
          <a:endParaRPr lang="zh-TW" altLang="en-US"/>
        </a:p>
      </dgm:t>
    </dgm:pt>
    <dgm:pt modelId="{8F1D22B1-5C14-4AE2-843A-EA2A8CD60135}" type="sibTrans" cxnId="{CA8B460E-EF5E-4847-A82B-B688FF87B12C}">
      <dgm:prSet/>
      <dgm:spPr/>
      <dgm:t>
        <a:bodyPr/>
        <a:lstStyle/>
        <a:p>
          <a:endParaRPr lang="zh-TW" altLang="en-US"/>
        </a:p>
      </dgm:t>
    </dgm:pt>
    <dgm:pt modelId="{EE83F757-11AB-48D5-8FFF-0D065A484ECF}">
      <dgm:prSet phldrT="[文字]" custT="1"/>
      <dgm:spPr/>
      <dgm:t>
        <a:bodyPr/>
        <a:lstStyle/>
        <a:p>
          <a:r>
            <a:rPr lang="en-US" altLang="zh-TW" sz="1600" dirty="0" smtClean="0">
              <a:solidFill>
                <a:schemeClr val="tx1"/>
              </a:solidFill>
            </a:rPr>
            <a:t>The blocking order shall be sent to the IP court for review immediately </a:t>
          </a:r>
          <a:endParaRPr lang="zh-TW" altLang="en-US" sz="1600" dirty="0">
            <a:solidFill>
              <a:schemeClr val="tx1"/>
            </a:solidFill>
          </a:endParaRPr>
        </a:p>
      </dgm:t>
    </dgm:pt>
    <dgm:pt modelId="{9750F143-863D-450D-9BF9-6D86C46E3060}" type="parTrans" cxnId="{5A473E38-8D42-493D-A462-7DE267368C7D}">
      <dgm:prSet/>
      <dgm:spPr/>
      <dgm:t>
        <a:bodyPr/>
        <a:lstStyle/>
        <a:p>
          <a:endParaRPr lang="zh-TW" altLang="en-US"/>
        </a:p>
      </dgm:t>
    </dgm:pt>
    <dgm:pt modelId="{0ADD83C4-7A52-4BB2-B970-3CF219407740}" type="sibTrans" cxnId="{5A473E38-8D42-493D-A462-7DE267368C7D}">
      <dgm:prSet/>
      <dgm:spPr/>
      <dgm:t>
        <a:bodyPr/>
        <a:lstStyle/>
        <a:p>
          <a:endParaRPr lang="zh-TW" altLang="en-US"/>
        </a:p>
      </dgm:t>
    </dgm:pt>
    <dgm:pt modelId="{500B2F2C-D1EF-4719-9977-11E6C1604E5F}">
      <dgm:prSet phldrT="[文字]" custT="1"/>
      <dgm:spPr/>
      <dgm:t>
        <a:bodyPr/>
        <a:lstStyle/>
        <a:p>
          <a:r>
            <a:rPr lang="en-US" altLang="zh-TW" sz="1600" dirty="0" smtClean="0">
              <a:solidFill>
                <a:schemeClr val="tx1"/>
              </a:solidFill>
            </a:rPr>
            <a:t>The blocking order would be sent to the ISPs for execution</a:t>
          </a:r>
          <a:endParaRPr lang="zh-TW" altLang="en-US" sz="1600" dirty="0">
            <a:solidFill>
              <a:schemeClr val="tx1"/>
            </a:solidFill>
          </a:endParaRPr>
        </a:p>
      </dgm:t>
    </dgm:pt>
    <dgm:pt modelId="{CF38DBBA-60F5-48FA-8997-F5E71E2C1CF1}" type="parTrans" cxnId="{FEFACE25-7D97-42D9-9738-2C7EE1729B95}">
      <dgm:prSet/>
      <dgm:spPr/>
      <dgm:t>
        <a:bodyPr/>
        <a:lstStyle/>
        <a:p>
          <a:endParaRPr lang="zh-TW" altLang="en-US"/>
        </a:p>
      </dgm:t>
    </dgm:pt>
    <dgm:pt modelId="{1EFD626B-5363-4141-A61F-AF2468997F56}" type="sibTrans" cxnId="{FEFACE25-7D97-42D9-9738-2C7EE1729B95}">
      <dgm:prSet/>
      <dgm:spPr/>
      <dgm:t>
        <a:bodyPr/>
        <a:lstStyle/>
        <a:p>
          <a:endParaRPr lang="zh-TW" altLang="en-US"/>
        </a:p>
      </dgm:t>
    </dgm:pt>
    <dgm:pt modelId="{E2BCD5CF-745C-4F8B-8BF2-3BAEE37A2E0A}" type="pres">
      <dgm:prSet presAssocID="{A8C596C9-26AB-4AE4-813A-A426B0F7FDBA}" presName="Name0" presStyleCnt="0">
        <dgm:presLayoutVars>
          <dgm:dir/>
          <dgm:resizeHandles val="exact"/>
        </dgm:presLayoutVars>
      </dgm:prSet>
      <dgm:spPr/>
      <dgm:t>
        <a:bodyPr/>
        <a:lstStyle/>
        <a:p>
          <a:endParaRPr lang="zh-TW" altLang="en-US"/>
        </a:p>
      </dgm:t>
    </dgm:pt>
    <dgm:pt modelId="{51173F75-3472-47FA-94B0-AEB18BF1AE3A}" type="pres">
      <dgm:prSet presAssocID="{9307E657-242A-49DA-89BB-D18CE84BD190}" presName="composite" presStyleCnt="0"/>
      <dgm:spPr/>
    </dgm:pt>
    <dgm:pt modelId="{7963481A-94BF-4772-9598-C92581B867EC}" type="pres">
      <dgm:prSet presAssocID="{9307E657-242A-49DA-89BB-D18CE84BD190}" presName="imagSh" presStyleLbl="bgImgPlace1" presStyleIdx="0" presStyleCnt="3" custScaleX="158929" custScaleY="40303" custLinFactNeighborX="3679" custLinFactNeighborY="-43912"/>
      <dgm:spPr/>
    </dgm:pt>
    <dgm:pt modelId="{76762AC6-B435-4E66-8E38-6080A9B579F2}" type="pres">
      <dgm:prSet presAssocID="{9307E657-242A-49DA-89BB-D18CE84BD190}" presName="txNode" presStyleLbl="node1" presStyleIdx="0" presStyleCnt="3" custScaleX="130603" custScaleY="220126" custLinFactNeighborX="-8727" custLinFactNeighborY="37836">
        <dgm:presLayoutVars>
          <dgm:bulletEnabled val="1"/>
        </dgm:presLayoutVars>
      </dgm:prSet>
      <dgm:spPr/>
      <dgm:t>
        <a:bodyPr/>
        <a:lstStyle/>
        <a:p>
          <a:endParaRPr lang="zh-TW" altLang="en-US"/>
        </a:p>
      </dgm:t>
    </dgm:pt>
    <dgm:pt modelId="{BBF819C6-1268-4E5A-A59E-FF2154B47747}" type="pres">
      <dgm:prSet presAssocID="{937CD7D5-C738-4CED-91F0-EBF25CD4CCF3}" presName="sibTrans" presStyleLbl="sibTrans2D1" presStyleIdx="0" presStyleCnt="2"/>
      <dgm:spPr/>
      <dgm:t>
        <a:bodyPr/>
        <a:lstStyle/>
        <a:p>
          <a:endParaRPr lang="zh-TW" altLang="en-US"/>
        </a:p>
      </dgm:t>
    </dgm:pt>
    <dgm:pt modelId="{7D9B09EF-B3E0-404D-87DD-2A8B9C74EA8A}" type="pres">
      <dgm:prSet presAssocID="{937CD7D5-C738-4CED-91F0-EBF25CD4CCF3}" presName="connTx" presStyleLbl="sibTrans2D1" presStyleIdx="0" presStyleCnt="2"/>
      <dgm:spPr/>
      <dgm:t>
        <a:bodyPr/>
        <a:lstStyle/>
        <a:p>
          <a:endParaRPr lang="zh-TW" altLang="en-US"/>
        </a:p>
      </dgm:t>
    </dgm:pt>
    <dgm:pt modelId="{43A63D99-E56C-47D0-8D32-8A7EE7A0A673}" type="pres">
      <dgm:prSet presAssocID="{20B78F60-1A46-4FF2-BEAF-45E4FCF6391B}" presName="composite" presStyleCnt="0"/>
      <dgm:spPr/>
    </dgm:pt>
    <dgm:pt modelId="{F5200E42-51AA-44F2-9897-C9B1C2D26659}" type="pres">
      <dgm:prSet presAssocID="{20B78F60-1A46-4FF2-BEAF-45E4FCF6391B}" presName="imagSh" presStyleLbl="bgImgPlace1" presStyleIdx="1" presStyleCnt="3" custScaleX="127131" custScaleY="41584" custLinFactNeighborX="12287" custLinFactNeighborY="-43778"/>
      <dgm:spPr>
        <a:blipFill rotWithShape="1">
          <a:blip xmlns:r="http://schemas.openxmlformats.org/officeDocument/2006/relationships" r:embed="rId1"/>
          <a:stretch>
            <a:fillRect/>
          </a:stretch>
        </a:blipFill>
      </dgm:spPr>
      <dgm:t>
        <a:bodyPr/>
        <a:lstStyle/>
        <a:p>
          <a:endParaRPr lang="zh-TW" altLang="en-US"/>
        </a:p>
      </dgm:t>
    </dgm:pt>
    <dgm:pt modelId="{9463864F-1A41-4200-8872-F3DA3E3A3200}" type="pres">
      <dgm:prSet presAssocID="{20B78F60-1A46-4FF2-BEAF-45E4FCF6391B}" presName="txNode" presStyleLbl="node1" presStyleIdx="1" presStyleCnt="3" custScaleX="213026" custScaleY="279901" custLinFactNeighborX="-1307" custLinFactNeighborY="67723">
        <dgm:presLayoutVars>
          <dgm:bulletEnabled val="1"/>
        </dgm:presLayoutVars>
      </dgm:prSet>
      <dgm:spPr/>
      <dgm:t>
        <a:bodyPr/>
        <a:lstStyle/>
        <a:p>
          <a:endParaRPr lang="zh-TW" altLang="en-US"/>
        </a:p>
      </dgm:t>
    </dgm:pt>
    <dgm:pt modelId="{A196A6DA-76CB-44D5-9FE6-8434536068AD}" type="pres">
      <dgm:prSet presAssocID="{E9639DBD-69C1-4B44-889A-677E90198CFA}" presName="sibTrans" presStyleLbl="sibTrans2D1" presStyleIdx="1" presStyleCnt="2"/>
      <dgm:spPr/>
      <dgm:t>
        <a:bodyPr/>
        <a:lstStyle/>
        <a:p>
          <a:endParaRPr lang="zh-TW" altLang="en-US"/>
        </a:p>
      </dgm:t>
    </dgm:pt>
    <dgm:pt modelId="{B7F1F9D3-391C-4D05-96B8-911ED7DC81B9}" type="pres">
      <dgm:prSet presAssocID="{E9639DBD-69C1-4B44-889A-677E90198CFA}" presName="connTx" presStyleLbl="sibTrans2D1" presStyleIdx="1" presStyleCnt="2"/>
      <dgm:spPr/>
      <dgm:t>
        <a:bodyPr/>
        <a:lstStyle/>
        <a:p>
          <a:endParaRPr lang="zh-TW" altLang="en-US"/>
        </a:p>
      </dgm:t>
    </dgm:pt>
    <dgm:pt modelId="{6B7B1524-BD71-46BC-86CD-1790FF49E8B3}" type="pres">
      <dgm:prSet presAssocID="{8F55E563-CBCF-4649-8300-3311487E63D6}" presName="composite" presStyleCnt="0"/>
      <dgm:spPr/>
    </dgm:pt>
    <dgm:pt modelId="{7D4A3A32-D001-4E1A-A2DA-6C61B78B3EE6}" type="pres">
      <dgm:prSet presAssocID="{8F55E563-CBCF-4649-8300-3311487E63D6}" presName="imagSh" presStyleLbl="bgImgPlace1" presStyleIdx="2" presStyleCnt="3" custScaleX="192499" custScaleY="40078" custLinFactNeighborX="-20781" custLinFactNeighborY="-43481"/>
      <dgm:spPr>
        <a:blipFill>
          <a:blip xmlns:r="http://schemas.openxmlformats.org/officeDocument/2006/relationships" r:embed="rId2">
            <a:extLst>
              <a:ext uri="{28A0092B-C50C-407E-A947-70E740481C1C}">
                <a14:useLocalDpi xmlns:a14="http://schemas.microsoft.com/office/drawing/2010/main" val="0"/>
              </a:ext>
            </a:extLst>
          </a:blip>
          <a:srcRect/>
          <a:stretch>
            <a:fillRect l="-590000" r="-590000"/>
          </a:stretch>
        </a:blipFill>
      </dgm:spPr>
      <dgm:t>
        <a:bodyPr/>
        <a:lstStyle/>
        <a:p>
          <a:endParaRPr lang="zh-TW" altLang="en-US"/>
        </a:p>
      </dgm:t>
    </dgm:pt>
    <dgm:pt modelId="{F117BAB0-905D-4231-8786-853124327FCC}" type="pres">
      <dgm:prSet presAssocID="{8F55E563-CBCF-4649-8300-3311487E63D6}" presName="txNode" presStyleLbl="node1" presStyleIdx="2" presStyleCnt="3" custScaleX="181661" custScaleY="254857" custLinFactNeighborX="-34856" custLinFactNeighborY="58429">
        <dgm:presLayoutVars>
          <dgm:bulletEnabled val="1"/>
        </dgm:presLayoutVars>
      </dgm:prSet>
      <dgm:spPr/>
      <dgm:t>
        <a:bodyPr/>
        <a:lstStyle/>
        <a:p>
          <a:endParaRPr lang="zh-TW" altLang="en-US"/>
        </a:p>
      </dgm:t>
    </dgm:pt>
  </dgm:ptLst>
  <dgm:cxnLst>
    <dgm:cxn modelId="{4A16FF9E-7FF9-4161-A36A-28A31D1A6AE1}" srcId="{9307E657-242A-49DA-89BB-D18CE84BD190}" destId="{42924D18-DE4E-48C7-A449-CB650F1D6680}" srcOrd="2" destOrd="0" parTransId="{F7BDFF4B-BD52-442C-8B26-9DD0D3C0777B}" sibTransId="{E6B7D89A-562B-4D52-B487-663DE8720C4A}"/>
    <dgm:cxn modelId="{7FB7F97F-47BA-4734-8785-A97213B0F39B}" srcId="{9307E657-242A-49DA-89BB-D18CE84BD190}" destId="{110ABEA5-1393-49CB-A1D7-F5EEFAC4BB1E}" srcOrd="0" destOrd="0" parTransId="{F2DE5CE6-20F7-4C06-A536-F9D65461BC64}" sibTransId="{B68BAC8D-CD13-4D34-87CB-5D0A98B6EA27}"/>
    <dgm:cxn modelId="{46CCEFFB-E1D4-40D5-8EBD-A95383DD1903}" type="presOf" srcId="{E9639DBD-69C1-4B44-889A-677E90198CFA}" destId="{B7F1F9D3-391C-4D05-96B8-911ED7DC81B9}" srcOrd="1" destOrd="0" presId="urn:microsoft.com/office/officeart/2005/8/layout/hProcess10"/>
    <dgm:cxn modelId="{0725C87A-2AB9-4380-844A-3B77E730920D}" type="presOf" srcId="{937CD7D5-C738-4CED-91F0-EBF25CD4CCF3}" destId="{7D9B09EF-B3E0-404D-87DD-2A8B9C74EA8A}" srcOrd="1" destOrd="0" presId="urn:microsoft.com/office/officeart/2005/8/layout/hProcess10"/>
    <dgm:cxn modelId="{B3F1E89E-5925-40EE-95F3-E8D1AFAA5040}" type="presOf" srcId="{8F55E563-CBCF-4649-8300-3311487E63D6}" destId="{F117BAB0-905D-4231-8786-853124327FCC}" srcOrd="0" destOrd="0" presId="urn:microsoft.com/office/officeart/2005/8/layout/hProcess10"/>
    <dgm:cxn modelId="{46BA5104-A3AD-4090-99A9-26E5271DB265}" srcId="{20B78F60-1A46-4FF2-BEAF-45E4FCF6391B}" destId="{0307FF71-C79A-4A27-9467-C70CBD276957}" srcOrd="0" destOrd="0" parTransId="{10782C70-2B9A-4E93-9DC1-DA2D58CDE65C}" sibTransId="{95FDACC7-3C8B-4435-93B1-57682CAC17F9}"/>
    <dgm:cxn modelId="{081DAF65-1B33-4F86-9C9C-9C6D7A0AA489}" srcId="{8F55E563-CBCF-4649-8300-3311487E63D6}" destId="{51778CF8-46BC-4CF8-9BE0-0A25F8686880}" srcOrd="0" destOrd="0" parTransId="{3CB26325-5307-40AC-8E66-CC1542A3A2E3}" sibTransId="{9EC7177B-F923-4424-BD98-4443276B0108}"/>
    <dgm:cxn modelId="{0ECF5E93-F57F-4F6F-AE26-661CC07E26B7}" type="presOf" srcId="{51778CF8-46BC-4CF8-9BE0-0A25F8686880}" destId="{F117BAB0-905D-4231-8786-853124327FCC}" srcOrd="0" destOrd="1" presId="urn:microsoft.com/office/officeart/2005/8/layout/hProcess10"/>
    <dgm:cxn modelId="{E1F4BB3B-2499-4546-AFA8-15C663F176E0}" type="presOf" srcId="{08ECE48A-4F80-4949-AB0B-0AA6B8671263}" destId="{76762AC6-B435-4E66-8E38-6080A9B579F2}" srcOrd="0" destOrd="2" presId="urn:microsoft.com/office/officeart/2005/8/layout/hProcess10"/>
    <dgm:cxn modelId="{F93337A9-67A0-4F11-9858-492EF6BFFF34}" type="presOf" srcId="{9307E657-242A-49DA-89BB-D18CE84BD190}" destId="{76762AC6-B435-4E66-8E38-6080A9B579F2}" srcOrd="0" destOrd="0" presId="urn:microsoft.com/office/officeart/2005/8/layout/hProcess10"/>
    <dgm:cxn modelId="{DFD4FCB4-3130-4FBF-905F-6EEA74B0031F}" type="presOf" srcId="{0307FF71-C79A-4A27-9467-C70CBD276957}" destId="{9463864F-1A41-4200-8872-F3DA3E3A3200}" srcOrd="0" destOrd="1" presId="urn:microsoft.com/office/officeart/2005/8/layout/hProcess10"/>
    <dgm:cxn modelId="{FEFACE25-7D97-42D9-9738-2C7EE1729B95}" srcId="{20B78F60-1A46-4FF2-BEAF-45E4FCF6391B}" destId="{500B2F2C-D1EF-4719-9977-11E6C1604E5F}" srcOrd="2" destOrd="0" parTransId="{CF38DBBA-60F5-48FA-8997-F5E71E2C1CF1}" sibTransId="{1EFD626B-5363-4141-A61F-AF2468997F56}"/>
    <dgm:cxn modelId="{CCAC25DA-BC73-4149-AC75-11EC3BCCCCA9}" type="presOf" srcId="{1C44F274-7033-4692-9272-1E3C21336E14}" destId="{9463864F-1A41-4200-8872-F3DA3E3A3200}" srcOrd="0" destOrd="2" presId="urn:microsoft.com/office/officeart/2005/8/layout/hProcess10"/>
    <dgm:cxn modelId="{DEAF22DD-F5DB-48B7-9E65-24A34AF7CB45}" type="presOf" srcId="{110ABEA5-1393-49CB-A1D7-F5EEFAC4BB1E}" destId="{76762AC6-B435-4E66-8E38-6080A9B579F2}" srcOrd="0" destOrd="1" presId="urn:microsoft.com/office/officeart/2005/8/layout/hProcess10"/>
    <dgm:cxn modelId="{CA8B460E-EF5E-4847-A82B-B688FF87B12C}" srcId="{20B78F60-1A46-4FF2-BEAF-45E4FCF6391B}" destId="{1C44F274-7033-4692-9272-1E3C21336E14}" srcOrd="1" destOrd="0" parTransId="{E10B9800-943C-49C9-9D27-A5AA837A9159}" sibTransId="{8F1D22B1-5C14-4AE2-843A-EA2A8CD60135}"/>
    <dgm:cxn modelId="{272A06E5-1D85-4028-A2E9-1FFE894F51F9}" srcId="{9307E657-242A-49DA-89BB-D18CE84BD190}" destId="{08ECE48A-4F80-4949-AB0B-0AA6B8671263}" srcOrd="1" destOrd="0" parTransId="{2A816578-6D04-4E1B-AF20-D167C0EF5D79}" sibTransId="{B678B4E4-6A19-40B6-A4B1-2C7382EC4E33}"/>
    <dgm:cxn modelId="{14D41AF6-BEF6-4ACE-9F96-9EEF58298CF9}" srcId="{A8C596C9-26AB-4AE4-813A-A426B0F7FDBA}" destId="{20B78F60-1A46-4FF2-BEAF-45E4FCF6391B}" srcOrd="1" destOrd="0" parTransId="{6268C1F7-8DE3-4950-99E1-4FC4E7CA7AAA}" sibTransId="{E9639DBD-69C1-4B44-889A-677E90198CFA}"/>
    <dgm:cxn modelId="{C001772A-5385-4350-8ED5-778D1D879C9B}" type="presOf" srcId="{A8C596C9-26AB-4AE4-813A-A426B0F7FDBA}" destId="{E2BCD5CF-745C-4F8B-8BF2-3BAEE37A2E0A}" srcOrd="0" destOrd="0" presId="urn:microsoft.com/office/officeart/2005/8/layout/hProcess10"/>
    <dgm:cxn modelId="{2885D4CC-18D2-4040-81E6-084A20D0A2FA}" type="presOf" srcId="{EE83F757-11AB-48D5-8FFF-0D065A484ECF}" destId="{9463864F-1A41-4200-8872-F3DA3E3A3200}" srcOrd="0" destOrd="4" presId="urn:microsoft.com/office/officeart/2005/8/layout/hProcess10"/>
    <dgm:cxn modelId="{103F64A2-11E4-469C-88C4-F4475F737806}" type="presOf" srcId="{42924D18-DE4E-48C7-A449-CB650F1D6680}" destId="{76762AC6-B435-4E66-8E38-6080A9B579F2}" srcOrd="0" destOrd="3" presId="urn:microsoft.com/office/officeart/2005/8/layout/hProcess10"/>
    <dgm:cxn modelId="{18A5B13D-E5D6-4579-B914-F5292622D925}" srcId="{8F55E563-CBCF-4649-8300-3311487E63D6}" destId="{948DB8BE-78DA-4B42-AB7B-26B9A913D5BB}" srcOrd="1" destOrd="0" parTransId="{BBC74812-E719-48E5-9CB5-05A9FD009463}" sibTransId="{66572B8D-6BC5-4843-BF20-8C137E507D02}"/>
    <dgm:cxn modelId="{5F4CE319-F01C-4398-AC9E-82725F2D6403}" type="presOf" srcId="{948DB8BE-78DA-4B42-AB7B-26B9A913D5BB}" destId="{F117BAB0-905D-4231-8786-853124327FCC}" srcOrd="0" destOrd="2" presId="urn:microsoft.com/office/officeart/2005/8/layout/hProcess10"/>
    <dgm:cxn modelId="{0A07444B-E0B6-427B-AE5E-ACC042DF14DC}" srcId="{A8C596C9-26AB-4AE4-813A-A426B0F7FDBA}" destId="{8F55E563-CBCF-4649-8300-3311487E63D6}" srcOrd="2" destOrd="0" parTransId="{B6F80DD1-958F-4DA7-BA36-5D6B4C8D59E1}" sibTransId="{B8263FFF-F82B-4AD8-B494-8B16F15C5CA2}"/>
    <dgm:cxn modelId="{74366719-8399-4266-9037-2112F14B3BDD}" type="presOf" srcId="{E9639DBD-69C1-4B44-889A-677E90198CFA}" destId="{A196A6DA-76CB-44D5-9FE6-8434536068AD}" srcOrd="0" destOrd="0" presId="urn:microsoft.com/office/officeart/2005/8/layout/hProcess10"/>
    <dgm:cxn modelId="{B842B9BC-E8DA-4D8F-B7B4-FB11DAFFEF0D}" type="presOf" srcId="{937CD7D5-C738-4CED-91F0-EBF25CD4CCF3}" destId="{BBF819C6-1268-4E5A-A59E-FF2154B47747}" srcOrd="0" destOrd="0" presId="urn:microsoft.com/office/officeart/2005/8/layout/hProcess10"/>
    <dgm:cxn modelId="{5F072BCB-6E3B-4939-9F52-BE899E28FF6C}" type="presOf" srcId="{500B2F2C-D1EF-4719-9977-11E6C1604E5F}" destId="{9463864F-1A41-4200-8872-F3DA3E3A3200}" srcOrd="0" destOrd="3" presId="urn:microsoft.com/office/officeart/2005/8/layout/hProcess10"/>
    <dgm:cxn modelId="{5A473E38-8D42-493D-A462-7DE267368C7D}" srcId="{20B78F60-1A46-4FF2-BEAF-45E4FCF6391B}" destId="{EE83F757-11AB-48D5-8FFF-0D065A484ECF}" srcOrd="3" destOrd="0" parTransId="{9750F143-863D-450D-9BF9-6D86C46E3060}" sibTransId="{0ADD83C4-7A52-4BB2-B970-3CF219407740}"/>
    <dgm:cxn modelId="{2E1CDADB-979D-4865-A38A-45DD1F6689DD}" type="presOf" srcId="{20B78F60-1A46-4FF2-BEAF-45E4FCF6391B}" destId="{9463864F-1A41-4200-8872-F3DA3E3A3200}" srcOrd="0" destOrd="0" presId="urn:microsoft.com/office/officeart/2005/8/layout/hProcess10"/>
    <dgm:cxn modelId="{DEDEADF2-C7CA-46E7-9EAF-0BE4A6335936}" srcId="{A8C596C9-26AB-4AE4-813A-A426B0F7FDBA}" destId="{9307E657-242A-49DA-89BB-D18CE84BD190}" srcOrd="0" destOrd="0" parTransId="{5AE73A5A-ADC4-49A5-B134-B3E56D2AB3C7}" sibTransId="{937CD7D5-C738-4CED-91F0-EBF25CD4CCF3}"/>
    <dgm:cxn modelId="{32C7B35C-C618-4D2D-9634-DF8491E09BAD}" type="presParOf" srcId="{E2BCD5CF-745C-4F8B-8BF2-3BAEE37A2E0A}" destId="{51173F75-3472-47FA-94B0-AEB18BF1AE3A}" srcOrd="0" destOrd="0" presId="urn:microsoft.com/office/officeart/2005/8/layout/hProcess10"/>
    <dgm:cxn modelId="{74A052D2-CC14-4E29-BF6D-FC2992839B62}" type="presParOf" srcId="{51173F75-3472-47FA-94B0-AEB18BF1AE3A}" destId="{7963481A-94BF-4772-9598-C92581B867EC}" srcOrd="0" destOrd="0" presId="urn:microsoft.com/office/officeart/2005/8/layout/hProcess10"/>
    <dgm:cxn modelId="{C3D787F0-5D36-40FB-831B-6BDCF6F4C6F6}" type="presParOf" srcId="{51173F75-3472-47FA-94B0-AEB18BF1AE3A}" destId="{76762AC6-B435-4E66-8E38-6080A9B579F2}" srcOrd="1" destOrd="0" presId="urn:microsoft.com/office/officeart/2005/8/layout/hProcess10"/>
    <dgm:cxn modelId="{07427176-047B-4D20-B691-022E78780CCE}" type="presParOf" srcId="{E2BCD5CF-745C-4F8B-8BF2-3BAEE37A2E0A}" destId="{BBF819C6-1268-4E5A-A59E-FF2154B47747}" srcOrd="1" destOrd="0" presId="urn:microsoft.com/office/officeart/2005/8/layout/hProcess10"/>
    <dgm:cxn modelId="{78EB6220-4BB9-4019-8E7A-8E102B09D1E2}" type="presParOf" srcId="{BBF819C6-1268-4E5A-A59E-FF2154B47747}" destId="{7D9B09EF-B3E0-404D-87DD-2A8B9C74EA8A}" srcOrd="0" destOrd="0" presId="urn:microsoft.com/office/officeart/2005/8/layout/hProcess10"/>
    <dgm:cxn modelId="{03FA7A99-F204-4178-B3E5-4C71153F4386}" type="presParOf" srcId="{E2BCD5CF-745C-4F8B-8BF2-3BAEE37A2E0A}" destId="{43A63D99-E56C-47D0-8D32-8A7EE7A0A673}" srcOrd="2" destOrd="0" presId="urn:microsoft.com/office/officeart/2005/8/layout/hProcess10"/>
    <dgm:cxn modelId="{9C2C4460-B1CD-4229-833F-19A7ACA7B8B8}" type="presParOf" srcId="{43A63D99-E56C-47D0-8D32-8A7EE7A0A673}" destId="{F5200E42-51AA-44F2-9897-C9B1C2D26659}" srcOrd="0" destOrd="0" presId="urn:microsoft.com/office/officeart/2005/8/layout/hProcess10"/>
    <dgm:cxn modelId="{168E14C4-08C7-4122-AB21-ECA9C89BFF17}" type="presParOf" srcId="{43A63D99-E56C-47D0-8D32-8A7EE7A0A673}" destId="{9463864F-1A41-4200-8872-F3DA3E3A3200}" srcOrd="1" destOrd="0" presId="urn:microsoft.com/office/officeart/2005/8/layout/hProcess10"/>
    <dgm:cxn modelId="{F829DF3E-5971-461B-B2D7-37CC65611122}" type="presParOf" srcId="{E2BCD5CF-745C-4F8B-8BF2-3BAEE37A2E0A}" destId="{A196A6DA-76CB-44D5-9FE6-8434536068AD}" srcOrd="3" destOrd="0" presId="urn:microsoft.com/office/officeart/2005/8/layout/hProcess10"/>
    <dgm:cxn modelId="{D101FF82-6732-4CD2-BABB-BE3CE1303F21}" type="presParOf" srcId="{A196A6DA-76CB-44D5-9FE6-8434536068AD}" destId="{B7F1F9D3-391C-4D05-96B8-911ED7DC81B9}" srcOrd="0" destOrd="0" presId="urn:microsoft.com/office/officeart/2005/8/layout/hProcess10"/>
    <dgm:cxn modelId="{B467B9DE-DF79-457F-88A5-0EB11CFBA654}" type="presParOf" srcId="{E2BCD5CF-745C-4F8B-8BF2-3BAEE37A2E0A}" destId="{6B7B1524-BD71-46BC-86CD-1790FF49E8B3}" srcOrd="4" destOrd="0" presId="urn:microsoft.com/office/officeart/2005/8/layout/hProcess10"/>
    <dgm:cxn modelId="{4A216910-42AA-4B86-A719-E485B1D1657D}" type="presParOf" srcId="{6B7B1524-BD71-46BC-86CD-1790FF49E8B3}" destId="{7D4A3A32-D001-4E1A-A2DA-6C61B78B3EE6}" srcOrd="0" destOrd="0" presId="urn:microsoft.com/office/officeart/2005/8/layout/hProcess10"/>
    <dgm:cxn modelId="{CBAAE941-052B-4099-ACFA-9BAACBCA870B}" type="presParOf" srcId="{6B7B1524-BD71-46BC-86CD-1790FF49E8B3}" destId="{F117BAB0-905D-4231-8786-853124327FCC}" srcOrd="1" destOrd="0" presId="urn:microsoft.com/office/officeart/2005/8/layout/hProcess10"/>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582CB70-D90D-4737-A581-EF7C0FD06EE9}" type="doc">
      <dgm:prSet loTypeId="urn:microsoft.com/office/officeart/2005/8/layout/vProcess5" loCatId="process" qsTypeId="urn:microsoft.com/office/officeart/2005/8/quickstyle/simple2" qsCatId="simple" csTypeId="urn:microsoft.com/office/officeart/2005/8/colors/colorful2" csCatId="colorful" phldr="1"/>
      <dgm:spPr/>
      <dgm:t>
        <a:bodyPr/>
        <a:lstStyle/>
        <a:p>
          <a:endParaRPr lang="zh-TW" altLang="en-US"/>
        </a:p>
      </dgm:t>
    </dgm:pt>
    <dgm:pt modelId="{559AE50A-61DE-4D75-9820-149055F6EE2B}">
      <dgm:prSet phldrT="[文字]" custT="1"/>
      <dgm:spPr/>
      <dgm:t>
        <a:bodyPr/>
        <a:lstStyle/>
        <a:p>
          <a:pPr marL="1339850" indent="-1339850"/>
          <a:r>
            <a:rPr lang="en-US" altLang="zh-TW" sz="2400" b="1" baseline="0" dirty="0" smtClean="0">
              <a:latin typeface="Times New Roman" pitchFamily="18" charset="0"/>
              <a:ea typeface="標楷體" pitchFamily="65" charset="-120"/>
            </a:rPr>
            <a:t>2013.5.21</a:t>
          </a:r>
          <a:r>
            <a:rPr lang="zh-TW" altLang="en-US" sz="2400" b="1" baseline="0" dirty="0" smtClean="0">
              <a:latin typeface="Times New Roman" pitchFamily="18" charset="0"/>
              <a:ea typeface="標楷體" pitchFamily="65" charset="-120"/>
            </a:rPr>
            <a:t> </a:t>
          </a:r>
          <a:r>
            <a:rPr lang="zh-TW" altLang="en-US" sz="2400" baseline="0" dirty="0" smtClean="0">
              <a:latin typeface="Times New Roman" pitchFamily="18" charset="0"/>
              <a:ea typeface="標楷體" pitchFamily="65" charset="-120"/>
            </a:rPr>
            <a:t> </a:t>
          </a:r>
          <a:r>
            <a:rPr lang="en-US" altLang="zh-TW" sz="2400" baseline="0" dirty="0" smtClean="0">
              <a:solidFill>
                <a:srgbClr val="FFFF00"/>
              </a:solidFill>
              <a:latin typeface="Times New Roman" pitchFamily="18" charset="0"/>
              <a:ea typeface="標楷體" pitchFamily="65" charset="-120"/>
            </a:rPr>
            <a:t>TIPO</a:t>
          </a:r>
          <a:r>
            <a:rPr lang="en-US" altLang="zh-TW" sz="2400" baseline="0" dirty="0" smtClean="0">
              <a:solidFill>
                <a:srgbClr val="FF0000"/>
              </a:solidFill>
              <a:latin typeface="Times New Roman" pitchFamily="18" charset="0"/>
              <a:ea typeface="標楷體" pitchFamily="65" charset="-120"/>
            </a:rPr>
            <a:t> </a:t>
          </a:r>
          <a:r>
            <a:rPr lang="en-US" altLang="en-US" sz="1700" b="0" baseline="0" dirty="0" smtClean="0">
              <a:solidFill>
                <a:srgbClr val="FF0000"/>
              </a:solidFill>
              <a:latin typeface="+mn-lt"/>
              <a:ea typeface="標楷體" pitchFamily="65" charset="-120"/>
            </a:rPr>
            <a:t>announced an initial idea of considering the possibility for the competent authority to decide whether the infringing  websites which right holders lodged is serious enough to be blocked. </a:t>
          </a:r>
          <a:endParaRPr lang="zh-TW" altLang="en-US" sz="1700" b="0" baseline="0" dirty="0">
            <a:solidFill>
              <a:srgbClr val="FF0000"/>
            </a:solidFill>
            <a:latin typeface="+mn-lt"/>
            <a:ea typeface="標楷體" pitchFamily="65" charset="-120"/>
          </a:endParaRPr>
        </a:p>
      </dgm:t>
    </dgm:pt>
    <dgm:pt modelId="{F8922F51-16E0-48C5-8EF3-101983FD6EA7}" type="parTrans" cxnId="{93FDD6D9-1467-4982-8C37-90F3574CF5C7}">
      <dgm:prSet/>
      <dgm:spPr/>
      <dgm:t>
        <a:bodyPr/>
        <a:lstStyle/>
        <a:p>
          <a:endParaRPr lang="zh-TW" altLang="en-US"/>
        </a:p>
      </dgm:t>
    </dgm:pt>
    <dgm:pt modelId="{C1FED1B1-182D-42DC-A20A-86DD5DE4B559}" type="sibTrans" cxnId="{93FDD6D9-1467-4982-8C37-90F3574CF5C7}">
      <dgm:prSet/>
      <dgm:spPr/>
      <dgm:t>
        <a:bodyPr/>
        <a:lstStyle/>
        <a:p>
          <a:endParaRPr lang="zh-TW" altLang="en-US"/>
        </a:p>
      </dgm:t>
    </dgm:pt>
    <dgm:pt modelId="{8A0EE34E-6ED7-4E6F-84BD-881BA48A0866}">
      <dgm:prSet phldrT="[文字]" custT="1"/>
      <dgm:spPr/>
      <dgm:t>
        <a:bodyPr/>
        <a:lstStyle/>
        <a:p>
          <a:r>
            <a:rPr lang="en-US" altLang="en-US" sz="1700" baseline="0" dirty="0" smtClean="0">
              <a:solidFill>
                <a:srgbClr val="002060"/>
              </a:solidFill>
              <a:latin typeface="+mn-lt"/>
              <a:ea typeface="標楷體" pitchFamily="65" charset="-120"/>
            </a:rPr>
            <a:t>Thousands of opposing feedbacks received, addressing the concern of the over-expansion of the administration power and impairment of basic human right to freedom of speech and information access.</a:t>
          </a:r>
          <a:endParaRPr lang="zh-TW" altLang="en-US" sz="1700" baseline="0" dirty="0">
            <a:solidFill>
              <a:srgbClr val="002060"/>
            </a:solidFill>
            <a:latin typeface="+mn-lt"/>
            <a:ea typeface="標楷體" pitchFamily="65" charset="-120"/>
          </a:endParaRPr>
        </a:p>
      </dgm:t>
    </dgm:pt>
    <dgm:pt modelId="{67137585-DEFB-4319-A556-148700BB6D0F}" type="parTrans" cxnId="{6BFCB840-DCB9-4F63-9CB4-8E73ADCCB6C1}">
      <dgm:prSet/>
      <dgm:spPr/>
      <dgm:t>
        <a:bodyPr/>
        <a:lstStyle/>
        <a:p>
          <a:endParaRPr lang="zh-TW" altLang="en-US"/>
        </a:p>
      </dgm:t>
    </dgm:pt>
    <dgm:pt modelId="{CD768BC3-97E6-47A7-93E1-900E0D4362BB}" type="sibTrans" cxnId="{6BFCB840-DCB9-4F63-9CB4-8E73ADCCB6C1}">
      <dgm:prSet/>
      <dgm:spPr/>
      <dgm:t>
        <a:bodyPr/>
        <a:lstStyle/>
        <a:p>
          <a:endParaRPr lang="zh-TW" altLang="en-US"/>
        </a:p>
      </dgm:t>
    </dgm:pt>
    <dgm:pt modelId="{EE7AC3F9-C388-4403-9E39-2ED1F8912B78}">
      <dgm:prSet phldrT="[文字]" custT="1"/>
      <dgm:spPr/>
      <dgm:t>
        <a:bodyPr/>
        <a:lstStyle/>
        <a:p>
          <a:pPr marL="1255713" indent="-1255713">
            <a:lnSpc>
              <a:spcPct val="70000"/>
            </a:lnSpc>
            <a:spcAft>
              <a:spcPts val="600"/>
            </a:spcAft>
          </a:pPr>
          <a:r>
            <a:rPr lang="en-US" altLang="zh-TW" sz="2400" b="1" baseline="0" dirty="0" smtClean="0">
              <a:solidFill>
                <a:schemeClr val="bg1"/>
              </a:solidFill>
              <a:latin typeface="Times New Roman" pitchFamily="18" charset="0"/>
              <a:ea typeface="標楷體" pitchFamily="65" charset="-120"/>
              <a:cs typeface="Times New Roman" pitchFamily="18" charset="0"/>
            </a:rPr>
            <a:t>2013.6.3</a:t>
          </a:r>
          <a:r>
            <a:rPr lang="zh-TW" altLang="en-US" sz="2400" baseline="0" dirty="0" smtClean="0">
              <a:solidFill>
                <a:schemeClr val="bg1"/>
              </a:solidFill>
              <a:latin typeface="Times New Roman" pitchFamily="18" charset="0"/>
              <a:ea typeface="標楷體" pitchFamily="65" charset="-120"/>
              <a:cs typeface="Times New Roman" pitchFamily="18" charset="0"/>
            </a:rPr>
            <a:t> </a:t>
          </a:r>
          <a:r>
            <a:rPr lang="zh-TW" altLang="en-US" sz="3600" baseline="0" dirty="0" smtClean="0">
              <a:solidFill>
                <a:schemeClr val="bg1"/>
              </a:solidFill>
              <a:latin typeface="+mn-lt"/>
              <a:ea typeface="標楷體" pitchFamily="65" charset="-120"/>
            </a:rPr>
            <a:t> </a:t>
          </a:r>
          <a:r>
            <a:rPr lang="en-US" altLang="en-US" sz="1700" baseline="0" dirty="0" smtClean="0">
              <a:solidFill>
                <a:srgbClr val="00B0F0"/>
              </a:solidFill>
              <a:latin typeface="+mn-lt"/>
              <a:ea typeface="標楷體" pitchFamily="65" charset="-120"/>
            </a:rPr>
            <a:t>To relieve doubt from the public, TIPO made an announcement to alter the abovementioned idea. </a:t>
          </a:r>
        </a:p>
        <a:p>
          <a:pPr marL="1255713" indent="0">
            <a:lnSpc>
              <a:spcPct val="80000"/>
            </a:lnSpc>
            <a:spcAft>
              <a:spcPts val="0"/>
            </a:spcAft>
          </a:pPr>
          <a:r>
            <a:rPr lang="en-US" altLang="en-US" sz="1700" baseline="0" dirty="0" smtClean="0">
              <a:solidFill>
                <a:srgbClr val="00B0F0"/>
              </a:solidFill>
              <a:latin typeface="+mn-lt"/>
              <a:ea typeface="標楷體" pitchFamily="65" charset="-120"/>
            </a:rPr>
            <a:t>However, the issue of “how to protect copyright on the Internet” will stay on the agenda to be discussed </a:t>
          </a:r>
          <a:r>
            <a:rPr lang="en-US" altLang="en-US" sz="1600" baseline="0" dirty="0" smtClean="0">
              <a:solidFill>
                <a:srgbClr val="00B0F0"/>
              </a:solidFill>
              <a:latin typeface="+mn-lt"/>
              <a:ea typeface="標楷體" pitchFamily="65" charset="-120"/>
            </a:rPr>
            <a:t>.</a:t>
          </a:r>
        </a:p>
      </dgm:t>
    </dgm:pt>
    <dgm:pt modelId="{354CA6F5-3494-4DC3-B8FF-80F0741A159F}" type="parTrans" cxnId="{C7F7AD42-1E64-49AC-9FAE-143B1D3145E8}">
      <dgm:prSet/>
      <dgm:spPr/>
      <dgm:t>
        <a:bodyPr/>
        <a:lstStyle/>
        <a:p>
          <a:endParaRPr lang="zh-TW" altLang="en-US"/>
        </a:p>
      </dgm:t>
    </dgm:pt>
    <dgm:pt modelId="{32626318-F92A-4F05-99D1-DEB652971075}" type="sibTrans" cxnId="{C7F7AD42-1E64-49AC-9FAE-143B1D3145E8}">
      <dgm:prSet/>
      <dgm:spPr/>
      <dgm:t>
        <a:bodyPr/>
        <a:lstStyle/>
        <a:p>
          <a:endParaRPr lang="zh-TW" altLang="en-US"/>
        </a:p>
      </dgm:t>
    </dgm:pt>
    <dgm:pt modelId="{9F56FAA3-566B-4AC0-AC57-D84C2A4CE59D}">
      <dgm:prSet phldrT="[文字]" custT="1"/>
      <dgm:spPr/>
      <dgm:t>
        <a:bodyPr/>
        <a:lstStyle/>
        <a:p>
          <a:pPr marL="2155825" indent="-2155825"/>
          <a:r>
            <a:rPr lang="en-US" altLang="zh-TW" sz="2400" b="1" baseline="0" dirty="0" smtClean="0">
              <a:solidFill>
                <a:schemeClr val="bg1"/>
              </a:solidFill>
              <a:latin typeface="Times New Roman" pitchFamily="18" charset="0"/>
              <a:ea typeface="標楷體" pitchFamily="65" charset="-120"/>
              <a:cs typeface="Times New Roman" pitchFamily="18" charset="0"/>
            </a:rPr>
            <a:t>2012. 9 ~ 2013.4  </a:t>
          </a:r>
          <a:r>
            <a:rPr lang="en-US" altLang="zh-TW" sz="2400" b="0" baseline="0" dirty="0" smtClean="0">
              <a:solidFill>
                <a:srgbClr val="FFC000"/>
              </a:solidFill>
              <a:latin typeface="+mn-lt"/>
              <a:ea typeface="標楷體" pitchFamily="65" charset="-120"/>
            </a:rPr>
            <a:t>TIPO</a:t>
          </a:r>
          <a:r>
            <a:rPr lang="en-US" altLang="zh-TW" sz="1700" b="0" baseline="0" dirty="0" smtClean="0">
              <a:solidFill>
                <a:srgbClr val="FFFF00"/>
              </a:solidFill>
              <a:latin typeface="+mn-lt"/>
              <a:ea typeface="標楷體" pitchFamily="65" charset="-120"/>
            </a:rPr>
            <a:t> held consultation meetings with ISPs, right holders, distinguished experts, judicial authority and competent authority of telecommunication.</a:t>
          </a:r>
          <a:endParaRPr lang="zh-TW" altLang="en-US" sz="1700" b="0" baseline="0" dirty="0">
            <a:solidFill>
              <a:srgbClr val="FFFF00"/>
            </a:solidFill>
            <a:latin typeface="+mn-lt"/>
            <a:ea typeface="標楷體" pitchFamily="65" charset="-120"/>
          </a:endParaRPr>
        </a:p>
      </dgm:t>
    </dgm:pt>
    <dgm:pt modelId="{8184CF02-DE2F-4FC3-AA38-2D88E31E8BA2}" type="parTrans" cxnId="{9C7768A2-2CB2-464F-89C2-BAD5E76496C8}">
      <dgm:prSet/>
      <dgm:spPr/>
      <dgm:t>
        <a:bodyPr/>
        <a:lstStyle/>
        <a:p>
          <a:endParaRPr lang="zh-TW" altLang="en-US"/>
        </a:p>
      </dgm:t>
    </dgm:pt>
    <dgm:pt modelId="{72BCFB92-9B57-4CD6-9B42-3D7EA8ADAABD}" type="sibTrans" cxnId="{9C7768A2-2CB2-464F-89C2-BAD5E76496C8}">
      <dgm:prSet/>
      <dgm:spPr/>
      <dgm:t>
        <a:bodyPr/>
        <a:lstStyle/>
        <a:p>
          <a:endParaRPr lang="zh-TW" altLang="en-US"/>
        </a:p>
      </dgm:t>
    </dgm:pt>
    <dgm:pt modelId="{25C7B36B-3271-4454-8C16-FD1342D183B0}" type="pres">
      <dgm:prSet presAssocID="{6582CB70-D90D-4737-A581-EF7C0FD06EE9}" presName="outerComposite" presStyleCnt="0">
        <dgm:presLayoutVars>
          <dgm:chMax val="5"/>
          <dgm:dir/>
          <dgm:resizeHandles val="exact"/>
        </dgm:presLayoutVars>
      </dgm:prSet>
      <dgm:spPr/>
      <dgm:t>
        <a:bodyPr/>
        <a:lstStyle/>
        <a:p>
          <a:endParaRPr lang="zh-TW" altLang="en-US"/>
        </a:p>
      </dgm:t>
    </dgm:pt>
    <dgm:pt modelId="{281D4EA1-E3FE-4488-9898-7B4E8A80311C}" type="pres">
      <dgm:prSet presAssocID="{6582CB70-D90D-4737-A581-EF7C0FD06EE9}" presName="dummyMaxCanvas" presStyleCnt="0">
        <dgm:presLayoutVars/>
      </dgm:prSet>
      <dgm:spPr/>
    </dgm:pt>
    <dgm:pt modelId="{0A4A779C-9A11-425F-9C81-4D93078C8BDA}" type="pres">
      <dgm:prSet presAssocID="{6582CB70-D90D-4737-A581-EF7C0FD06EE9}" presName="FourNodes_1" presStyleLbl="node1" presStyleIdx="0" presStyleCnt="4" custScaleX="103749">
        <dgm:presLayoutVars>
          <dgm:bulletEnabled val="1"/>
        </dgm:presLayoutVars>
      </dgm:prSet>
      <dgm:spPr/>
      <dgm:t>
        <a:bodyPr/>
        <a:lstStyle/>
        <a:p>
          <a:endParaRPr lang="zh-TW" altLang="en-US"/>
        </a:p>
      </dgm:t>
    </dgm:pt>
    <dgm:pt modelId="{3344E44E-FFDB-49C2-8806-3DE16257DDF4}" type="pres">
      <dgm:prSet presAssocID="{6582CB70-D90D-4737-A581-EF7C0FD06EE9}" presName="FourNodes_2" presStyleLbl="node1" presStyleIdx="1" presStyleCnt="4">
        <dgm:presLayoutVars>
          <dgm:bulletEnabled val="1"/>
        </dgm:presLayoutVars>
      </dgm:prSet>
      <dgm:spPr/>
      <dgm:t>
        <a:bodyPr/>
        <a:lstStyle/>
        <a:p>
          <a:endParaRPr lang="zh-TW" altLang="en-US"/>
        </a:p>
      </dgm:t>
    </dgm:pt>
    <dgm:pt modelId="{CF42AE50-B225-47E0-B043-BBABE26B4B24}" type="pres">
      <dgm:prSet presAssocID="{6582CB70-D90D-4737-A581-EF7C0FD06EE9}" presName="FourNodes_3" presStyleLbl="node1" presStyleIdx="2" presStyleCnt="4">
        <dgm:presLayoutVars>
          <dgm:bulletEnabled val="1"/>
        </dgm:presLayoutVars>
      </dgm:prSet>
      <dgm:spPr/>
      <dgm:t>
        <a:bodyPr/>
        <a:lstStyle/>
        <a:p>
          <a:endParaRPr lang="zh-TW" altLang="en-US"/>
        </a:p>
      </dgm:t>
    </dgm:pt>
    <dgm:pt modelId="{64721C16-5A24-49DA-8F98-84DF38DBF4FB}" type="pres">
      <dgm:prSet presAssocID="{6582CB70-D90D-4737-A581-EF7C0FD06EE9}" presName="FourNodes_4" presStyleLbl="node1" presStyleIdx="3" presStyleCnt="4">
        <dgm:presLayoutVars>
          <dgm:bulletEnabled val="1"/>
        </dgm:presLayoutVars>
      </dgm:prSet>
      <dgm:spPr/>
      <dgm:t>
        <a:bodyPr/>
        <a:lstStyle/>
        <a:p>
          <a:endParaRPr lang="zh-TW" altLang="en-US"/>
        </a:p>
      </dgm:t>
    </dgm:pt>
    <dgm:pt modelId="{65AB1FA8-7E23-4EC2-A41B-97375253AE81}" type="pres">
      <dgm:prSet presAssocID="{6582CB70-D90D-4737-A581-EF7C0FD06EE9}" presName="FourConn_1-2" presStyleLbl="fgAccFollowNode1" presStyleIdx="0" presStyleCnt="3">
        <dgm:presLayoutVars>
          <dgm:bulletEnabled val="1"/>
        </dgm:presLayoutVars>
      </dgm:prSet>
      <dgm:spPr/>
      <dgm:t>
        <a:bodyPr/>
        <a:lstStyle/>
        <a:p>
          <a:endParaRPr lang="zh-TW" altLang="en-US"/>
        </a:p>
      </dgm:t>
    </dgm:pt>
    <dgm:pt modelId="{B5155B35-7E88-417A-B457-F553FA71C539}" type="pres">
      <dgm:prSet presAssocID="{6582CB70-D90D-4737-A581-EF7C0FD06EE9}" presName="FourConn_2-3" presStyleLbl="fgAccFollowNode1" presStyleIdx="1" presStyleCnt="3">
        <dgm:presLayoutVars>
          <dgm:bulletEnabled val="1"/>
        </dgm:presLayoutVars>
      </dgm:prSet>
      <dgm:spPr/>
      <dgm:t>
        <a:bodyPr/>
        <a:lstStyle/>
        <a:p>
          <a:endParaRPr lang="zh-TW" altLang="en-US"/>
        </a:p>
      </dgm:t>
    </dgm:pt>
    <dgm:pt modelId="{94CD9253-CA3D-4C65-9D2D-A14A5407DE45}" type="pres">
      <dgm:prSet presAssocID="{6582CB70-D90D-4737-A581-EF7C0FD06EE9}" presName="FourConn_3-4" presStyleLbl="fgAccFollowNode1" presStyleIdx="2" presStyleCnt="3">
        <dgm:presLayoutVars>
          <dgm:bulletEnabled val="1"/>
        </dgm:presLayoutVars>
      </dgm:prSet>
      <dgm:spPr/>
      <dgm:t>
        <a:bodyPr/>
        <a:lstStyle/>
        <a:p>
          <a:endParaRPr lang="zh-TW" altLang="en-US"/>
        </a:p>
      </dgm:t>
    </dgm:pt>
    <dgm:pt modelId="{DD432733-1DF0-4782-9DCD-342A8E0CC06C}" type="pres">
      <dgm:prSet presAssocID="{6582CB70-D90D-4737-A581-EF7C0FD06EE9}" presName="FourNodes_1_text" presStyleLbl="node1" presStyleIdx="3" presStyleCnt="4">
        <dgm:presLayoutVars>
          <dgm:bulletEnabled val="1"/>
        </dgm:presLayoutVars>
      </dgm:prSet>
      <dgm:spPr/>
      <dgm:t>
        <a:bodyPr/>
        <a:lstStyle/>
        <a:p>
          <a:endParaRPr lang="zh-TW" altLang="en-US"/>
        </a:p>
      </dgm:t>
    </dgm:pt>
    <dgm:pt modelId="{73B8A5FF-401D-4BB4-8F48-A8D5EE68B2AB}" type="pres">
      <dgm:prSet presAssocID="{6582CB70-D90D-4737-A581-EF7C0FD06EE9}" presName="FourNodes_2_text" presStyleLbl="node1" presStyleIdx="3" presStyleCnt="4">
        <dgm:presLayoutVars>
          <dgm:bulletEnabled val="1"/>
        </dgm:presLayoutVars>
      </dgm:prSet>
      <dgm:spPr/>
      <dgm:t>
        <a:bodyPr/>
        <a:lstStyle/>
        <a:p>
          <a:endParaRPr lang="zh-TW" altLang="en-US"/>
        </a:p>
      </dgm:t>
    </dgm:pt>
    <dgm:pt modelId="{F2503305-1ABD-4E55-BB9A-1A774B1C09B7}" type="pres">
      <dgm:prSet presAssocID="{6582CB70-D90D-4737-A581-EF7C0FD06EE9}" presName="FourNodes_3_text" presStyleLbl="node1" presStyleIdx="3" presStyleCnt="4">
        <dgm:presLayoutVars>
          <dgm:bulletEnabled val="1"/>
        </dgm:presLayoutVars>
      </dgm:prSet>
      <dgm:spPr/>
      <dgm:t>
        <a:bodyPr/>
        <a:lstStyle/>
        <a:p>
          <a:endParaRPr lang="zh-TW" altLang="en-US"/>
        </a:p>
      </dgm:t>
    </dgm:pt>
    <dgm:pt modelId="{9CE975E4-8929-4398-BA6B-25A51E1D5D13}" type="pres">
      <dgm:prSet presAssocID="{6582CB70-D90D-4737-A581-EF7C0FD06EE9}" presName="FourNodes_4_text" presStyleLbl="node1" presStyleIdx="3" presStyleCnt="4">
        <dgm:presLayoutVars>
          <dgm:bulletEnabled val="1"/>
        </dgm:presLayoutVars>
      </dgm:prSet>
      <dgm:spPr/>
      <dgm:t>
        <a:bodyPr/>
        <a:lstStyle/>
        <a:p>
          <a:endParaRPr lang="zh-TW" altLang="en-US"/>
        </a:p>
      </dgm:t>
    </dgm:pt>
  </dgm:ptLst>
  <dgm:cxnLst>
    <dgm:cxn modelId="{55715B72-A208-4D57-B3A4-EF4AD233C4FA}" type="presOf" srcId="{8A0EE34E-6ED7-4E6F-84BD-881BA48A0866}" destId="{CF42AE50-B225-47E0-B043-BBABE26B4B24}" srcOrd="0" destOrd="0" presId="urn:microsoft.com/office/officeart/2005/8/layout/vProcess5"/>
    <dgm:cxn modelId="{4AEE4731-9934-41C0-B418-F69F8E8A5E95}" type="presOf" srcId="{CD768BC3-97E6-47A7-93E1-900E0D4362BB}" destId="{94CD9253-CA3D-4C65-9D2D-A14A5407DE45}" srcOrd="0" destOrd="0" presId="urn:microsoft.com/office/officeart/2005/8/layout/vProcess5"/>
    <dgm:cxn modelId="{93FDD6D9-1467-4982-8C37-90F3574CF5C7}" srcId="{6582CB70-D90D-4737-A581-EF7C0FD06EE9}" destId="{559AE50A-61DE-4D75-9820-149055F6EE2B}" srcOrd="1" destOrd="0" parTransId="{F8922F51-16E0-48C5-8EF3-101983FD6EA7}" sibTransId="{C1FED1B1-182D-42DC-A20A-86DD5DE4B559}"/>
    <dgm:cxn modelId="{C7F7AD42-1E64-49AC-9FAE-143B1D3145E8}" srcId="{6582CB70-D90D-4737-A581-EF7C0FD06EE9}" destId="{EE7AC3F9-C388-4403-9E39-2ED1F8912B78}" srcOrd="3" destOrd="0" parTransId="{354CA6F5-3494-4DC3-B8FF-80F0741A159F}" sibTransId="{32626318-F92A-4F05-99D1-DEB652971075}"/>
    <dgm:cxn modelId="{6BFCB840-DCB9-4F63-9CB4-8E73ADCCB6C1}" srcId="{6582CB70-D90D-4737-A581-EF7C0FD06EE9}" destId="{8A0EE34E-6ED7-4E6F-84BD-881BA48A0866}" srcOrd="2" destOrd="0" parTransId="{67137585-DEFB-4319-A556-148700BB6D0F}" sibTransId="{CD768BC3-97E6-47A7-93E1-900E0D4362BB}"/>
    <dgm:cxn modelId="{6B048E70-1B8F-4FFC-AC9D-23BF065D83CA}" type="presOf" srcId="{6582CB70-D90D-4737-A581-EF7C0FD06EE9}" destId="{25C7B36B-3271-4454-8C16-FD1342D183B0}" srcOrd="0" destOrd="0" presId="urn:microsoft.com/office/officeart/2005/8/layout/vProcess5"/>
    <dgm:cxn modelId="{25D155D3-54F5-497C-AC2B-57A421BE9B87}" type="presOf" srcId="{9F56FAA3-566B-4AC0-AC57-D84C2A4CE59D}" destId="{DD432733-1DF0-4782-9DCD-342A8E0CC06C}" srcOrd="1" destOrd="0" presId="urn:microsoft.com/office/officeart/2005/8/layout/vProcess5"/>
    <dgm:cxn modelId="{F7E8FC22-FF15-41F3-B67D-02D297A32FA4}" type="presOf" srcId="{9F56FAA3-566B-4AC0-AC57-D84C2A4CE59D}" destId="{0A4A779C-9A11-425F-9C81-4D93078C8BDA}" srcOrd="0" destOrd="0" presId="urn:microsoft.com/office/officeart/2005/8/layout/vProcess5"/>
    <dgm:cxn modelId="{67C24152-3056-47C3-AF56-FD9629C66441}" type="presOf" srcId="{EE7AC3F9-C388-4403-9E39-2ED1F8912B78}" destId="{9CE975E4-8929-4398-BA6B-25A51E1D5D13}" srcOrd="1" destOrd="0" presId="urn:microsoft.com/office/officeart/2005/8/layout/vProcess5"/>
    <dgm:cxn modelId="{E2920F00-3838-4D6D-97A4-839BB4B49A9B}" type="presOf" srcId="{559AE50A-61DE-4D75-9820-149055F6EE2B}" destId="{3344E44E-FFDB-49C2-8806-3DE16257DDF4}" srcOrd="0" destOrd="0" presId="urn:microsoft.com/office/officeart/2005/8/layout/vProcess5"/>
    <dgm:cxn modelId="{FF4204BB-F676-4BFF-A2DC-DB8E21DC93B4}" type="presOf" srcId="{559AE50A-61DE-4D75-9820-149055F6EE2B}" destId="{73B8A5FF-401D-4BB4-8F48-A8D5EE68B2AB}" srcOrd="1" destOrd="0" presId="urn:microsoft.com/office/officeart/2005/8/layout/vProcess5"/>
    <dgm:cxn modelId="{78BFDCC9-31D3-41E7-82A1-8AA7763835D2}" type="presOf" srcId="{8A0EE34E-6ED7-4E6F-84BD-881BA48A0866}" destId="{F2503305-1ABD-4E55-BB9A-1A774B1C09B7}" srcOrd="1" destOrd="0" presId="urn:microsoft.com/office/officeart/2005/8/layout/vProcess5"/>
    <dgm:cxn modelId="{AE4FD478-7A34-4756-B8D9-F81624C32106}" type="presOf" srcId="{EE7AC3F9-C388-4403-9E39-2ED1F8912B78}" destId="{64721C16-5A24-49DA-8F98-84DF38DBF4FB}" srcOrd="0" destOrd="0" presId="urn:microsoft.com/office/officeart/2005/8/layout/vProcess5"/>
    <dgm:cxn modelId="{1A371AA6-82EE-46D2-AE5D-E737F64E7601}" type="presOf" srcId="{72BCFB92-9B57-4CD6-9B42-3D7EA8ADAABD}" destId="{65AB1FA8-7E23-4EC2-A41B-97375253AE81}" srcOrd="0" destOrd="0" presId="urn:microsoft.com/office/officeart/2005/8/layout/vProcess5"/>
    <dgm:cxn modelId="{9C7768A2-2CB2-464F-89C2-BAD5E76496C8}" srcId="{6582CB70-D90D-4737-A581-EF7C0FD06EE9}" destId="{9F56FAA3-566B-4AC0-AC57-D84C2A4CE59D}" srcOrd="0" destOrd="0" parTransId="{8184CF02-DE2F-4FC3-AA38-2D88E31E8BA2}" sibTransId="{72BCFB92-9B57-4CD6-9B42-3D7EA8ADAABD}"/>
    <dgm:cxn modelId="{ABC06419-A071-482E-B748-BD1CD62A3DB4}" type="presOf" srcId="{C1FED1B1-182D-42DC-A20A-86DD5DE4B559}" destId="{B5155B35-7E88-417A-B457-F553FA71C539}" srcOrd="0" destOrd="0" presId="urn:microsoft.com/office/officeart/2005/8/layout/vProcess5"/>
    <dgm:cxn modelId="{4CC9A2EA-48E0-4699-BC69-71F8A3DEA776}" type="presParOf" srcId="{25C7B36B-3271-4454-8C16-FD1342D183B0}" destId="{281D4EA1-E3FE-4488-9898-7B4E8A80311C}" srcOrd="0" destOrd="0" presId="urn:microsoft.com/office/officeart/2005/8/layout/vProcess5"/>
    <dgm:cxn modelId="{49F93763-5665-4086-8BA2-25C3E2BDA80A}" type="presParOf" srcId="{25C7B36B-3271-4454-8C16-FD1342D183B0}" destId="{0A4A779C-9A11-425F-9C81-4D93078C8BDA}" srcOrd="1" destOrd="0" presId="urn:microsoft.com/office/officeart/2005/8/layout/vProcess5"/>
    <dgm:cxn modelId="{7E374849-AC77-4B47-A183-4EECAB230D26}" type="presParOf" srcId="{25C7B36B-3271-4454-8C16-FD1342D183B0}" destId="{3344E44E-FFDB-49C2-8806-3DE16257DDF4}" srcOrd="2" destOrd="0" presId="urn:microsoft.com/office/officeart/2005/8/layout/vProcess5"/>
    <dgm:cxn modelId="{4C6BC765-7503-46E1-8658-93ABD6160857}" type="presParOf" srcId="{25C7B36B-3271-4454-8C16-FD1342D183B0}" destId="{CF42AE50-B225-47E0-B043-BBABE26B4B24}" srcOrd="3" destOrd="0" presId="urn:microsoft.com/office/officeart/2005/8/layout/vProcess5"/>
    <dgm:cxn modelId="{FBEAD012-09DF-4B99-A5DB-79E2DBB6BD06}" type="presParOf" srcId="{25C7B36B-3271-4454-8C16-FD1342D183B0}" destId="{64721C16-5A24-49DA-8F98-84DF38DBF4FB}" srcOrd="4" destOrd="0" presId="urn:microsoft.com/office/officeart/2005/8/layout/vProcess5"/>
    <dgm:cxn modelId="{CDAB4FB3-5149-4C4F-9382-951B724509A5}" type="presParOf" srcId="{25C7B36B-3271-4454-8C16-FD1342D183B0}" destId="{65AB1FA8-7E23-4EC2-A41B-97375253AE81}" srcOrd="5" destOrd="0" presId="urn:microsoft.com/office/officeart/2005/8/layout/vProcess5"/>
    <dgm:cxn modelId="{252CEF69-1E0D-4340-95D5-8D5FF58A6752}" type="presParOf" srcId="{25C7B36B-3271-4454-8C16-FD1342D183B0}" destId="{B5155B35-7E88-417A-B457-F553FA71C539}" srcOrd="6" destOrd="0" presId="urn:microsoft.com/office/officeart/2005/8/layout/vProcess5"/>
    <dgm:cxn modelId="{067C7FA2-93D5-4C60-B13F-973C72EF71CA}" type="presParOf" srcId="{25C7B36B-3271-4454-8C16-FD1342D183B0}" destId="{94CD9253-CA3D-4C65-9D2D-A14A5407DE45}" srcOrd="7" destOrd="0" presId="urn:microsoft.com/office/officeart/2005/8/layout/vProcess5"/>
    <dgm:cxn modelId="{3E8F4FE1-A660-4CA9-82FB-139B954E732B}" type="presParOf" srcId="{25C7B36B-3271-4454-8C16-FD1342D183B0}" destId="{DD432733-1DF0-4782-9DCD-342A8E0CC06C}" srcOrd="8" destOrd="0" presId="urn:microsoft.com/office/officeart/2005/8/layout/vProcess5"/>
    <dgm:cxn modelId="{03E7B89E-95D2-41C7-BA5C-58DA94027B5B}" type="presParOf" srcId="{25C7B36B-3271-4454-8C16-FD1342D183B0}" destId="{73B8A5FF-401D-4BB4-8F48-A8D5EE68B2AB}" srcOrd="9" destOrd="0" presId="urn:microsoft.com/office/officeart/2005/8/layout/vProcess5"/>
    <dgm:cxn modelId="{F685BFC6-1076-43AB-8976-F86781FEAACF}" type="presParOf" srcId="{25C7B36B-3271-4454-8C16-FD1342D183B0}" destId="{F2503305-1ABD-4E55-BB9A-1A774B1C09B7}" srcOrd="10" destOrd="0" presId="urn:microsoft.com/office/officeart/2005/8/layout/vProcess5"/>
    <dgm:cxn modelId="{C35A9972-85BF-4498-B68F-8BE669CF3D93}" type="presParOf" srcId="{25C7B36B-3271-4454-8C16-FD1342D183B0}" destId="{9CE975E4-8929-4398-BA6B-25A51E1D5D13}"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C8385D-F8CC-4E96-BA67-A78BF16A44E7}">
      <dsp:nvSpPr>
        <dsp:cNvPr id="0" name=""/>
        <dsp:cNvSpPr/>
      </dsp:nvSpPr>
      <dsp:spPr>
        <a:xfrm>
          <a:off x="24914" y="1189377"/>
          <a:ext cx="8591131" cy="1251196"/>
        </a:xfrm>
        <a:prstGeom prst="rightArrow">
          <a:avLst>
            <a:gd name="adj1" fmla="val 50000"/>
            <a:gd name="adj2" fmla="val 5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254000" bIns="198627" numCol="1" spcCol="1270" anchor="ctr" anchorCtr="0">
          <a:noAutofit/>
        </a:bodyPr>
        <a:lstStyle/>
        <a:p>
          <a:pPr lvl="0" algn="l" defTabSz="1600200">
            <a:lnSpc>
              <a:spcPct val="90000"/>
            </a:lnSpc>
            <a:spcBef>
              <a:spcPct val="0"/>
            </a:spcBef>
            <a:spcAft>
              <a:spcPct val="35000"/>
            </a:spcAft>
          </a:pPr>
          <a:r>
            <a:rPr lang="en-US" altLang="zh-TW" sz="3600" kern="1200" dirty="0" smtClean="0"/>
            <a:t>2003  International Standard</a:t>
          </a:r>
          <a:endParaRPr lang="zh-TW" altLang="en-US" sz="3600" kern="1200" dirty="0"/>
        </a:p>
      </dsp:txBody>
      <dsp:txXfrm>
        <a:off x="24914" y="1502176"/>
        <a:ext cx="8278332" cy="625598"/>
      </dsp:txXfrm>
    </dsp:sp>
    <dsp:sp modelId="{95A3EC6F-D68F-43C4-9BA6-4CBFFD7F992C}">
      <dsp:nvSpPr>
        <dsp:cNvPr id="0" name=""/>
        <dsp:cNvSpPr/>
      </dsp:nvSpPr>
      <dsp:spPr>
        <a:xfrm>
          <a:off x="24914" y="2154229"/>
          <a:ext cx="2646068" cy="2410264"/>
        </a:xfrm>
        <a:prstGeom prst="rect">
          <a:avLst/>
        </a:prstGeom>
        <a:solidFill>
          <a:schemeClr val="lt1">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n-US" altLang="zh-TW" sz="1900" b="1" kern="1200" dirty="0" smtClean="0">
              <a:latin typeface="+mj-lt"/>
            </a:rPr>
            <a:t>Amend our Copyright Act  </a:t>
          </a:r>
        </a:p>
        <a:p>
          <a:pPr lvl="0" algn="l" defTabSz="844550">
            <a:lnSpc>
              <a:spcPct val="90000"/>
            </a:lnSpc>
            <a:spcBef>
              <a:spcPct val="0"/>
            </a:spcBef>
            <a:spcAft>
              <a:spcPct val="35000"/>
            </a:spcAft>
          </a:pPr>
          <a:r>
            <a:rPr lang="en-US" altLang="zh-TW" sz="1900" b="1" kern="1200" dirty="0" smtClean="0">
              <a:latin typeface="+mj-lt"/>
            </a:rPr>
            <a:t>- </a:t>
          </a:r>
        </a:p>
        <a:p>
          <a:pPr lvl="0" algn="l" defTabSz="844550">
            <a:lnSpc>
              <a:spcPct val="90000"/>
            </a:lnSpc>
            <a:spcBef>
              <a:spcPct val="0"/>
            </a:spcBef>
            <a:spcAft>
              <a:spcPct val="35000"/>
            </a:spcAft>
          </a:pPr>
          <a:r>
            <a:rPr lang="en-US" altLang="zh-TW" sz="1900" b="1" kern="1200" dirty="0" smtClean="0">
              <a:latin typeface="+mj-lt"/>
            </a:rPr>
            <a:t>Keep the copyright protection in accordance with the international standard (WCT/WPPT)</a:t>
          </a:r>
          <a:endParaRPr lang="zh-TW" altLang="en-US" sz="1900" kern="1200" dirty="0"/>
        </a:p>
      </dsp:txBody>
      <dsp:txXfrm>
        <a:off x="24914" y="2154229"/>
        <a:ext cx="2646068" cy="2410264"/>
      </dsp:txXfrm>
    </dsp:sp>
    <dsp:sp modelId="{B6823D26-BA1E-4823-9EEC-4690CBDE7037}">
      <dsp:nvSpPr>
        <dsp:cNvPr id="0" name=""/>
        <dsp:cNvSpPr/>
      </dsp:nvSpPr>
      <dsp:spPr>
        <a:xfrm>
          <a:off x="2670982" y="1606442"/>
          <a:ext cx="5945062" cy="1251196"/>
        </a:xfrm>
        <a:prstGeom prst="rightArrow">
          <a:avLst>
            <a:gd name="adj1" fmla="val 50000"/>
            <a:gd name="adj2" fmla="val 50000"/>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254000" bIns="198627" numCol="1" spcCol="1270" anchor="ctr" anchorCtr="0">
          <a:noAutofit/>
        </a:bodyPr>
        <a:lstStyle/>
        <a:p>
          <a:pPr lvl="0" algn="l" defTabSz="1600200">
            <a:lnSpc>
              <a:spcPct val="90000"/>
            </a:lnSpc>
            <a:spcBef>
              <a:spcPct val="0"/>
            </a:spcBef>
            <a:spcAft>
              <a:spcPct val="35000"/>
            </a:spcAft>
          </a:pPr>
          <a:r>
            <a:rPr lang="en-US" altLang="zh-TW" sz="3600" kern="1200" dirty="0" smtClean="0"/>
            <a:t>2006  P2P</a:t>
          </a:r>
          <a:endParaRPr lang="zh-TW" altLang="en-US" sz="3600" kern="1200" dirty="0"/>
        </a:p>
      </dsp:txBody>
      <dsp:txXfrm>
        <a:off x="2670982" y="1919241"/>
        <a:ext cx="5632263" cy="625598"/>
      </dsp:txXfrm>
    </dsp:sp>
    <dsp:sp modelId="{53C15FD5-3232-45F5-ADD0-44A041C888C2}">
      <dsp:nvSpPr>
        <dsp:cNvPr id="0" name=""/>
        <dsp:cNvSpPr/>
      </dsp:nvSpPr>
      <dsp:spPr>
        <a:xfrm>
          <a:off x="2670982" y="2571295"/>
          <a:ext cx="2646068" cy="2410264"/>
        </a:xfrm>
        <a:prstGeom prst="rect">
          <a:avLst/>
        </a:prstGeom>
        <a:solidFill>
          <a:schemeClr val="lt1">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n-US" altLang="zh-TW" sz="1900" b="1" kern="1200" dirty="0" smtClean="0">
              <a:latin typeface="+mj-lt"/>
            </a:rPr>
            <a:t>Clarify the liability of P2P software providers</a:t>
          </a:r>
        </a:p>
        <a:p>
          <a:pPr lvl="0" algn="l" defTabSz="844550">
            <a:lnSpc>
              <a:spcPct val="90000"/>
            </a:lnSpc>
            <a:spcBef>
              <a:spcPct val="0"/>
            </a:spcBef>
            <a:spcAft>
              <a:spcPct val="35000"/>
            </a:spcAft>
          </a:pPr>
          <a:r>
            <a:rPr lang="en-US" altLang="zh-TW" sz="1900" b="1" kern="1200" dirty="0" smtClean="0">
              <a:latin typeface="+mj-lt"/>
            </a:rPr>
            <a:t> - </a:t>
          </a:r>
        </a:p>
        <a:p>
          <a:pPr lvl="0" algn="l" defTabSz="844550">
            <a:lnSpc>
              <a:spcPct val="90000"/>
            </a:lnSpc>
            <a:spcBef>
              <a:spcPct val="0"/>
            </a:spcBef>
            <a:spcAft>
              <a:spcPct val="35000"/>
            </a:spcAft>
          </a:pPr>
          <a:r>
            <a:rPr lang="en-US" altLang="zh-TW" sz="1900" b="1" kern="1200" dirty="0" smtClean="0">
              <a:latin typeface="+mj-lt"/>
            </a:rPr>
            <a:t>Lay the legal foundation against online-piracy</a:t>
          </a:r>
          <a:endParaRPr lang="zh-TW" altLang="en-US" sz="1900" kern="1200" dirty="0"/>
        </a:p>
      </dsp:txBody>
      <dsp:txXfrm>
        <a:off x="2670982" y="2571295"/>
        <a:ext cx="2646068" cy="2410264"/>
      </dsp:txXfrm>
    </dsp:sp>
    <dsp:sp modelId="{A155C606-DF09-4CC4-B6D3-E7FA30601AF8}">
      <dsp:nvSpPr>
        <dsp:cNvPr id="0" name=""/>
        <dsp:cNvSpPr/>
      </dsp:nvSpPr>
      <dsp:spPr>
        <a:xfrm>
          <a:off x="5317051" y="2023507"/>
          <a:ext cx="3298994" cy="1251196"/>
        </a:xfrm>
        <a:prstGeom prst="rightArrow">
          <a:avLst>
            <a:gd name="adj1" fmla="val 50000"/>
            <a:gd name="adj2" fmla="val 5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254000" bIns="198627" numCol="1" spcCol="1270" anchor="ctr" anchorCtr="0">
          <a:noAutofit/>
        </a:bodyPr>
        <a:lstStyle/>
        <a:p>
          <a:pPr lvl="0" algn="l" defTabSz="1600200">
            <a:lnSpc>
              <a:spcPct val="90000"/>
            </a:lnSpc>
            <a:spcBef>
              <a:spcPct val="0"/>
            </a:spcBef>
            <a:spcAft>
              <a:spcPct val="35000"/>
            </a:spcAft>
          </a:pPr>
          <a:r>
            <a:rPr lang="en-US" altLang="zh-TW" sz="3600" kern="1200" dirty="0" smtClean="0"/>
            <a:t>2009  ISP</a:t>
          </a:r>
          <a:endParaRPr lang="zh-TW" altLang="en-US" sz="3600" kern="1200" dirty="0"/>
        </a:p>
      </dsp:txBody>
      <dsp:txXfrm>
        <a:off x="5317051" y="2336306"/>
        <a:ext cx="2986195" cy="625598"/>
      </dsp:txXfrm>
    </dsp:sp>
    <dsp:sp modelId="{FEFE6FCF-926E-47D8-A5AF-906FA4698500}">
      <dsp:nvSpPr>
        <dsp:cNvPr id="0" name=""/>
        <dsp:cNvSpPr/>
      </dsp:nvSpPr>
      <dsp:spPr>
        <a:xfrm>
          <a:off x="5317051" y="2988360"/>
          <a:ext cx="2646068" cy="2374990"/>
        </a:xfrm>
        <a:prstGeom prst="rect">
          <a:avLst/>
        </a:prstGeom>
        <a:solidFill>
          <a:schemeClr val="lt1">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n-US" altLang="zh-TW" sz="1900" b="1" kern="1200" dirty="0" smtClean="0">
              <a:latin typeface="+mj-lt"/>
            </a:rPr>
            <a:t>Introduce the “Notice-and-Takedown” system </a:t>
          </a:r>
        </a:p>
        <a:p>
          <a:pPr lvl="0" algn="l" defTabSz="844550">
            <a:lnSpc>
              <a:spcPct val="90000"/>
            </a:lnSpc>
            <a:spcBef>
              <a:spcPct val="0"/>
            </a:spcBef>
            <a:spcAft>
              <a:spcPct val="35000"/>
            </a:spcAft>
          </a:pPr>
          <a:r>
            <a:rPr lang="en-US" altLang="zh-TW" sz="1900" b="1" kern="1200" dirty="0" smtClean="0">
              <a:latin typeface="+mj-lt"/>
            </a:rPr>
            <a:t> - </a:t>
          </a:r>
        </a:p>
        <a:p>
          <a:pPr lvl="0" algn="l" defTabSz="844550">
            <a:lnSpc>
              <a:spcPct val="90000"/>
            </a:lnSpc>
            <a:spcBef>
              <a:spcPct val="0"/>
            </a:spcBef>
            <a:spcAft>
              <a:spcPct val="35000"/>
            </a:spcAft>
          </a:pPr>
          <a:r>
            <a:rPr lang="en-US" altLang="zh-TW" sz="1900" b="1" kern="1200" dirty="0" smtClean="0">
              <a:latin typeface="+mj-lt"/>
            </a:rPr>
            <a:t>Encourage the ISPs to cooperate with rights holders on combating online piracy</a:t>
          </a:r>
          <a:endParaRPr lang="zh-TW" altLang="en-US" sz="1900" kern="1200" dirty="0"/>
        </a:p>
      </dsp:txBody>
      <dsp:txXfrm>
        <a:off x="5317051" y="2988360"/>
        <a:ext cx="2646068" cy="23749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C36E4D-2B59-4CD5-8449-502FB94BC291}">
      <dsp:nvSpPr>
        <dsp:cNvPr id="0" name=""/>
        <dsp:cNvSpPr/>
      </dsp:nvSpPr>
      <dsp:spPr>
        <a:xfrm>
          <a:off x="2684298" y="55892"/>
          <a:ext cx="3557759" cy="2906404"/>
        </a:xfrm>
        <a:prstGeom prst="ellipse">
          <a:avLst/>
        </a:prstGeom>
        <a:solidFill>
          <a:schemeClr val="accent2">
            <a:alpha val="5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66750" rtl="0">
            <a:lnSpc>
              <a:spcPct val="50000"/>
            </a:lnSpc>
            <a:spcBef>
              <a:spcPct val="0"/>
            </a:spcBef>
            <a:spcAft>
              <a:spcPct val="35000"/>
            </a:spcAft>
          </a:pPr>
          <a:r>
            <a:rPr lang="en-US" sz="1500" b="1" kern="1200" dirty="0" smtClean="0"/>
            <a:t>Is there any  ‘</a:t>
          </a:r>
          <a:r>
            <a:rPr lang="en-US" sz="1500" b="1" kern="1200" dirty="0" smtClean="0">
              <a:solidFill>
                <a:srgbClr val="FF0000"/>
              </a:solidFill>
            </a:rPr>
            <a:t>Definition</a:t>
          </a:r>
          <a:r>
            <a:rPr lang="en-US" sz="1500" b="1" kern="1200" dirty="0" smtClean="0"/>
            <a:t>’ for     </a:t>
          </a:r>
        </a:p>
        <a:p>
          <a:pPr lvl="0" algn="ctr" defTabSz="666750" rtl="0">
            <a:lnSpc>
              <a:spcPct val="100000"/>
            </a:lnSpc>
            <a:spcBef>
              <a:spcPct val="0"/>
            </a:spcBef>
            <a:spcAft>
              <a:spcPct val="35000"/>
            </a:spcAft>
          </a:pPr>
          <a:r>
            <a:rPr lang="en-US" sz="1500" b="1" kern="1200" dirty="0" smtClean="0"/>
            <a:t>“</a:t>
          </a:r>
          <a:r>
            <a:rPr lang="en-US" sz="1500" b="1" u="sng" kern="1200" dirty="0" smtClean="0"/>
            <a:t>a foreign infringing website     shall be blocked</a:t>
          </a:r>
          <a:r>
            <a:rPr lang="en-US" sz="1500" b="1" kern="1200" dirty="0" smtClean="0"/>
            <a:t>”??</a:t>
          </a:r>
          <a:endParaRPr lang="zh-TW" sz="1500" kern="1200" dirty="0"/>
        </a:p>
      </dsp:txBody>
      <dsp:txXfrm>
        <a:off x="3094809" y="447139"/>
        <a:ext cx="2736737" cy="922224"/>
      </dsp:txXfrm>
    </dsp:sp>
    <dsp:sp modelId="{296795B4-B950-4F22-8298-37388B474007}">
      <dsp:nvSpPr>
        <dsp:cNvPr id="0" name=""/>
        <dsp:cNvSpPr/>
      </dsp:nvSpPr>
      <dsp:spPr>
        <a:xfrm>
          <a:off x="3758426" y="1341417"/>
          <a:ext cx="3980553" cy="2906404"/>
        </a:xfrm>
        <a:prstGeom prst="ellipse">
          <a:avLst/>
        </a:prstGeom>
        <a:solidFill>
          <a:schemeClr val="accent3">
            <a:alpha val="5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66750" rtl="0">
            <a:lnSpc>
              <a:spcPct val="90000"/>
            </a:lnSpc>
            <a:spcBef>
              <a:spcPct val="0"/>
            </a:spcBef>
            <a:spcAft>
              <a:spcPct val="35000"/>
            </a:spcAft>
          </a:pPr>
          <a:r>
            <a:rPr lang="en-US" sz="1500" b="1" kern="1200" dirty="0" smtClean="0"/>
            <a:t>Under the existing legal system,         by our court or administrative agency could issue an blocking order on foreign websites? </a:t>
          </a:r>
          <a:endParaRPr lang="zh-TW" sz="1500" kern="1200" dirty="0"/>
        </a:p>
      </dsp:txBody>
      <dsp:txXfrm>
        <a:off x="5901801" y="1676771"/>
        <a:ext cx="1530982" cy="2235695"/>
      </dsp:txXfrm>
    </dsp:sp>
    <dsp:sp modelId="{37FCF438-3357-4A95-8041-1D487613A843}">
      <dsp:nvSpPr>
        <dsp:cNvPr id="0" name=""/>
        <dsp:cNvSpPr/>
      </dsp:nvSpPr>
      <dsp:spPr>
        <a:xfrm>
          <a:off x="2736308" y="2682835"/>
          <a:ext cx="3642829" cy="2906404"/>
        </a:xfrm>
        <a:prstGeom prst="ellipse">
          <a:avLst/>
        </a:prstGeom>
        <a:solidFill>
          <a:schemeClr val="accent4">
            <a:alpha val="5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66750" rtl="0">
            <a:lnSpc>
              <a:spcPct val="90000"/>
            </a:lnSpc>
            <a:spcBef>
              <a:spcPct val="0"/>
            </a:spcBef>
            <a:spcAft>
              <a:spcPct val="35000"/>
            </a:spcAft>
          </a:pPr>
          <a:r>
            <a:rPr lang="en-US" sz="1500" b="1" kern="1200" dirty="0" smtClean="0"/>
            <a:t>If not the court, then which government body shall be empowered to issue such an order?</a:t>
          </a:r>
          <a:br>
            <a:rPr lang="en-US" sz="1500" b="1" kern="1200" dirty="0" smtClean="0"/>
          </a:br>
          <a:endParaRPr lang="zh-TW" sz="1500" kern="1200" dirty="0"/>
        </a:p>
      </dsp:txBody>
      <dsp:txXfrm>
        <a:off x="3156635" y="4275768"/>
        <a:ext cx="2802176" cy="922224"/>
      </dsp:txXfrm>
    </dsp:sp>
    <dsp:sp modelId="{3C974905-E6D9-4DB1-9D54-1129EA2EE4E4}">
      <dsp:nvSpPr>
        <dsp:cNvPr id="0" name=""/>
        <dsp:cNvSpPr/>
      </dsp:nvSpPr>
      <dsp:spPr>
        <a:xfrm>
          <a:off x="1225507" y="1341417"/>
          <a:ext cx="3904289" cy="2906404"/>
        </a:xfrm>
        <a:prstGeom prst="ellipse">
          <a:avLst/>
        </a:prstGeom>
        <a:solidFill>
          <a:schemeClr val="accent5">
            <a:alpha val="5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66750" rtl="0">
            <a:lnSpc>
              <a:spcPct val="90000"/>
            </a:lnSpc>
            <a:spcBef>
              <a:spcPct val="0"/>
            </a:spcBef>
            <a:spcAft>
              <a:spcPct val="35000"/>
            </a:spcAft>
          </a:pPr>
          <a:r>
            <a:rPr lang="en-US" sz="1500" b="1" kern="1200" dirty="0" smtClean="0"/>
            <a:t>How to block an infringing websites </a:t>
          </a:r>
          <a:r>
            <a:rPr lang="en-US" sz="1500" b="1" kern="1200" dirty="0" err="1" smtClean="0"/>
            <a:t>uncostly</a:t>
          </a:r>
          <a:r>
            <a:rPr lang="en-US" sz="1500" b="1" kern="1200" dirty="0" smtClean="0"/>
            <a:t> and efficiently?</a:t>
          </a:r>
          <a:endParaRPr lang="zh-TW" sz="1500" kern="1200" dirty="0"/>
        </a:p>
      </dsp:txBody>
      <dsp:txXfrm>
        <a:off x="1525837" y="1676771"/>
        <a:ext cx="1501649" cy="223569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BF2E5F-8805-4CBC-943C-FA63C08A1039}">
      <dsp:nvSpPr>
        <dsp:cNvPr id="0" name=""/>
        <dsp:cNvSpPr/>
      </dsp:nvSpPr>
      <dsp:spPr>
        <a:xfrm>
          <a:off x="3128962" y="2024357"/>
          <a:ext cx="2886075" cy="2886075"/>
        </a:xfrm>
        <a:prstGeom prst="ellipse">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3495" tIns="23495" rIns="23495" bIns="23495" numCol="1" spcCol="1270" anchor="ctr" anchorCtr="0">
          <a:noAutofit/>
        </a:bodyPr>
        <a:lstStyle/>
        <a:p>
          <a:pPr lvl="0" algn="ctr" defTabSz="1644650" rtl="0">
            <a:lnSpc>
              <a:spcPct val="90000"/>
            </a:lnSpc>
            <a:spcBef>
              <a:spcPct val="0"/>
            </a:spcBef>
            <a:spcAft>
              <a:spcPct val="35000"/>
            </a:spcAft>
          </a:pPr>
          <a:r>
            <a:rPr lang="en-US" sz="3700" b="1" kern="1200" dirty="0" smtClean="0"/>
            <a:t>Who’s the Decision Maker?</a:t>
          </a:r>
          <a:endParaRPr lang="zh-TW" sz="3700" kern="1200" dirty="0"/>
        </a:p>
      </dsp:txBody>
      <dsp:txXfrm>
        <a:off x="3551618" y="2447013"/>
        <a:ext cx="2040763" cy="2040763"/>
      </dsp:txXfrm>
    </dsp:sp>
    <dsp:sp modelId="{85A4DD86-9884-4FF2-BB60-6E00B0C23E00}">
      <dsp:nvSpPr>
        <dsp:cNvPr id="0" name=""/>
        <dsp:cNvSpPr/>
      </dsp:nvSpPr>
      <dsp:spPr>
        <a:xfrm rot="12900000">
          <a:off x="1161663" y="1483149"/>
          <a:ext cx="2327778" cy="822531"/>
        </a:xfrm>
        <a:prstGeom prst="leftArrow">
          <a:avLst>
            <a:gd name="adj1" fmla="val 60000"/>
            <a:gd name="adj2" fmla="val 5000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sp>
    <dsp:sp modelId="{681E9B88-2C04-4A90-B471-58C6928893C0}">
      <dsp:nvSpPr>
        <dsp:cNvPr id="0" name=""/>
        <dsp:cNvSpPr/>
      </dsp:nvSpPr>
      <dsp:spPr>
        <a:xfrm>
          <a:off x="1264" y="130127"/>
          <a:ext cx="2741771" cy="2193417"/>
        </a:xfrm>
        <a:prstGeom prst="roundRect">
          <a:avLst>
            <a:gd name="adj" fmla="val 1000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t" anchorCtr="0">
          <a:noAutofit/>
        </a:bodyPr>
        <a:lstStyle/>
        <a:p>
          <a:pPr lvl="0" algn="l" defTabSz="977900" rtl="0">
            <a:lnSpc>
              <a:spcPct val="90000"/>
            </a:lnSpc>
            <a:spcBef>
              <a:spcPct val="0"/>
            </a:spcBef>
            <a:spcAft>
              <a:spcPct val="35000"/>
            </a:spcAft>
          </a:pPr>
          <a:r>
            <a:rPr lang="en-US" altLang="zh-TW" sz="2200" kern="1200" dirty="0" smtClean="0">
              <a:solidFill>
                <a:srgbClr val="FF0000"/>
              </a:solidFill>
            </a:rPr>
            <a:t>Judicial Authority</a:t>
          </a:r>
          <a:endParaRPr lang="zh-TW" sz="2200" kern="1200" dirty="0">
            <a:solidFill>
              <a:srgbClr val="FF0000"/>
            </a:solidFill>
          </a:endParaRPr>
        </a:p>
        <a:p>
          <a:pPr marL="171450" lvl="1" indent="-171450" algn="l" defTabSz="755650" rtl="0">
            <a:lnSpc>
              <a:spcPct val="90000"/>
            </a:lnSpc>
            <a:spcBef>
              <a:spcPct val="0"/>
            </a:spcBef>
            <a:spcAft>
              <a:spcPct val="15000"/>
            </a:spcAft>
            <a:buChar char="••"/>
          </a:pPr>
          <a:r>
            <a:rPr lang="en-US" sz="1700" b="1" kern="1200" dirty="0" smtClean="0"/>
            <a:t>only  court could decide whether a foreign website is serious enough to be blocked</a:t>
          </a:r>
          <a:endParaRPr lang="zh-TW" sz="1700" kern="1200" dirty="0"/>
        </a:p>
        <a:p>
          <a:pPr marL="171450" lvl="1" indent="-171450" algn="l" defTabSz="755650" rtl="0">
            <a:lnSpc>
              <a:spcPct val="90000"/>
            </a:lnSpc>
            <a:spcBef>
              <a:spcPct val="0"/>
            </a:spcBef>
            <a:spcAft>
              <a:spcPct val="15000"/>
            </a:spcAft>
            <a:buChar char="••"/>
          </a:pPr>
          <a:r>
            <a:rPr lang="en-US" sz="1700" b="0" kern="1200" dirty="0" smtClean="0">
              <a:solidFill>
                <a:schemeClr val="tx2">
                  <a:lumMod val="50000"/>
                </a:schemeClr>
              </a:solidFill>
            </a:rPr>
            <a:t>U.K, Spain, Ireland, Chile, Columbia</a:t>
          </a:r>
          <a:endParaRPr lang="zh-TW" sz="1700" b="0" kern="1200" dirty="0">
            <a:solidFill>
              <a:schemeClr val="tx2">
                <a:lumMod val="50000"/>
              </a:schemeClr>
            </a:solidFill>
          </a:endParaRPr>
        </a:p>
      </dsp:txBody>
      <dsp:txXfrm>
        <a:off x="65507" y="194370"/>
        <a:ext cx="2613285" cy="2064931"/>
      </dsp:txXfrm>
    </dsp:sp>
    <dsp:sp modelId="{840EA7FA-D1B8-4E86-A86F-D775E6392785}">
      <dsp:nvSpPr>
        <dsp:cNvPr id="0" name=""/>
        <dsp:cNvSpPr/>
      </dsp:nvSpPr>
      <dsp:spPr>
        <a:xfrm rot="19500000">
          <a:off x="5654558" y="1483149"/>
          <a:ext cx="2327778" cy="822531"/>
        </a:xfrm>
        <a:prstGeom prst="leftArrow">
          <a:avLst>
            <a:gd name="adj1" fmla="val 60000"/>
            <a:gd name="adj2" fmla="val 50000"/>
          </a:avLst>
        </a:prstGeom>
        <a:gradFill rotWithShape="0">
          <a:gsLst>
            <a:gs pos="0">
              <a:schemeClr val="accent5">
                <a:hueOff val="-9933876"/>
                <a:satOff val="39811"/>
                <a:lumOff val="8628"/>
                <a:alphaOff val="0"/>
                <a:tint val="50000"/>
                <a:satMod val="300000"/>
              </a:schemeClr>
            </a:gs>
            <a:gs pos="35000">
              <a:schemeClr val="accent5">
                <a:hueOff val="-9933876"/>
                <a:satOff val="39811"/>
                <a:lumOff val="8628"/>
                <a:alphaOff val="0"/>
                <a:tint val="37000"/>
                <a:satMod val="300000"/>
              </a:schemeClr>
            </a:gs>
            <a:gs pos="100000">
              <a:schemeClr val="accent5">
                <a:hueOff val="-9933876"/>
                <a:satOff val="39811"/>
                <a:lumOff val="8628"/>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sp>
    <dsp:sp modelId="{DD57B721-3C70-419F-8E63-96157D6DDBCA}">
      <dsp:nvSpPr>
        <dsp:cNvPr id="0" name=""/>
        <dsp:cNvSpPr/>
      </dsp:nvSpPr>
      <dsp:spPr>
        <a:xfrm>
          <a:off x="6400963" y="130127"/>
          <a:ext cx="2741771" cy="2193417"/>
        </a:xfrm>
        <a:prstGeom prst="roundRect">
          <a:avLst>
            <a:gd name="adj" fmla="val 10000"/>
          </a:avLst>
        </a:prstGeom>
        <a:gradFill rotWithShape="0">
          <a:gsLst>
            <a:gs pos="0">
              <a:schemeClr val="accent5">
                <a:hueOff val="-9933876"/>
                <a:satOff val="39811"/>
                <a:lumOff val="8628"/>
                <a:alphaOff val="0"/>
                <a:tint val="50000"/>
                <a:satMod val="300000"/>
              </a:schemeClr>
            </a:gs>
            <a:gs pos="35000">
              <a:schemeClr val="accent5">
                <a:hueOff val="-9933876"/>
                <a:satOff val="39811"/>
                <a:lumOff val="8628"/>
                <a:alphaOff val="0"/>
                <a:tint val="37000"/>
                <a:satMod val="300000"/>
              </a:schemeClr>
            </a:gs>
            <a:gs pos="100000">
              <a:schemeClr val="accent5">
                <a:hueOff val="-9933876"/>
                <a:satOff val="39811"/>
                <a:lumOff val="862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t" anchorCtr="0">
          <a:noAutofit/>
        </a:bodyPr>
        <a:lstStyle/>
        <a:p>
          <a:pPr lvl="0" algn="l" defTabSz="977900" rtl="0">
            <a:lnSpc>
              <a:spcPct val="90000"/>
            </a:lnSpc>
            <a:spcBef>
              <a:spcPct val="0"/>
            </a:spcBef>
            <a:spcAft>
              <a:spcPct val="35000"/>
            </a:spcAft>
          </a:pPr>
          <a:r>
            <a:rPr lang="en-US" sz="2200" b="0" kern="1200" dirty="0" smtClean="0">
              <a:solidFill>
                <a:srgbClr val="FF0000"/>
              </a:solidFill>
            </a:rPr>
            <a:t>Administrative Authority</a:t>
          </a:r>
          <a:endParaRPr lang="zh-TW" sz="2200" b="0" kern="1200" dirty="0">
            <a:solidFill>
              <a:srgbClr val="FF0000"/>
            </a:solidFill>
          </a:endParaRPr>
        </a:p>
        <a:p>
          <a:pPr marL="171450" lvl="1" indent="-171450" algn="l" defTabSz="755650" rtl="0">
            <a:lnSpc>
              <a:spcPct val="90000"/>
            </a:lnSpc>
            <a:spcBef>
              <a:spcPct val="0"/>
            </a:spcBef>
            <a:spcAft>
              <a:spcPct val="15000"/>
            </a:spcAft>
            <a:buChar char="••"/>
          </a:pPr>
          <a:r>
            <a:rPr lang="en-US" sz="1700" b="1" kern="1200" dirty="0" smtClean="0"/>
            <a:t>the administrative authority is empowered to make the decision</a:t>
          </a:r>
          <a:endParaRPr lang="zh-TW" sz="1700" kern="1200" dirty="0"/>
        </a:p>
        <a:p>
          <a:pPr marL="171450" lvl="1" indent="-171450" algn="l" defTabSz="755650" rtl="0">
            <a:lnSpc>
              <a:spcPct val="90000"/>
            </a:lnSpc>
            <a:spcBef>
              <a:spcPct val="0"/>
            </a:spcBef>
            <a:spcAft>
              <a:spcPct val="15000"/>
            </a:spcAft>
            <a:buChar char="••"/>
          </a:pPr>
          <a:r>
            <a:rPr lang="en-US" sz="1700" b="0" kern="1200" dirty="0" smtClean="0">
              <a:solidFill>
                <a:srgbClr val="7030A0"/>
              </a:solidFill>
            </a:rPr>
            <a:t>Korea, India, Malaysia</a:t>
          </a:r>
          <a:endParaRPr lang="zh-TW" sz="1700" b="0" kern="1200" dirty="0">
            <a:solidFill>
              <a:srgbClr val="7030A0"/>
            </a:solidFill>
          </a:endParaRPr>
        </a:p>
      </dsp:txBody>
      <dsp:txXfrm>
        <a:off x="6465206" y="194370"/>
        <a:ext cx="2613285" cy="206493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5FFF3B-8EDA-4E9A-8685-BB5EA9F0BABD}">
      <dsp:nvSpPr>
        <dsp:cNvPr id="0" name=""/>
        <dsp:cNvSpPr/>
      </dsp:nvSpPr>
      <dsp:spPr>
        <a:xfrm rot="21300000">
          <a:off x="27179" y="2196283"/>
          <a:ext cx="8802624" cy="1008033"/>
        </a:xfrm>
        <a:prstGeom prst="mathMinus">
          <a:avLst/>
        </a:prstGeom>
        <a:solidFill>
          <a:schemeClr val="accent2">
            <a:tint val="55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A69141C-6076-45D9-A714-4482D965C1F4}">
      <dsp:nvSpPr>
        <dsp:cNvPr id="0" name=""/>
        <dsp:cNvSpPr/>
      </dsp:nvSpPr>
      <dsp:spPr>
        <a:xfrm>
          <a:off x="1062838" y="270030"/>
          <a:ext cx="2657095" cy="2160240"/>
        </a:xfrm>
        <a:prstGeom prst="downArrow">
          <a:avLst/>
        </a:prstGeom>
        <a:solidFill>
          <a:schemeClr val="accent2">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A18D0C-B25F-49EB-ADE2-421ADEB3AC11}">
      <dsp:nvSpPr>
        <dsp:cNvPr id="0" name=""/>
        <dsp:cNvSpPr/>
      </dsp:nvSpPr>
      <dsp:spPr>
        <a:xfrm>
          <a:off x="3258151" y="0"/>
          <a:ext cx="5706335" cy="22682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ctr" anchorCtr="0">
          <a:noAutofit/>
        </a:bodyPr>
        <a:lstStyle/>
        <a:p>
          <a:pPr marL="273050" lvl="0" indent="-273050" algn="ctr" defTabSz="977900">
            <a:lnSpc>
              <a:spcPct val="90000"/>
            </a:lnSpc>
            <a:spcBef>
              <a:spcPct val="0"/>
            </a:spcBef>
            <a:spcAft>
              <a:spcPct val="35000"/>
            </a:spcAft>
          </a:pPr>
          <a:r>
            <a:rPr lang="en-US" altLang="zh-TW" sz="2200" b="1" u="none" kern="1200" baseline="0" dirty="0" smtClean="0">
              <a:solidFill>
                <a:schemeClr val="accent2">
                  <a:lumMod val="75000"/>
                </a:schemeClr>
              </a:solidFill>
              <a:effectLst>
                <a:outerShdw blurRad="38100" dist="38100" dir="2700000" algn="tl">
                  <a:srgbClr val="000000">
                    <a:alpha val="43137"/>
                  </a:srgbClr>
                </a:outerShdw>
              </a:effectLst>
              <a:latin typeface="+mn-lt"/>
              <a:ea typeface="Arial Unicode MS" pitchFamily="34" charset="-120"/>
              <a:cs typeface="Arial Unicode MS" pitchFamily="34" charset="-120"/>
            </a:rPr>
            <a:t>ISPs</a:t>
          </a:r>
          <a:r>
            <a:rPr lang="en-US" altLang="zh-TW" sz="2200" u="none" kern="1200" baseline="0" dirty="0" smtClean="0">
              <a:solidFill>
                <a:schemeClr val="accent2">
                  <a:lumMod val="75000"/>
                </a:schemeClr>
              </a:solidFill>
              <a:latin typeface="+mn-lt"/>
              <a:ea typeface="Arial Unicode MS" pitchFamily="34" charset="-120"/>
              <a:cs typeface="Arial Unicode MS" pitchFamily="34" charset="-120"/>
            </a:rPr>
            <a:t> brought up their concerns:</a:t>
          </a:r>
          <a:endParaRPr lang="en-US" altLang="zh-TW" sz="2200" kern="1200" baseline="0" dirty="0" smtClean="0">
            <a:ln>
              <a:solidFill>
                <a:schemeClr val="tx2"/>
              </a:solidFill>
            </a:ln>
            <a:solidFill>
              <a:schemeClr val="accent2">
                <a:lumMod val="75000"/>
              </a:schemeClr>
            </a:solidFill>
            <a:latin typeface="+mn-lt"/>
            <a:ea typeface="標楷體" pitchFamily="65" charset="-120"/>
          </a:endParaRPr>
        </a:p>
        <a:p>
          <a:pPr marL="273050" lvl="0" indent="-273050" algn="ctr" defTabSz="977900">
            <a:lnSpc>
              <a:spcPct val="90000"/>
            </a:lnSpc>
            <a:spcBef>
              <a:spcPct val="0"/>
            </a:spcBef>
            <a:spcAft>
              <a:spcPts val="0"/>
            </a:spcAft>
          </a:pPr>
          <a:r>
            <a:rPr lang="en-US" altLang="zh-TW" sz="2000" u="none" kern="1200" baseline="0" dirty="0" smtClean="0">
              <a:solidFill>
                <a:schemeClr val="accent2">
                  <a:lumMod val="75000"/>
                </a:schemeClr>
              </a:solidFill>
              <a:latin typeface="+mn-lt"/>
              <a:ea typeface="Arial Unicode MS" pitchFamily="34" charset="-120"/>
              <a:cs typeface="Arial Unicode MS" pitchFamily="34" charset="-120"/>
            </a:rPr>
            <a:t>1. No certain criteria on determining  which infringing websites shall be blocked. </a:t>
          </a:r>
        </a:p>
        <a:p>
          <a:pPr marL="273050" lvl="0" indent="-273050" algn="ctr" defTabSz="977900">
            <a:lnSpc>
              <a:spcPct val="90000"/>
            </a:lnSpc>
            <a:spcBef>
              <a:spcPct val="0"/>
            </a:spcBef>
            <a:spcAft>
              <a:spcPct val="35000"/>
            </a:spcAft>
          </a:pPr>
          <a:r>
            <a:rPr lang="en-US" altLang="zh-TW" sz="2000" kern="1200" baseline="0" dirty="0" smtClean="0">
              <a:solidFill>
                <a:schemeClr val="accent2">
                  <a:lumMod val="75000"/>
                </a:schemeClr>
              </a:solidFill>
              <a:latin typeface="+mn-lt"/>
              <a:ea typeface="Arial Unicode MS" pitchFamily="34" charset="-120"/>
              <a:cs typeface="Arial Unicode MS" pitchFamily="34" charset="-120"/>
            </a:rPr>
            <a:t>2.</a:t>
          </a:r>
          <a:r>
            <a:rPr lang="zh-TW" altLang="en-US" sz="2000" kern="1200" baseline="0" dirty="0" smtClean="0">
              <a:solidFill>
                <a:schemeClr val="accent2">
                  <a:lumMod val="75000"/>
                </a:schemeClr>
              </a:solidFill>
              <a:latin typeface="+mn-lt"/>
              <a:ea typeface="Arial Unicode MS" pitchFamily="34" charset="-120"/>
              <a:cs typeface="Arial Unicode MS" pitchFamily="34" charset="-120"/>
            </a:rPr>
            <a:t> </a:t>
          </a:r>
          <a:r>
            <a:rPr lang="en-US" altLang="zh-TW" sz="2000" kern="1200" baseline="0" dirty="0" smtClean="0">
              <a:solidFill>
                <a:schemeClr val="accent2">
                  <a:lumMod val="75000"/>
                </a:schemeClr>
              </a:solidFill>
              <a:latin typeface="+mn-lt"/>
              <a:ea typeface="Arial Unicode MS" pitchFamily="34" charset="-120"/>
              <a:cs typeface="Arial Unicode MS" pitchFamily="34" charset="-120"/>
            </a:rPr>
            <a:t>Blocking would be Costly and difficult : “Distributing Framework” in Taiwan . </a:t>
          </a:r>
          <a:endParaRPr lang="zh-TW" altLang="en-US" sz="2000" b="0" kern="1200" baseline="0" dirty="0" smtClean="0">
            <a:solidFill>
              <a:schemeClr val="accent2">
                <a:lumMod val="75000"/>
              </a:schemeClr>
            </a:solidFill>
            <a:latin typeface="+mn-lt"/>
            <a:ea typeface="Arial Unicode MS" pitchFamily="34" charset="-120"/>
            <a:cs typeface="Arial Unicode MS" pitchFamily="34" charset="-120"/>
          </a:endParaRPr>
        </a:p>
      </dsp:txBody>
      <dsp:txXfrm>
        <a:off x="3258151" y="0"/>
        <a:ext cx="5706335" cy="2268252"/>
      </dsp:txXfrm>
    </dsp:sp>
    <dsp:sp modelId="{BB9A6757-E057-4001-800D-42BBA2CD4BC3}">
      <dsp:nvSpPr>
        <dsp:cNvPr id="0" name=""/>
        <dsp:cNvSpPr/>
      </dsp:nvSpPr>
      <dsp:spPr>
        <a:xfrm>
          <a:off x="5137050" y="2970330"/>
          <a:ext cx="2657095" cy="2160240"/>
        </a:xfrm>
        <a:prstGeom prst="upArrow">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555604F-8C5D-4339-89D7-9A42BEE32306}">
      <dsp:nvSpPr>
        <dsp:cNvPr id="0" name=""/>
        <dsp:cNvSpPr/>
      </dsp:nvSpPr>
      <dsp:spPr>
        <a:xfrm>
          <a:off x="442863" y="3132348"/>
          <a:ext cx="4605603" cy="22682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US" altLang="zh-TW" sz="2200" b="1" kern="1200" baseline="0" dirty="0" smtClean="0">
              <a:solidFill>
                <a:schemeClr val="accent3">
                  <a:lumMod val="50000"/>
                </a:schemeClr>
              </a:solidFill>
              <a:effectLst>
                <a:outerShdw blurRad="38100" dist="38100" dir="2700000" algn="tl">
                  <a:srgbClr val="000000">
                    <a:alpha val="43137"/>
                  </a:srgbClr>
                </a:outerShdw>
              </a:effectLst>
              <a:latin typeface="+mn-lt"/>
              <a:ea typeface="標楷體" pitchFamily="65" charset="-120"/>
            </a:rPr>
            <a:t>RIGHT HOLDERS </a:t>
          </a:r>
          <a:r>
            <a:rPr lang="en-US" altLang="zh-TW" sz="2200" b="0" kern="1200" baseline="0" dirty="0" smtClean="0">
              <a:solidFill>
                <a:schemeClr val="accent3">
                  <a:lumMod val="50000"/>
                </a:schemeClr>
              </a:solidFill>
              <a:latin typeface="+mn-lt"/>
              <a:ea typeface="標楷體" pitchFamily="65" charset="-120"/>
            </a:rPr>
            <a:t>claimed for timely and efficient procedures:</a:t>
          </a:r>
        </a:p>
        <a:p>
          <a:pPr lvl="0" algn="ctr" defTabSz="977900">
            <a:lnSpc>
              <a:spcPct val="90000"/>
            </a:lnSpc>
            <a:spcBef>
              <a:spcPct val="0"/>
            </a:spcBef>
            <a:spcAft>
              <a:spcPts val="0"/>
            </a:spcAft>
          </a:pPr>
          <a:r>
            <a:rPr lang="en-US" altLang="zh-TW" sz="2000" kern="1200" baseline="0" dirty="0" smtClean="0">
              <a:solidFill>
                <a:schemeClr val="accent3">
                  <a:lumMod val="50000"/>
                </a:schemeClr>
              </a:solidFill>
              <a:latin typeface="+mn-lt"/>
              <a:ea typeface="標楷體" pitchFamily="65" charset="-120"/>
            </a:rPr>
            <a:t>1. Accept feasible blocking technique i.e</a:t>
          </a:r>
          <a:r>
            <a:rPr lang="en-US" altLang="zh-TW" sz="2000" i="1" kern="1200" baseline="0" dirty="0" smtClean="0">
              <a:solidFill>
                <a:schemeClr val="accent3">
                  <a:lumMod val="50000"/>
                </a:schemeClr>
              </a:solidFill>
              <a:latin typeface="+mn-lt"/>
              <a:ea typeface="標楷體" pitchFamily="65" charset="-120"/>
            </a:rPr>
            <a:t>. </a:t>
          </a:r>
          <a:r>
            <a:rPr lang="en-US" altLang="zh-TW" sz="2000" i="1" u="sng" kern="1200" baseline="0" dirty="0" smtClean="0">
              <a:solidFill>
                <a:schemeClr val="accent3">
                  <a:lumMod val="50000"/>
                </a:schemeClr>
              </a:solidFill>
              <a:latin typeface="+mn-lt"/>
              <a:ea typeface="標楷體" pitchFamily="65" charset="-120"/>
            </a:rPr>
            <a:t>IP Address</a:t>
          </a:r>
          <a:r>
            <a:rPr lang="en-US" altLang="zh-TW" sz="2000" u="sng" kern="1200" baseline="0" dirty="0" smtClean="0">
              <a:solidFill>
                <a:schemeClr val="accent3">
                  <a:lumMod val="50000"/>
                </a:schemeClr>
              </a:solidFill>
              <a:latin typeface="+mn-lt"/>
              <a:ea typeface="標楷體" pitchFamily="65" charset="-120"/>
            </a:rPr>
            <a:t> </a:t>
          </a:r>
          <a:r>
            <a:rPr lang="en-US" altLang="zh-TW" sz="2000" kern="1200" baseline="0" dirty="0" smtClean="0">
              <a:solidFill>
                <a:schemeClr val="accent3">
                  <a:lumMod val="50000"/>
                </a:schemeClr>
              </a:solidFill>
              <a:latin typeface="+mn-lt"/>
              <a:ea typeface="標楷體" pitchFamily="65" charset="-120"/>
            </a:rPr>
            <a:t>or </a:t>
          </a:r>
          <a:r>
            <a:rPr lang="en-US" altLang="zh-TW" sz="2000" i="1" u="sng" kern="1200" baseline="0" dirty="0" smtClean="0">
              <a:solidFill>
                <a:schemeClr val="accent3">
                  <a:lumMod val="50000"/>
                </a:schemeClr>
              </a:solidFill>
              <a:latin typeface="+mn-lt"/>
              <a:ea typeface="標楷體" pitchFamily="65" charset="-120"/>
            </a:rPr>
            <a:t>DNS</a:t>
          </a:r>
          <a:r>
            <a:rPr lang="en-US" altLang="zh-TW" sz="2000" kern="1200" baseline="0" dirty="0" smtClean="0">
              <a:solidFill>
                <a:schemeClr val="accent3">
                  <a:lumMod val="50000"/>
                </a:schemeClr>
              </a:solidFill>
              <a:latin typeface="+mn-lt"/>
              <a:ea typeface="標楷體" pitchFamily="65" charset="-120"/>
            </a:rPr>
            <a:t> technique, </a:t>
          </a:r>
        </a:p>
        <a:p>
          <a:pPr lvl="0" algn="ctr" defTabSz="977900">
            <a:lnSpc>
              <a:spcPct val="90000"/>
            </a:lnSpc>
            <a:spcBef>
              <a:spcPct val="0"/>
            </a:spcBef>
            <a:spcAft>
              <a:spcPct val="35000"/>
            </a:spcAft>
          </a:pPr>
          <a:r>
            <a:rPr lang="en-US" altLang="zh-TW" sz="2000" kern="1200" baseline="0" dirty="0" smtClean="0">
              <a:solidFill>
                <a:schemeClr val="accent3">
                  <a:lumMod val="50000"/>
                </a:schemeClr>
              </a:solidFill>
              <a:latin typeface="+mn-lt"/>
              <a:ea typeface="標楷體" pitchFamily="65" charset="-120"/>
            </a:rPr>
            <a:t>2. Yield to limited execution of the most  notorious websites.</a:t>
          </a:r>
          <a:endParaRPr lang="zh-TW" altLang="en-US" sz="2000" kern="1200" dirty="0">
            <a:solidFill>
              <a:schemeClr val="accent3">
                <a:lumMod val="50000"/>
              </a:schemeClr>
            </a:solidFill>
          </a:endParaRPr>
        </a:p>
      </dsp:txBody>
      <dsp:txXfrm>
        <a:off x="442863" y="3132348"/>
        <a:ext cx="4605603" cy="226825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63481A-94BF-4772-9598-C92581B867EC}">
      <dsp:nvSpPr>
        <dsp:cNvPr id="0" name=""/>
        <dsp:cNvSpPr/>
      </dsp:nvSpPr>
      <dsp:spPr>
        <a:xfrm>
          <a:off x="52659" y="1697377"/>
          <a:ext cx="2218259" cy="562531"/>
        </a:xfrm>
        <a:prstGeom prst="roundRect">
          <a:avLst>
            <a:gd name="adj" fmla="val 10000"/>
          </a:avLst>
        </a:prstGeom>
        <a:solidFill>
          <a:schemeClr val="accent1">
            <a:tint val="5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76762AC6-B435-4E66-8E38-6080A9B579F2}">
      <dsp:nvSpPr>
        <dsp:cNvPr id="0" name=""/>
        <dsp:cNvSpPr/>
      </dsp:nvSpPr>
      <dsp:spPr>
        <a:xfrm>
          <a:off x="304398" y="2420888"/>
          <a:ext cx="1822897" cy="3072419"/>
        </a:xfrm>
        <a:prstGeom prst="roundRect">
          <a:avLst>
            <a:gd name="adj" fmla="val 10000"/>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altLang="zh-TW" sz="2400" b="1" kern="1200" dirty="0" smtClean="0">
              <a:solidFill>
                <a:srgbClr val="FFFF00"/>
              </a:solidFill>
              <a:effectLst>
                <a:outerShdw blurRad="38100" dist="38100" dir="2700000" algn="tl">
                  <a:srgbClr val="000000">
                    <a:alpha val="43137"/>
                  </a:srgbClr>
                </a:outerShdw>
              </a:effectLst>
            </a:rPr>
            <a:t>Application</a:t>
          </a:r>
          <a:endParaRPr lang="zh-TW" altLang="en-US" sz="2400" b="1" kern="1200" dirty="0">
            <a:solidFill>
              <a:srgbClr val="FFFF00"/>
            </a:solidFill>
            <a:effectLst>
              <a:outerShdw blurRad="38100" dist="38100" dir="2700000" algn="tl">
                <a:srgbClr val="000000">
                  <a:alpha val="43137"/>
                </a:srgbClr>
              </a:outerShdw>
            </a:effectLst>
          </a:endParaRPr>
        </a:p>
        <a:p>
          <a:pPr marL="171450" lvl="1" indent="-171450" algn="l" defTabSz="711200">
            <a:lnSpc>
              <a:spcPct val="90000"/>
            </a:lnSpc>
            <a:spcBef>
              <a:spcPct val="0"/>
            </a:spcBef>
            <a:spcAft>
              <a:spcPct val="15000"/>
            </a:spcAft>
            <a:buChar char="••"/>
          </a:pPr>
          <a:r>
            <a:rPr lang="en-US" altLang="zh-TW" sz="1600" kern="1200" dirty="0" smtClean="0">
              <a:solidFill>
                <a:schemeClr val="tx1"/>
              </a:solidFill>
            </a:rPr>
            <a:t>The websites which right holders lodged for action</a:t>
          </a:r>
          <a:endParaRPr lang="zh-TW" altLang="en-US" sz="1600" kern="1200" dirty="0">
            <a:solidFill>
              <a:schemeClr val="tx1"/>
            </a:solidFill>
          </a:endParaRPr>
        </a:p>
        <a:p>
          <a:pPr marL="171450" lvl="1" indent="-171450" algn="l" defTabSz="711200">
            <a:lnSpc>
              <a:spcPct val="90000"/>
            </a:lnSpc>
            <a:spcBef>
              <a:spcPct val="0"/>
            </a:spcBef>
            <a:spcAft>
              <a:spcPct val="15000"/>
            </a:spcAft>
            <a:buChar char="••"/>
          </a:pPr>
          <a:r>
            <a:rPr lang="en-US" altLang="zh-TW" sz="1600" kern="1200" dirty="0" smtClean="0">
              <a:solidFill>
                <a:schemeClr val="tx1"/>
              </a:solidFill>
            </a:rPr>
            <a:t>Right holders present the evidence and activate the whole procedure </a:t>
          </a:r>
          <a:endParaRPr lang="zh-TW" altLang="en-US" sz="1600" kern="1200" dirty="0">
            <a:solidFill>
              <a:schemeClr val="tx1"/>
            </a:solidFill>
          </a:endParaRPr>
        </a:p>
        <a:p>
          <a:pPr marL="114300" lvl="1" indent="-114300" algn="l" defTabSz="666750">
            <a:lnSpc>
              <a:spcPct val="90000"/>
            </a:lnSpc>
            <a:spcBef>
              <a:spcPct val="0"/>
            </a:spcBef>
            <a:spcAft>
              <a:spcPct val="15000"/>
            </a:spcAft>
            <a:buChar char="••"/>
          </a:pPr>
          <a:endParaRPr lang="zh-TW" altLang="en-US" sz="1500" kern="1200" dirty="0"/>
        </a:p>
      </dsp:txBody>
      <dsp:txXfrm>
        <a:off x="357789" y="2474279"/>
        <a:ext cx="1716115" cy="2965637"/>
      </dsp:txXfrm>
    </dsp:sp>
    <dsp:sp modelId="{BBF819C6-1268-4E5A-A59E-FF2154B47747}">
      <dsp:nvSpPr>
        <dsp:cNvPr id="0" name=""/>
        <dsp:cNvSpPr/>
      </dsp:nvSpPr>
      <dsp:spPr>
        <a:xfrm rot="2102">
          <a:off x="2642913" y="1811972"/>
          <a:ext cx="371995" cy="335380"/>
        </a:xfrm>
        <a:prstGeom prst="rightArrow">
          <a:avLst>
            <a:gd name="adj1" fmla="val 60000"/>
            <a:gd name="adj2" fmla="val 50000"/>
          </a:avLst>
        </a:prstGeom>
        <a:solidFill>
          <a:schemeClr val="accent2">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TW" altLang="en-US" sz="1400" kern="1200"/>
        </a:p>
      </dsp:txBody>
      <dsp:txXfrm>
        <a:off x="2642913" y="1879017"/>
        <a:ext cx="271381" cy="201228"/>
      </dsp:txXfrm>
    </dsp:sp>
    <dsp:sp modelId="{F5200E42-51AA-44F2-9897-C9B1C2D26659}">
      <dsp:nvSpPr>
        <dsp:cNvPr id="0" name=""/>
        <dsp:cNvSpPr/>
      </dsp:nvSpPr>
      <dsp:spPr>
        <a:xfrm>
          <a:off x="3333762" y="1690308"/>
          <a:ext cx="1774437" cy="580410"/>
        </a:xfrm>
        <a:prstGeom prst="roundRect">
          <a:avLst>
            <a:gd name="adj" fmla="val 10000"/>
          </a:avLst>
        </a:prstGeom>
        <a:blipFill rotWithShape="1">
          <a:blip xmlns:r="http://schemas.openxmlformats.org/officeDocument/2006/relationships" r:embed="rId1"/>
          <a:stretch>
            <a:fillRect/>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9463864F-1A41-4200-8872-F3DA3E3A3200}">
      <dsp:nvSpPr>
        <dsp:cNvPr id="0" name=""/>
        <dsp:cNvSpPr/>
      </dsp:nvSpPr>
      <dsp:spPr>
        <a:xfrm>
          <a:off x="2771797" y="2420881"/>
          <a:ext cx="2973320" cy="3906731"/>
        </a:xfrm>
        <a:prstGeom prst="roundRect">
          <a:avLst>
            <a:gd name="adj" fmla="val 10000"/>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en-US" altLang="zh-TW" sz="2600" b="1" kern="1200" dirty="0" smtClean="0">
              <a:ln>
                <a:solidFill>
                  <a:srgbClr val="FF0000"/>
                </a:solidFill>
              </a:ln>
              <a:solidFill>
                <a:srgbClr val="FF0000"/>
              </a:solidFill>
              <a:effectLst>
                <a:outerShdw blurRad="38100" dist="38100" dir="2700000" algn="tl">
                  <a:srgbClr val="000000">
                    <a:alpha val="43137"/>
                  </a:srgbClr>
                </a:outerShdw>
              </a:effectLst>
            </a:rPr>
            <a:t>Primary Decision</a:t>
          </a:r>
          <a:endParaRPr lang="zh-TW" altLang="en-US" sz="2600" b="1" kern="1200" dirty="0">
            <a:ln>
              <a:solidFill>
                <a:srgbClr val="FF0000"/>
              </a:solidFill>
            </a:ln>
            <a:solidFill>
              <a:srgbClr val="FF0000"/>
            </a:solidFill>
            <a:effectLst>
              <a:outerShdw blurRad="38100" dist="38100" dir="2700000" algn="tl">
                <a:srgbClr val="000000">
                  <a:alpha val="43137"/>
                </a:srgbClr>
              </a:outerShdw>
            </a:effectLst>
          </a:endParaRPr>
        </a:p>
        <a:p>
          <a:pPr marL="171450" lvl="1" indent="-171450" algn="l" defTabSz="711200">
            <a:lnSpc>
              <a:spcPct val="90000"/>
            </a:lnSpc>
            <a:spcBef>
              <a:spcPct val="0"/>
            </a:spcBef>
            <a:spcAft>
              <a:spcPct val="15000"/>
            </a:spcAft>
            <a:buChar char="••"/>
          </a:pPr>
          <a:r>
            <a:rPr lang="en-US" altLang="zh-TW" sz="1600" kern="1200" dirty="0" smtClean="0">
              <a:solidFill>
                <a:schemeClr val="tx1"/>
              </a:solidFill>
            </a:rPr>
            <a:t>TIPO sets up a committee includes  expert, right holders, ISPs, judicial authority, and telecommunication authority, etc. </a:t>
          </a:r>
          <a:endParaRPr lang="zh-TW" altLang="en-US" sz="1600" kern="1200" dirty="0">
            <a:solidFill>
              <a:schemeClr val="tx1"/>
            </a:solidFill>
          </a:endParaRPr>
        </a:p>
        <a:p>
          <a:pPr marL="171450" lvl="1" indent="-171450" algn="l" defTabSz="711200">
            <a:lnSpc>
              <a:spcPct val="90000"/>
            </a:lnSpc>
            <a:spcBef>
              <a:spcPct val="0"/>
            </a:spcBef>
            <a:spcAft>
              <a:spcPct val="15000"/>
            </a:spcAft>
            <a:buChar char="••"/>
          </a:pPr>
          <a:r>
            <a:rPr lang="en-US" altLang="zh-TW" sz="1600" kern="1200" dirty="0" smtClean="0">
              <a:solidFill>
                <a:schemeClr val="tx1"/>
              </a:solidFill>
            </a:rPr>
            <a:t>TIPO takes the Committee opinion of reference on the decision of blocking or not</a:t>
          </a:r>
          <a:endParaRPr lang="zh-TW" altLang="en-US" sz="1600" kern="1200" dirty="0">
            <a:solidFill>
              <a:schemeClr val="tx1"/>
            </a:solidFill>
          </a:endParaRPr>
        </a:p>
        <a:p>
          <a:pPr marL="171450" lvl="1" indent="-171450" algn="l" defTabSz="711200">
            <a:lnSpc>
              <a:spcPct val="90000"/>
            </a:lnSpc>
            <a:spcBef>
              <a:spcPct val="0"/>
            </a:spcBef>
            <a:spcAft>
              <a:spcPct val="15000"/>
            </a:spcAft>
            <a:buChar char="••"/>
          </a:pPr>
          <a:r>
            <a:rPr lang="en-US" altLang="zh-TW" sz="1600" kern="1200" dirty="0" smtClean="0">
              <a:solidFill>
                <a:schemeClr val="tx1"/>
              </a:solidFill>
            </a:rPr>
            <a:t>The blocking order would be sent to the ISPs for execution</a:t>
          </a:r>
          <a:endParaRPr lang="zh-TW" altLang="en-US" sz="1600" kern="1200" dirty="0">
            <a:solidFill>
              <a:schemeClr val="tx1"/>
            </a:solidFill>
          </a:endParaRPr>
        </a:p>
        <a:p>
          <a:pPr marL="171450" lvl="1" indent="-171450" algn="l" defTabSz="711200">
            <a:lnSpc>
              <a:spcPct val="90000"/>
            </a:lnSpc>
            <a:spcBef>
              <a:spcPct val="0"/>
            </a:spcBef>
            <a:spcAft>
              <a:spcPct val="15000"/>
            </a:spcAft>
            <a:buChar char="••"/>
          </a:pPr>
          <a:r>
            <a:rPr lang="en-US" altLang="zh-TW" sz="1600" kern="1200" dirty="0" smtClean="0">
              <a:solidFill>
                <a:schemeClr val="tx1"/>
              </a:solidFill>
            </a:rPr>
            <a:t>The blocking order shall be sent to the IP court for review immediately </a:t>
          </a:r>
          <a:endParaRPr lang="zh-TW" altLang="en-US" sz="1600" kern="1200" dirty="0">
            <a:solidFill>
              <a:schemeClr val="tx1"/>
            </a:solidFill>
          </a:endParaRPr>
        </a:p>
      </dsp:txBody>
      <dsp:txXfrm>
        <a:off x="2858883" y="2507967"/>
        <a:ext cx="2799148" cy="3732559"/>
      </dsp:txXfrm>
    </dsp:sp>
    <dsp:sp modelId="{A196A6DA-76CB-44D5-9FE6-8434536068AD}">
      <dsp:nvSpPr>
        <dsp:cNvPr id="0" name=""/>
        <dsp:cNvSpPr/>
      </dsp:nvSpPr>
      <dsp:spPr>
        <a:xfrm rot="4543">
          <a:off x="5425315" y="1814624"/>
          <a:ext cx="317116" cy="335380"/>
        </a:xfrm>
        <a:prstGeom prst="rightArrow">
          <a:avLst>
            <a:gd name="adj1" fmla="val 60000"/>
            <a:gd name="adj2" fmla="val 50000"/>
          </a:avLst>
        </a:prstGeom>
        <a:solidFill>
          <a:schemeClr val="accent3">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TW" altLang="en-US" sz="1400" kern="1200"/>
        </a:p>
      </dsp:txBody>
      <dsp:txXfrm>
        <a:off x="5425315" y="1881637"/>
        <a:ext cx="221981" cy="201228"/>
      </dsp:txXfrm>
    </dsp:sp>
    <dsp:sp modelId="{7D4A3A32-D001-4E1A-A2DA-6C61B78B3EE6}">
      <dsp:nvSpPr>
        <dsp:cNvPr id="0" name=""/>
        <dsp:cNvSpPr/>
      </dsp:nvSpPr>
      <dsp:spPr>
        <a:xfrm>
          <a:off x="6014244" y="1704963"/>
          <a:ext cx="2686814" cy="559390"/>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590000" r="-590000"/>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F117BAB0-905D-4231-8786-853124327FCC}">
      <dsp:nvSpPr>
        <dsp:cNvPr id="0" name=""/>
        <dsp:cNvSpPr/>
      </dsp:nvSpPr>
      <dsp:spPr>
        <a:xfrm>
          <a:off x="6120644" y="2465936"/>
          <a:ext cx="2535542" cy="3557178"/>
        </a:xfrm>
        <a:prstGeom prst="roundRect">
          <a:avLst>
            <a:gd name="adj" fmla="val 10000"/>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en-US" altLang="zh-TW" sz="2600" b="1" kern="1200" dirty="0" smtClean="0">
              <a:solidFill>
                <a:srgbClr val="00B050"/>
              </a:solidFill>
              <a:effectLst>
                <a:outerShdw blurRad="38100" dist="38100" dir="2700000" algn="tl">
                  <a:srgbClr val="000000">
                    <a:alpha val="43137"/>
                  </a:srgbClr>
                </a:outerShdw>
              </a:effectLst>
            </a:rPr>
            <a:t>Judicial Review</a:t>
          </a:r>
          <a:endParaRPr lang="zh-TW" altLang="en-US" sz="2600" b="1" kern="1200" dirty="0">
            <a:solidFill>
              <a:srgbClr val="00B050"/>
            </a:solidFill>
            <a:effectLst>
              <a:outerShdw blurRad="38100" dist="38100" dir="2700000" algn="tl">
                <a:srgbClr val="000000">
                  <a:alpha val="43137"/>
                </a:srgbClr>
              </a:outerShdw>
            </a:effectLst>
          </a:endParaRPr>
        </a:p>
        <a:p>
          <a:pPr marL="171450" lvl="1" indent="-171450" algn="l" defTabSz="711200">
            <a:lnSpc>
              <a:spcPct val="90000"/>
            </a:lnSpc>
            <a:spcBef>
              <a:spcPct val="0"/>
            </a:spcBef>
            <a:spcAft>
              <a:spcPct val="15000"/>
            </a:spcAft>
            <a:buChar char="••"/>
          </a:pPr>
          <a:r>
            <a:rPr lang="en-US" altLang="zh-TW" sz="1600" kern="1200" dirty="0" smtClean="0">
              <a:solidFill>
                <a:schemeClr val="tx1"/>
              </a:solidFill>
            </a:rPr>
            <a:t>IP court should make a </a:t>
          </a:r>
          <a:r>
            <a:rPr lang="en-US" altLang="zh-TW" sz="1600" b="1" kern="1200" dirty="0" smtClean="0">
              <a:solidFill>
                <a:srgbClr val="FFFF00"/>
              </a:solidFill>
            </a:rPr>
            <a:t>prompt</a:t>
          </a:r>
          <a:r>
            <a:rPr lang="en-US" altLang="zh-TW" sz="1600" kern="1200" dirty="0" smtClean="0">
              <a:solidFill>
                <a:schemeClr val="tx1"/>
              </a:solidFill>
            </a:rPr>
            <a:t> review of the blocking order </a:t>
          </a:r>
          <a:endParaRPr lang="zh-TW" altLang="en-US" sz="1600" kern="1200" dirty="0">
            <a:solidFill>
              <a:schemeClr val="tx1"/>
            </a:solidFill>
          </a:endParaRPr>
        </a:p>
        <a:p>
          <a:pPr marL="171450" lvl="1" indent="-171450" algn="l" defTabSz="711200">
            <a:lnSpc>
              <a:spcPct val="90000"/>
            </a:lnSpc>
            <a:spcBef>
              <a:spcPct val="0"/>
            </a:spcBef>
            <a:spcAft>
              <a:spcPct val="15000"/>
            </a:spcAft>
            <a:buChar char="••"/>
          </a:pPr>
          <a:r>
            <a:rPr lang="en-US" altLang="zh-TW" sz="1600" kern="1200" dirty="0" smtClean="0">
              <a:solidFill>
                <a:schemeClr val="tx1"/>
              </a:solidFill>
            </a:rPr>
            <a:t>IP court’s decision shall be sent back to TIPO and shall be followed by, which means if the order is decided not proper, TIPO shall notify the ISPs to resume the access to the website</a:t>
          </a:r>
          <a:endParaRPr lang="zh-TW" altLang="en-US" sz="1600" kern="1200" dirty="0">
            <a:solidFill>
              <a:schemeClr val="tx1"/>
            </a:solidFill>
          </a:endParaRPr>
        </a:p>
      </dsp:txBody>
      <dsp:txXfrm>
        <a:off x="6194907" y="2540199"/>
        <a:ext cx="2387016" cy="340865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4A779C-9A11-425F-9C81-4D93078C8BDA}">
      <dsp:nvSpPr>
        <dsp:cNvPr id="0" name=""/>
        <dsp:cNvSpPr/>
      </dsp:nvSpPr>
      <dsp:spPr>
        <a:xfrm>
          <a:off x="-68561" y="0"/>
          <a:ext cx="7589446" cy="1229632"/>
        </a:xfrm>
        <a:prstGeom prst="roundRect">
          <a:avLst>
            <a:gd name="adj" fmla="val 10000"/>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2155825" lvl="0" indent="-2155825" algn="l" defTabSz="1066800">
            <a:lnSpc>
              <a:spcPct val="90000"/>
            </a:lnSpc>
            <a:spcBef>
              <a:spcPct val="0"/>
            </a:spcBef>
            <a:spcAft>
              <a:spcPct val="35000"/>
            </a:spcAft>
          </a:pPr>
          <a:r>
            <a:rPr lang="en-US" altLang="zh-TW" sz="2400" b="1" kern="1200" baseline="0" dirty="0" smtClean="0">
              <a:solidFill>
                <a:schemeClr val="bg1"/>
              </a:solidFill>
              <a:latin typeface="Times New Roman" pitchFamily="18" charset="0"/>
              <a:ea typeface="標楷體" pitchFamily="65" charset="-120"/>
              <a:cs typeface="Times New Roman" pitchFamily="18" charset="0"/>
            </a:rPr>
            <a:t>2012. 9 ~ 2013.4  </a:t>
          </a:r>
          <a:r>
            <a:rPr lang="en-US" altLang="zh-TW" sz="2400" b="0" kern="1200" baseline="0" dirty="0" smtClean="0">
              <a:solidFill>
                <a:srgbClr val="FFC000"/>
              </a:solidFill>
              <a:latin typeface="+mn-lt"/>
              <a:ea typeface="標楷體" pitchFamily="65" charset="-120"/>
            </a:rPr>
            <a:t>TIPO</a:t>
          </a:r>
          <a:r>
            <a:rPr lang="en-US" altLang="zh-TW" sz="1700" b="0" kern="1200" baseline="0" dirty="0" smtClean="0">
              <a:solidFill>
                <a:srgbClr val="FFFF00"/>
              </a:solidFill>
              <a:latin typeface="+mn-lt"/>
              <a:ea typeface="標楷體" pitchFamily="65" charset="-120"/>
            </a:rPr>
            <a:t> held consultation meetings with ISPs, right holders, distinguished experts, judicial authority and competent authority of telecommunication.</a:t>
          </a:r>
          <a:endParaRPr lang="zh-TW" altLang="en-US" sz="1700" b="0" kern="1200" baseline="0" dirty="0">
            <a:solidFill>
              <a:srgbClr val="FFFF00"/>
            </a:solidFill>
            <a:latin typeface="+mn-lt"/>
            <a:ea typeface="標楷體" pitchFamily="65" charset="-120"/>
          </a:endParaRPr>
        </a:p>
      </dsp:txBody>
      <dsp:txXfrm>
        <a:off x="-32546" y="36015"/>
        <a:ext cx="6107733" cy="1157602"/>
      </dsp:txXfrm>
    </dsp:sp>
    <dsp:sp modelId="{3344E44E-FFDB-49C2-8806-3DE16257DDF4}">
      <dsp:nvSpPr>
        <dsp:cNvPr id="0" name=""/>
        <dsp:cNvSpPr/>
      </dsp:nvSpPr>
      <dsp:spPr>
        <a:xfrm>
          <a:off x="681209" y="1453202"/>
          <a:ext cx="7315200" cy="1229632"/>
        </a:xfrm>
        <a:prstGeom prst="roundRect">
          <a:avLst>
            <a:gd name="adj" fmla="val 10000"/>
          </a:avLst>
        </a:prstGeom>
        <a:solidFill>
          <a:schemeClr val="accent2">
            <a:hueOff val="1560506"/>
            <a:satOff val="-1946"/>
            <a:lumOff val="45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1339850" lvl="0" indent="-1339850" algn="l" defTabSz="1066800">
            <a:lnSpc>
              <a:spcPct val="90000"/>
            </a:lnSpc>
            <a:spcBef>
              <a:spcPct val="0"/>
            </a:spcBef>
            <a:spcAft>
              <a:spcPct val="35000"/>
            </a:spcAft>
          </a:pPr>
          <a:r>
            <a:rPr lang="en-US" altLang="zh-TW" sz="2400" b="1" kern="1200" baseline="0" dirty="0" smtClean="0">
              <a:latin typeface="Times New Roman" pitchFamily="18" charset="0"/>
              <a:ea typeface="標楷體" pitchFamily="65" charset="-120"/>
            </a:rPr>
            <a:t>2013.5.21</a:t>
          </a:r>
          <a:r>
            <a:rPr lang="zh-TW" altLang="en-US" sz="2400" b="1" kern="1200" baseline="0" dirty="0" smtClean="0">
              <a:latin typeface="Times New Roman" pitchFamily="18" charset="0"/>
              <a:ea typeface="標楷體" pitchFamily="65" charset="-120"/>
            </a:rPr>
            <a:t> </a:t>
          </a:r>
          <a:r>
            <a:rPr lang="zh-TW" altLang="en-US" sz="2400" kern="1200" baseline="0" dirty="0" smtClean="0">
              <a:latin typeface="Times New Roman" pitchFamily="18" charset="0"/>
              <a:ea typeface="標楷體" pitchFamily="65" charset="-120"/>
            </a:rPr>
            <a:t> </a:t>
          </a:r>
          <a:r>
            <a:rPr lang="en-US" altLang="zh-TW" sz="2400" kern="1200" baseline="0" dirty="0" smtClean="0">
              <a:solidFill>
                <a:srgbClr val="FFFF00"/>
              </a:solidFill>
              <a:latin typeface="Times New Roman" pitchFamily="18" charset="0"/>
              <a:ea typeface="標楷體" pitchFamily="65" charset="-120"/>
            </a:rPr>
            <a:t>TIPO</a:t>
          </a:r>
          <a:r>
            <a:rPr lang="en-US" altLang="zh-TW" sz="2400" kern="1200" baseline="0" dirty="0" smtClean="0">
              <a:solidFill>
                <a:srgbClr val="FF0000"/>
              </a:solidFill>
              <a:latin typeface="Times New Roman" pitchFamily="18" charset="0"/>
              <a:ea typeface="標楷體" pitchFamily="65" charset="-120"/>
            </a:rPr>
            <a:t> </a:t>
          </a:r>
          <a:r>
            <a:rPr lang="en-US" altLang="en-US" sz="1700" b="0" kern="1200" baseline="0" dirty="0" smtClean="0">
              <a:solidFill>
                <a:srgbClr val="FF0000"/>
              </a:solidFill>
              <a:latin typeface="+mn-lt"/>
              <a:ea typeface="標楷體" pitchFamily="65" charset="-120"/>
            </a:rPr>
            <a:t>announced an initial idea of considering the possibility for the competent authority to decide whether the infringing  websites which right holders lodged is serious enough to be blocked. </a:t>
          </a:r>
          <a:endParaRPr lang="zh-TW" altLang="en-US" sz="1700" b="0" kern="1200" baseline="0" dirty="0">
            <a:solidFill>
              <a:srgbClr val="FF0000"/>
            </a:solidFill>
            <a:latin typeface="+mn-lt"/>
            <a:ea typeface="標楷體" pitchFamily="65" charset="-120"/>
          </a:endParaRPr>
        </a:p>
      </dsp:txBody>
      <dsp:txXfrm>
        <a:off x="717224" y="1489217"/>
        <a:ext cx="5831260" cy="1157602"/>
      </dsp:txXfrm>
    </dsp:sp>
    <dsp:sp modelId="{CF42AE50-B225-47E0-B043-BBABE26B4B24}">
      <dsp:nvSpPr>
        <dsp:cNvPr id="0" name=""/>
        <dsp:cNvSpPr/>
      </dsp:nvSpPr>
      <dsp:spPr>
        <a:xfrm>
          <a:off x="1284713" y="2906404"/>
          <a:ext cx="7315200" cy="1229632"/>
        </a:xfrm>
        <a:prstGeom prst="roundRect">
          <a:avLst>
            <a:gd name="adj" fmla="val 10000"/>
          </a:avLst>
        </a:prstGeom>
        <a:solidFill>
          <a:schemeClr val="accent2">
            <a:hueOff val="3121013"/>
            <a:satOff val="-3893"/>
            <a:lumOff val="915"/>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US" altLang="en-US" sz="1700" kern="1200" baseline="0" dirty="0" smtClean="0">
              <a:solidFill>
                <a:srgbClr val="002060"/>
              </a:solidFill>
              <a:latin typeface="+mn-lt"/>
              <a:ea typeface="標楷體" pitchFamily="65" charset="-120"/>
            </a:rPr>
            <a:t>Thousands of opposing feedbacks received, addressing the concern of the over-expansion of the administration power and impairment of basic human right to freedom of speech and information access.</a:t>
          </a:r>
          <a:endParaRPr lang="zh-TW" altLang="en-US" sz="1700" kern="1200" baseline="0" dirty="0">
            <a:solidFill>
              <a:srgbClr val="002060"/>
            </a:solidFill>
            <a:latin typeface="+mn-lt"/>
            <a:ea typeface="標楷體" pitchFamily="65" charset="-120"/>
          </a:endParaRPr>
        </a:p>
      </dsp:txBody>
      <dsp:txXfrm>
        <a:off x="1320728" y="2942419"/>
        <a:ext cx="5840404" cy="1157602"/>
      </dsp:txXfrm>
    </dsp:sp>
    <dsp:sp modelId="{64721C16-5A24-49DA-8F98-84DF38DBF4FB}">
      <dsp:nvSpPr>
        <dsp:cNvPr id="0" name=""/>
        <dsp:cNvSpPr/>
      </dsp:nvSpPr>
      <dsp:spPr>
        <a:xfrm>
          <a:off x="1897361" y="4359607"/>
          <a:ext cx="7315200" cy="1229632"/>
        </a:xfrm>
        <a:prstGeom prst="roundRect">
          <a:avLst>
            <a:gd name="adj" fmla="val 10000"/>
          </a:avLst>
        </a:prstGeom>
        <a:solidFill>
          <a:schemeClr val="accent2">
            <a:hueOff val="4681519"/>
            <a:satOff val="-5839"/>
            <a:lumOff val="1373"/>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1255713" lvl="0" indent="-1255713" algn="l" defTabSz="1066800">
            <a:lnSpc>
              <a:spcPct val="70000"/>
            </a:lnSpc>
            <a:spcBef>
              <a:spcPct val="0"/>
            </a:spcBef>
            <a:spcAft>
              <a:spcPts val="600"/>
            </a:spcAft>
          </a:pPr>
          <a:r>
            <a:rPr lang="en-US" altLang="zh-TW" sz="2400" b="1" kern="1200" baseline="0" dirty="0" smtClean="0">
              <a:solidFill>
                <a:schemeClr val="bg1"/>
              </a:solidFill>
              <a:latin typeface="Times New Roman" pitchFamily="18" charset="0"/>
              <a:ea typeface="標楷體" pitchFamily="65" charset="-120"/>
              <a:cs typeface="Times New Roman" pitchFamily="18" charset="0"/>
            </a:rPr>
            <a:t>2013.6.3</a:t>
          </a:r>
          <a:r>
            <a:rPr lang="zh-TW" altLang="en-US" sz="2400" kern="1200" baseline="0" dirty="0" smtClean="0">
              <a:solidFill>
                <a:schemeClr val="bg1"/>
              </a:solidFill>
              <a:latin typeface="Times New Roman" pitchFamily="18" charset="0"/>
              <a:ea typeface="標楷體" pitchFamily="65" charset="-120"/>
              <a:cs typeface="Times New Roman" pitchFamily="18" charset="0"/>
            </a:rPr>
            <a:t> </a:t>
          </a:r>
          <a:r>
            <a:rPr lang="zh-TW" altLang="en-US" sz="3600" kern="1200" baseline="0" dirty="0" smtClean="0">
              <a:solidFill>
                <a:schemeClr val="bg1"/>
              </a:solidFill>
              <a:latin typeface="+mn-lt"/>
              <a:ea typeface="標楷體" pitchFamily="65" charset="-120"/>
            </a:rPr>
            <a:t> </a:t>
          </a:r>
          <a:r>
            <a:rPr lang="en-US" altLang="en-US" sz="1700" kern="1200" baseline="0" dirty="0" smtClean="0">
              <a:solidFill>
                <a:srgbClr val="00B0F0"/>
              </a:solidFill>
              <a:latin typeface="+mn-lt"/>
              <a:ea typeface="標楷體" pitchFamily="65" charset="-120"/>
            </a:rPr>
            <a:t>To relieve doubt from the public, TIPO made an announcement to alter the abovementioned idea. </a:t>
          </a:r>
        </a:p>
        <a:p>
          <a:pPr marL="1255713" lvl="0" indent="0" algn="l" defTabSz="1066800">
            <a:lnSpc>
              <a:spcPct val="80000"/>
            </a:lnSpc>
            <a:spcBef>
              <a:spcPct val="0"/>
            </a:spcBef>
            <a:spcAft>
              <a:spcPts val="0"/>
            </a:spcAft>
          </a:pPr>
          <a:r>
            <a:rPr lang="en-US" altLang="en-US" sz="1700" kern="1200" baseline="0" dirty="0" smtClean="0">
              <a:solidFill>
                <a:srgbClr val="00B0F0"/>
              </a:solidFill>
              <a:latin typeface="+mn-lt"/>
              <a:ea typeface="標楷體" pitchFamily="65" charset="-120"/>
            </a:rPr>
            <a:t>However, the issue of “how to protect copyright on the Internet” will stay on the agenda to be discussed </a:t>
          </a:r>
          <a:r>
            <a:rPr lang="en-US" altLang="en-US" sz="1600" kern="1200" baseline="0" dirty="0" smtClean="0">
              <a:solidFill>
                <a:srgbClr val="00B0F0"/>
              </a:solidFill>
              <a:latin typeface="+mn-lt"/>
              <a:ea typeface="標楷體" pitchFamily="65" charset="-120"/>
            </a:rPr>
            <a:t>.</a:t>
          </a:r>
        </a:p>
      </dsp:txBody>
      <dsp:txXfrm>
        <a:off x="1933376" y="4395622"/>
        <a:ext cx="5831260" cy="1157602"/>
      </dsp:txXfrm>
    </dsp:sp>
    <dsp:sp modelId="{65AB1FA8-7E23-4EC2-A41B-97375253AE81}">
      <dsp:nvSpPr>
        <dsp:cNvPr id="0" name=""/>
        <dsp:cNvSpPr/>
      </dsp:nvSpPr>
      <dsp:spPr>
        <a:xfrm>
          <a:off x="6584500" y="941786"/>
          <a:ext cx="799261" cy="799261"/>
        </a:xfrm>
        <a:prstGeom prst="downArrow">
          <a:avLst>
            <a:gd name="adj1" fmla="val 55000"/>
            <a:gd name="adj2" fmla="val 45000"/>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zh-TW" altLang="en-US" sz="3600" kern="1200"/>
        </a:p>
      </dsp:txBody>
      <dsp:txXfrm>
        <a:off x="6764334" y="941786"/>
        <a:ext cx="439593" cy="601444"/>
      </dsp:txXfrm>
    </dsp:sp>
    <dsp:sp modelId="{B5155B35-7E88-417A-B457-F553FA71C539}">
      <dsp:nvSpPr>
        <dsp:cNvPr id="0" name=""/>
        <dsp:cNvSpPr/>
      </dsp:nvSpPr>
      <dsp:spPr>
        <a:xfrm>
          <a:off x="7197148" y="2394989"/>
          <a:ext cx="799261" cy="799261"/>
        </a:xfrm>
        <a:prstGeom prst="downArrow">
          <a:avLst>
            <a:gd name="adj1" fmla="val 55000"/>
            <a:gd name="adj2" fmla="val 45000"/>
          </a:avLst>
        </a:prstGeom>
        <a:solidFill>
          <a:schemeClr val="accent2">
            <a:tint val="40000"/>
            <a:alpha val="90000"/>
            <a:hueOff val="2512910"/>
            <a:satOff val="-2189"/>
            <a:lumOff val="-3"/>
            <a:alphaOff val="0"/>
          </a:schemeClr>
        </a:solidFill>
        <a:ln w="25400" cap="flat" cmpd="sng" algn="ctr">
          <a:solidFill>
            <a:schemeClr val="accent2">
              <a:tint val="40000"/>
              <a:alpha val="90000"/>
              <a:hueOff val="2512910"/>
              <a:satOff val="-2189"/>
              <a:lumOff val="-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zh-TW" altLang="en-US" sz="3600" kern="1200"/>
        </a:p>
      </dsp:txBody>
      <dsp:txXfrm>
        <a:off x="7376982" y="2394989"/>
        <a:ext cx="439593" cy="601444"/>
      </dsp:txXfrm>
    </dsp:sp>
    <dsp:sp modelId="{94CD9253-CA3D-4C65-9D2D-A14A5407DE45}">
      <dsp:nvSpPr>
        <dsp:cNvPr id="0" name=""/>
        <dsp:cNvSpPr/>
      </dsp:nvSpPr>
      <dsp:spPr>
        <a:xfrm>
          <a:off x="7800652" y="3848191"/>
          <a:ext cx="799261" cy="799261"/>
        </a:xfrm>
        <a:prstGeom prst="downArrow">
          <a:avLst>
            <a:gd name="adj1" fmla="val 55000"/>
            <a:gd name="adj2" fmla="val 45000"/>
          </a:avLst>
        </a:prstGeom>
        <a:solidFill>
          <a:schemeClr val="accent2">
            <a:tint val="40000"/>
            <a:alpha val="90000"/>
            <a:hueOff val="5025821"/>
            <a:satOff val="-4378"/>
            <a:lumOff val="-6"/>
            <a:alphaOff val="0"/>
          </a:schemeClr>
        </a:solidFill>
        <a:ln w="25400" cap="flat" cmpd="sng" algn="ctr">
          <a:solidFill>
            <a:schemeClr val="accent2">
              <a:tint val="40000"/>
              <a:alpha val="90000"/>
              <a:hueOff val="5025821"/>
              <a:satOff val="-4378"/>
              <a:lumOff val="-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zh-TW" altLang="en-US" sz="3600" kern="1200"/>
        </a:p>
      </dsp:txBody>
      <dsp:txXfrm>
        <a:off x="7980486" y="3848191"/>
        <a:ext cx="439593" cy="601444"/>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 type="picture" pri="30000"/>
    <dgm:cat type="pictureconvert" pri="3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0.44407</cdr:x>
      <cdr:y>0.27606</cdr:y>
    </cdr:from>
    <cdr:to>
      <cdr:x>0.59941</cdr:x>
      <cdr:y>0.37427</cdr:y>
    </cdr:to>
    <cdr:sp macro="" textlink="">
      <cdr:nvSpPr>
        <cdr:cNvPr id="2" name="文字方塊 1"/>
        <cdr:cNvSpPr txBox="1"/>
      </cdr:nvSpPr>
      <cdr:spPr>
        <a:xfrm xmlns:a="http://schemas.openxmlformats.org/drawingml/2006/main">
          <a:off x="2613992" y="936104"/>
          <a:ext cx="914400" cy="3330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altLang="zh-TW" sz="2400" b="1" dirty="0" smtClean="0">
              <a:solidFill>
                <a:srgbClr val="FF0000"/>
              </a:solidFill>
            </a:rPr>
            <a:t>22%</a:t>
          </a:r>
          <a:r>
            <a:rPr lang="en-US" altLang="zh-TW" sz="2400" b="1" dirty="0" smtClean="0">
              <a:solidFill>
                <a:srgbClr val="FF0000"/>
              </a:solidFill>
              <a:latin typeface="Calibri"/>
              <a:cs typeface="Calibri"/>
            </a:rPr>
            <a:t>↑</a:t>
          </a:r>
          <a:endParaRPr lang="zh-TW" altLang="en-US" sz="2400" b="1" dirty="0">
            <a:solidFill>
              <a:srgbClr val="FF0000"/>
            </a:solidFil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9575" cy="496888"/>
          </a:xfrm>
          <a:prstGeom prst="rect">
            <a:avLst/>
          </a:prstGeom>
        </p:spPr>
        <p:txBody>
          <a:bodyPr vert="horz" lIns="91312" tIns="45657" rIns="91312" bIns="45657" rtlCol="0"/>
          <a:lstStyle>
            <a:lvl1pPr algn="l">
              <a:defRPr sz="1200"/>
            </a:lvl1pPr>
          </a:lstStyle>
          <a:p>
            <a:endParaRPr lang="zh-TW" altLang="en-US"/>
          </a:p>
        </p:txBody>
      </p:sp>
      <p:sp>
        <p:nvSpPr>
          <p:cNvPr id="3" name="日期版面配置區 2"/>
          <p:cNvSpPr>
            <a:spLocks noGrp="1"/>
          </p:cNvSpPr>
          <p:nvPr>
            <p:ph type="dt" sz="quarter" idx="1"/>
          </p:nvPr>
        </p:nvSpPr>
        <p:spPr>
          <a:xfrm>
            <a:off x="3856039" y="0"/>
            <a:ext cx="2949575" cy="496888"/>
          </a:xfrm>
          <a:prstGeom prst="rect">
            <a:avLst/>
          </a:prstGeom>
        </p:spPr>
        <p:txBody>
          <a:bodyPr vert="horz" lIns="91312" tIns="45657" rIns="91312" bIns="45657" rtlCol="0"/>
          <a:lstStyle>
            <a:lvl1pPr algn="r">
              <a:defRPr sz="1200"/>
            </a:lvl1pPr>
          </a:lstStyle>
          <a:p>
            <a:fld id="{5DF1AD03-F63F-43FA-A3F2-72BB5B607711}" type="datetimeFigureOut">
              <a:rPr lang="zh-TW" altLang="en-US" smtClean="0"/>
              <a:t>2013/6/24</a:t>
            </a:fld>
            <a:endParaRPr lang="zh-TW" altLang="en-US"/>
          </a:p>
        </p:txBody>
      </p:sp>
      <p:sp>
        <p:nvSpPr>
          <p:cNvPr id="4" name="頁尾版面配置區 3"/>
          <p:cNvSpPr>
            <a:spLocks noGrp="1"/>
          </p:cNvSpPr>
          <p:nvPr>
            <p:ph type="ftr" sz="quarter" idx="2"/>
          </p:nvPr>
        </p:nvSpPr>
        <p:spPr>
          <a:xfrm>
            <a:off x="0" y="9440866"/>
            <a:ext cx="2949575" cy="496887"/>
          </a:xfrm>
          <a:prstGeom prst="rect">
            <a:avLst/>
          </a:prstGeom>
        </p:spPr>
        <p:txBody>
          <a:bodyPr vert="horz" lIns="91312" tIns="45657" rIns="91312" bIns="45657"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56039" y="9440866"/>
            <a:ext cx="2949575" cy="496887"/>
          </a:xfrm>
          <a:prstGeom prst="rect">
            <a:avLst/>
          </a:prstGeom>
        </p:spPr>
        <p:txBody>
          <a:bodyPr vert="horz" lIns="91312" tIns="45657" rIns="91312" bIns="45657" rtlCol="0" anchor="b"/>
          <a:lstStyle>
            <a:lvl1pPr algn="r">
              <a:defRPr sz="1200"/>
            </a:lvl1pPr>
          </a:lstStyle>
          <a:p>
            <a:fld id="{C22A2669-AC8C-4EBC-96E2-1623B9927020}" type="slidenum">
              <a:rPr lang="zh-TW" altLang="en-US" smtClean="0"/>
              <a:t>‹#›</a:t>
            </a:fld>
            <a:endParaRPr lang="zh-TW" altLang="en-US"/>
          </a:p>
        </p:txBody>
      </p:sp>
    </p:spTree>
    <p:extLst>
      <p:ext uri="{BB962C8B-B14F-4D97-AF65-F5344CB8AC3E}">
        <p14:creationId xmlns:p14="http://schemas.microsoft.com/office/powerpoint/2010/main" val="15936115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4" y="3"/>
            <a:ext cx="2949787" cy="496967"/>
          </a:xfrm>
          <a:prstGeom prst="rect">
            <a:avLst/>
          </a:prstGeom>
        </p:spPr>
        <p:txBody>
          <a:bodyPr vert="horz" lIns="91312" tIns="45657" rIns="91312" bIns="45657" rtlCol="0"/>
          <a:lstStyle>
            <a:lvl1pPr algn="l">
              <a:defRPr sz="1200"/>
            </a:lvl1pPr>
          </a:lstStyle>
          <a:p>
            <a:endParaRPr lang="zh-TW" altLang="en-US"/>
          </a:p>
        </p:txBody>
      </p:sp>
      <p:sp>
        <p:nvSpPr>
          <p:cNvPr id="3" name="日期版面配置區 2"/>
          <p:cNvSpPr>
            <a:spLocks noGrp="1"/>
          </p:cNvSpPr>
          <p:nvPr>
            <p:ph type="dt" idx="1"/>
          </p:nvPr>
        </p:nvSpPr>
        <p:spPr>
          <a:xfrm>
            <a:off x="3855840" y="3"/>
            <a:ext cx="2949787" cy="496967"/>
          </a:xfrm>
          <a:prstGeom prst="rect">
            <a:avLst/>
          </a:prstGeom>
        </p:spPr>
        <p:txBody>
          <a:bodyPr vert="horz" lIns="91312" tIns="45657" rIns="91312" bIns="45657" rtlCol="0"/>
          <a:lstStyle>
            <a:lvl1pPr algn="r">
              <a:defRPr sz="1200"/>
            </a:lvl1pPr>
          </a:lstStyle>
          <a:p>
            <a:fld id="{40BFF200-C973-4381-9CDF-705413FDDBC7}" type="datetimeFigureOut">
              <a:rPr lang="zh-TW" altLang="en-US" smtClean="0"/>
              <a:t>2013/6/24</a:t>
            </a:fld>
            <a:endParaRPr lang="zh-TW" altLang="en-US"/>
          </a:p>
        </p:txBody>
      </p:sp>
      <p:sp>
        <p:nvSpPr>
          <p:cNvPr id="4" name="投影片圖像版面配置區 3"/>
          <p:cNvSpPr>
            <a:spLocks noGrp="1" noRot="1" noChangeAspect="1"/>
          </p:cNvSpPr>
          <p:nvPr>
            <p:ph type="sldImg" idx="2"/>
          </p:nvPr>
        </p:nvSpPr>
        <p:spPr>
          <a:xfrm>
            <a:off x="919163" y="744538"/>
            <a:ext cx="4968875" cy="3727450"/>
          </a:xfrm>
          <a:prstGeom prst="rect">
            <a:avLst/>
          </a:prstGeom>
          <a:noFill/>
          <a:ln w="12700">
            <a:solidFill>
              <a:prstClr val="black"/>
            </a:solidFill>
          </a:ln>
        </p:spPr>
        <p:txBody>
          <a:bodyPr vert="horz" lIns="91312" tIns="45657" rIns="91312" bIns="45657" rtlCol="0" anchor="ctr"/>
          <a:lstStyle/>
          <a:p>
            <a:endParaRPr lang="zh-TW" altLang="en-US"/>
          </a:p>
        </p:txBody>
      </p:sp>
      <p:sp>
        <p:nvSpPr>
          <p:cNvPr id="5" name="備忘稿版面配置區 4"/>
          <p:cNvSpPr>
            <a:spLocks noGrp="1"/>
          </p:cNvSpPr>
          <p:nvPr>
            <p:ph type="body" sz="quarter" idx="3"/>
          </p:nvPr>
        </p:nvSpPr>
        <p:spPr>
          <a:xfrm>
            <a:off x="680721" y="4721186"/>
            <a:ext cx="5445760" cy="4472702"/>
          </a:xfrm>
          <a:prstGeom prst="rect">
            <a:avLst/>
          </a:prstGeom>
        </p:spPr>
        <p:txBody>
          <a:bodyPr vert="horz" lIns="91312" tIns="45657" rIns="91312" bIns="45657"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4" y="9440649"/>
            <a:ext cx="2949787" cy="496967"/>
          </a:xfrm>
          <a:prstGeom prst="rect">
            <a:avLst/>
          </a:prstGeom>
        </p:spPr>
        <p:txBody>
          <a:bodyPr vert="horz" lIns="91312" tIns="45657" rIns="91312" bIns="45657"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5840" y="9440649"/>
            <a:ext cx="2949787" cy="496967"/>
          </a:xfrm>
          <a:prstGeom prst="rect">
            <a:avLst/>
          </a:prstGeom>
        </p:spPr>
        <p:txBody>
          <a:bodyPr vert="horz" lIns="91312" tIns="45657" rIns="91312" bIns="45657" rtlCol="0" anchor="b"/>
          <a:lstStyle>
            <a:lvl1pPr algn="r">
              <a:defRPr sz="1200"/>
            </a:lvl1pPr>
          </a:lstStyle>
          <a:p>
            <a:fld id="{F78EFE88-8F3C-48EF-A42F-15BA633688D5}" type="slidenum">
              <a:rPr lang="zh-TW" altLang="en-US" smtClean="0"/>
              <a:t>‹#›</a:t>
            </a:fld>
            <a:endParaRPr lang="zh-TW" altLang="en-US"/>
          </a:p>
        </p:txBody>
      </p:sp>
    </p:spTree>
    <p:extLst>
      <p:ext uri="{BB962C8B-B14F-4D97-AF65-F5344CB8AC3E}">
        <p14:creationId xmlns:p14="http://schemas.microsoft.com/office/powerpoint/2010/main" val="10674440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13118">
              <a:defRPr/>
            </a:pPr>
            <a:r>
              <a:rPr lang="en-US" altLang="zh-TW" dirty="0"/>
              <a:t>Mr. Chairman, Thank you for giving me this opportunity to speak to you today.</a:t>
            </a:r>
          </a:p>
          <a:p>
            <a:pPr defTabSz="913118">
              <a:defRPr/>
            </a:pPr>
            <a:endParaRPr lang="zh-TW" altLang="zh-TW" dirty="0"/>
          </a:p>
          <a:p>
            <a:r>
              <a:rPr lang="en-US" altLang="zh-TW" dirty="0"/>
              <a:t>Digital technologies have been radically transformed the creation and dissemination of copyright works.  The spread of copyright infringement activities on the internet has been proliferated and threatens the interests of copyright holders.  For many years, the Government of Taiwan regards the protection of IP rights as an important task, and it has long been realized that the online piracy hinders Taiwan’s economy, and it has a negative impact on legitimate enterprises and industries of all sizes that rely on intellectual property rights to protect their goods and services.  Taiwan has undertaken notable efforts to work with rights holders to address the availability of infringing content over the internet and has taken significant enforcement actions against copyright piracies in the online and physical environments.  Despite the progress we have made in the past, there are still some areas that have not yet been tackled by enforcement actions or that may merit further actions to combat intellectual property rights infringements.  So here, I’m going to make a brief introduction on Taiwan’s efforts to combat online piracy in the past and our future perspectives.</a:t>
            </a:r>
            <a:endParaRPr lang="zh-TW" altLang="zh-TW" dirty="0"/>
          </a:p>
        </p:txBody>
      </p:sp>
      <p:sp>
        <p:nvSpPr>
          <p:cNvPr id="4" name="投影片編號版面配置區 3"/>
          <p:cNvSpPr>
            <a:spLocks noGrp="1"/>
          </p:cNvSpPr>
          <p:nvPr>
            <p:ph type="sldNum" sz="quarter" idx="10"/>
          </p:nvPr>
        </p:nvSpPr>
        <p:spPr/>
        <p:txBody>
          <a:bodyPr/>
          <a:lstStyle/>
          <a:p>
            <a:fld id="{F78EFE88-8F3C-48EF-A42F-15BA633688D5}" type="slidenum">
              <a:rPr lang="zh-TW" altLang="en-US" smtClean="0"/>
              <a:t>1</a:t>
            </a:fld>
            <a:endParaRPr lang="zh-TW" altLang="en-US"/>
          </a:p>
        </p:txBody>
      </p:sp>
    </p:spTree>
    <p:extLst>
      <p:ext uri="{BB962C8B-B14F-4D97-AF65-F5344CB8AC3E}">
        <p14:creationId xmlns:p14="http://schemas.microsoft.com/office/powerpoint/2010/main" val="14747818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F78EFE88-8F3C-48EF-A42F-15BA633688D5}" type="slidenum">
              <a:rPr lang="zh-TW" altLang="en-US" smtClean="0"/>
              <a:t>10</a:t>
            </a:fld>
            <a:endParaRPr lang="zh-TW" altLang="en-US"/>
          </a:p>
        </p:txBody>
      </p:sp>
    </p:spTree>
    <p:extLst>
      <p:ext uri="{BB962C8B-B14F-4D97-AF65-F5344CB8AC3E}">
        <p14:creationId xmlns:p14="http://schemas.microsoft.com/office/powerpoint/2010/main" val="9454657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F78EFE88-8F3C-48EF-A42F-15BA633688D5}" type="slidenum">
              <a:rPr lang="zh-TW" altLang="en-US" smtClean="0"/>
              <a:t>11</a:t>
            </a:fld>
            <a:endParaRPr lang="zh-TW" altLang="en-US"/>
          </a:p>
        </p:txBody>
      </p:sp>
    </p:spTree>
    <p:extLst>
      <p:ext uri="{BB962C8B-B14F-4D97-AF65-F5344CB8AC3E}">
        <p14:creationId xmlns:p14="http://schemas.microsoft.com/office/powerpoint/2010/main" val="235975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Firstly, I would like to talk about the efforts and achievements we have made in the past from two aspects: legislative measures and enforcement actions. </a:t>
            </a:r>
            <a:endParaRPr lang="zh-TW" altLang="zh-TW" dirty="0"/>
          </a:p>
          <a:p>
            <a:r>
              <a:rPr lang="en-US" altLang="zh-TW" dirty="0"/>
              <a:t> </a:t>
            </a:r>
            <a:endParaRPr lang="zh-TW" altLang="zh-TW" dirty="0"/>
          </a:p>
          <a:p>
            <a:r>
              <a:rPr lang="en-US" altLang="zh-TW" b="1" dirty="0"/>
              <a:t>1. Legislative actions</a:t>
            </a:r>
            <a:r>
              <a:rPr lang="en-US" altLang="zh-TW" dirty="0"/>
              <a:t>:</a:t>
            </a:r>
            <a:endParaRPr lang="zh-TW" altLang="zh-TW" dirty="0"/>
          </a:p>
          <a:p>
            <a:r>
              <a:rPr lang="en-US" altLang="zh-TW" dirty="0"/>
              <a:t> </a:t>
            </a:r>
            <a:endParaRPr lang="zh-TW" altLang="zh-TW" dirty="0"/>
          </a:p>
          <a:p>
            <a:r>
              <a:rPr lang="en-US" altLang="zh-TW" b="1" dirty="0"/>
              <a:t>(1)The level of protection of Taiwan Copyright Act is now in accordance with the international standard:</a:t>
            </a:r>
            <a:endParaRPr lang="zh-TW" altLang="zh-TW" dirty="0"/>
          </a:p>
          <a:p>
            <a:r>
              <a:rPr lang="en-US" altLang="zh-TW" dirty="0"/>
              <a:t>In compliance with the international treaties such as WCT and WPPT, Taiwan has amended Copyright Act in 2003 and 2004.  In order to give copyright holders exclusive rights of their works in the internet environment, provisions have been added to incorporate some features related to “Temporary Copying,” ”Public Transmission Right,” “Technological Protection Measures” and “Electronic Rights Management Information” in the Copyright Act. </a:t>
            </a:r>
            <a:endParaRPr lang="zh-TW" altLang="zh-TW" dirty="0"/>
          </a:p>
          <a:p>
            <a:r>
              <a:rPr lang="en-US" altLang="zh-TW" dirty="0"/>
              <a:t> </a:t>
            </a:r>
            <a:endParaRPr lang="zh-TW" altLang="zh-TW" dirty="0"/>
          </a:p>
          <a:p>
            <a:r>
              <a:rPr lang="en-US" altLang="zh-TW" b="1" dirty="0"/>
              <a:t>(2)We clarify the liability of P2P software providers, and lay legal foundation  against online-piracy. </a:t>
            </a:r>
            <a:endParaRPr lang="zh-TW" altLang="zh-TW" dirty="0"/>
          </a:p>
          <a:p>
            <a:r>
              <a:rPr lang="en-US" altLang="zh-TW" b="1" dirty="0"/>
              <a:t> </a:t>
            </a:r>
            <a:endParaRPr lang="zh-TW" altLang="zh-TW" dirty="0"/>
          </a:p>
          <a:p>
            <a:r>
              <a:rPr lang="en-US" altLang="zh-TW" dirty="0"/>
              <a:t>In 2007, we amended the Copyright Act and clarified that if a P2P software provider has advertised or has conducted other active measures to instigate, solicit, incite or persuade its users to infringe copyright, and to gain benefits therefrom, the provider shall be deemed to infringe copyright and would be liable for civil compensation and criminal penalties.</a:t>
            </a:r>
            <a:endParaRPr lang="zh-TW" altLang="zh-TW" dirty="0"/>
          </a:p>
          <a:p>
            <a:r>
              <a:rPr lang="en-US" altLang="zh-TW" dirty="0"/>
              <a:t>  </a:t>
            </a:r>
            <a:endParaRPr lang="zh-TW" altLang="zh-TW" dirty="0"/>
          </a:p>
          <a:p>
            <a:r>
              <a:rPr lang="en-US" altLang="zh-TW" b="1" dirty="0"/>
              <a:t>(3)We introduce the “notice-and-takedown” system to the Copyright Act, provide “Safe-Harbor” provisions for ISPs and encourage ISPs to cooperate with rights holders to combat online piracy.</a:t>
            </a:r>
            <a:endParaRPr lang="zh-TW" altLang="zh-TW" dirty="0"/>
          </a:p>
          <a:p>
            <a:r>
              <a:rPr lang="en-US" altLang="zh-TW" b="1" dirty="0"/>
              <a:t> </a:t>
            </a:r>
            <a:endParaRPr lang="zh-TW" altLang="zh-TW" dirty="0"/>
          </a:p>
          <a:p>
            <a:r>
              <a:rPr lang="en-US" altLang="zh-TW" dirty="0"/>
              <a:t>In 2009, we added the so-called “Safe-Harbor” provisions for ISPs” into Copyright Act, by reference to the U.S copyright law section 512.  It demands internet service providers to take down the allegedly infringing materials soon after being noticed by the copyright holder(s).  </a:t>
            </a:r>
            <a:endParaRPr lang="zh-TW" altLang="zh-TW" dirty="0"/>
          </a:p>
          <a:p>
            <a:r>
              <a:rPr lang="en-US" altLang="zh-TW" dirty="0"/>
              <a:t> </a:t>
            </a:r>
            <a:endParaRPr lang="zh-TW" altLang="zh-TW" dirty="0"/>
          </a:p>
          <a:p>
            <a:r>
              <a:rPr lang="en-US" altLang="zh-TW" dirty="0"/>
              <a:t>According to the statistics of the Recording Industry Foundation in Taiwan (RIT), among all the notices filed by RIT, over 90% of them were taken down by the ISPs.  The statistics shows that this amendment has made great contribution to the improvement of online-copyright-protection environment in Taiwan.</a:t>
            </a:r>
            <a:endParaRPr lang="zh-TW" altLang="zh-TW" dirty="0"/>
          </a:p>
          <a:p>
            <a:r>
              <a:rPr lang="en-US" altLang="zh-TW" dirty="0"/>
              <a:t> </a:t>
            </a:r>
            <a:endParaRPr lang="zh-TW" altLang="zh-TW" dirty="0"/>
          </a:p>
          <a:p>
            <a:r>
              <a:rPr lang="en-US" altLang="zh-TW" dirty="0"/>
              <a:t>Moreover, there are thresholds for ISPs in Taiwan to meet in order to enter the “Safe-Harbor.”  The most noticeable one is the so-called “3-strikes policy,” which requires ISPs to ditch their users who repeatedly access copyrighted materials in an illegal manner up to three times.  According to a preliminary survey conducted by TIPO in 2010, “3-strikes policy” was commenced fully by the large-scale ISPs in Taiwan, such as Chunghwa Telecom and Far </a:t>
            </a:r>
            <a:r>
              <a:rPr lang="en-US" altLang="zh-TW" dirty="0" err="1"/>
              <a:t>Eastone</a:t>
            </a:r>
            <a:r>
              <a:rPr lang="en-US" altLang="zh-TW" dirty="0"/>
              <a:t> Telecom and they actually have terminated their service to some of their users.</a:t>
            </a:r>
            <a:endParaRPr lang="zh-TW" altLang="zh-TW" dirty="0"/>
          </a:p>
          <a:p>
            <a:endParaRPr lang="zh-TW" altLang="en-US" dirty="0"/>
          </a:p>
        </p:txBody>
      </p:sp>
      <p:sp>
        <p:nvSpPr>
          <p:cNvPr id="4" name="投影片編號版面配置區 3"/>
          <p:cNvSpPr>
            <a:spLocks noGrp="1"/>
          </p:cNvSpPr>
          <p:nvPr>
            <p:ph type="sldNum" sz="quarter" idx="10"/>
          </p:nvPr>
        </p:nvSpPr>
        <p:spPr/>
        <p:txBody>
          <a:bodyPr/>
          <a:lstStyle/>
          <a:p>
            <a:fld id="{F78EFE88-8F3C-48EF-A42F-15BA633688D5}" type="slidenum">
              <a:rPr lang="zh-TW" altLang="en-US" smtClean="0"/>
              <a:t>2</a:t>
            </a:fld>
            <a:endParaRPr lang="zh-TW" altLang="en-US"/>
          </a:p>
        </p:txBody>
      </p:sp>
    </p:spTree>
    <p:extLst>
      <p:ext uri="{BB962C8B-B14F-4D97-AF65-F5344CB8AC3E}">
        <p14:creationId xmlns:p14="http://schemas.microsoft.com/office/powerpoint/2010/main" val="22109175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In 2012, The IPR Police Corps of Taiwan has seized 1,632 IPR infringement cases, an increase of 22% compared to 1,342 cases in year 2011.  Among them, there are 1,188 trademark infringement cases, and 444 copyright infringement cases.  When sorting out the cases of online infringement (including trademark and copyright), 947 cases can be found, accounting for 58.03% of all the infringement cases seized in 2012.</a:t>
            </a:r>
            <a:endParaRPr lang="zh-TW" altLang="zh-TW" dirty="0"/>
          </a:p>
          <a:p>
            <a:r>
              <a:rPr lang="en-US" altLang="zh-TW" b="1" dirty="0"/>
              <a:t>   </a:t>
            </a:r>
            <a:endParaRPr lang="zh-TW" altLang="zh-TW" dirty="0"/>
          </a:p>
          <a:p>
            <a:r>
              <a:rPr lang="en-US" altLang="zh-TW" dirty="0"/>
              <a:t>In view of the experiences from law-enforcement agencies, we can highlight some features regarding the evolvement of IP infringement activities in Taiwan.</a:t>
            </a:r>
            <a:endParaRPr lang="zh-TW" altLang="zh-TW" dirty="0"/>
          </a:p>
          <a:p>
            <a:r>
              <a:rPr lang="en-US" altLang="zh-TW" dirty="0"/>
              <a:t>   </a:t>
            </a:r>
            <a:endParaRPr lang="zh-TW" altLang="zh-TW" dirty="0"/>
          </a:p>
          <a:p>
            <a:r>
              <a:rPr lang="en-US" altLang="zh-TW" dirty="0"/>
              <a:t>1. Online infringement is now the major type of crime among all infringement cases.</a:t>
            </a:r>
            <a:endParaRPr lang="zh-TW" altLang="zh-TW" dirty="0"/>
          </a:p>
          <a:p>
            <a:r>
              <a:rPr lang="en-US" altLang="zh-TW" dirty="0"/>
              <a:t>2. The number of pirated CDs and DVDs has decreased.</a:t>
            </a:r>
            <a:endParaRPr lang="zh-TW" altLang="zh-TW" dirty="0"/>
          </a:p>
          <a:p>
            <a:r>
              <a:rPr lang="en-US" altLang="zh-TW" dirty="0"/>
              <a:t>3. The proportion of Infringement via physical markets (including night markets and vendors) has decreased.</a:t>
            </a:r>
            <a:endParaRPr lang="zh-TW" altLang="zh-TW" dirty="0"/>
          </a:p>
          <a:p>
            <a:endParaRPr lang="zh-TW" altLang="en-US" dirty="0"/>
          </a:p>
        </p:txBody>
      </p:sp>
      <p:sp>
        <p:nvSpPr>
          <p:cNvPr id="4" name="投影片編號版面配置區 3"/>
          <p:cNvSpPr>
            <a:spLocks noGrp="1"/>
          </p:cNvSpPr>
          <p:nvPr>
            <p:ph type="sldNum" sz="quarter" idx="10"/>
          </p:nvPr>
        </p:nvSpPr>
        <p:spPr/>
        <p:txBody>
          <a:bodyPr/>
          <a:lstStyle/>
          <a:p>
            <a:fld id="{F78EFE88-8F3C-48EF-A42F-15BA633688D5}" type="slidenum">
              <a:rPr lang="zh-TW" altLang="en-US" smtClean="0"/>
              <a:t>3</a:t>
            </a:fld>
            <a:endParaRPr lang="zh-TW" altLang="en-US"/>
          </a:p>
        </p:txBody>
      </p:sp>
    </p:spTree>
    <p:extLst>
      <p:ext uri="{BB962C8B-B14F-4D97-AF65-F5344CB8AC3E}">
        <p14:creationId xmlns:p14="http://schemas.microsoft.com/office/powerpoint/2010/main" val="6172616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F78EFE88-8F3C-48EF-A42F-15BA633688D5}" type="slidenum">
              <a:rPr lang="zh-TW" altLang="en-US" smtClean="0"/>
              <a:t>4</a:t>
            </a:fld>
            <a:endParaRPr lang="zh-TW" altLang="en-US"/>
          </a:p>
        </p:txBody>
      </p:sp>
    </p:spTree>
    <p:extLst>
      <p:ext uri="{BB962C8B-B14F-4D97-AF65-F5344CB8AC3E}">
        <p14:creationId xmlns:p14="http://schemas.microsoft.com/office/powerpoint/2010/main" val="30640609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F78EFE88-8F3C-48EF-A42F-15BA633688D5}" type="slidenum">
              <a:rPr lang="zh-TW" altLang="en-US" smtClean="0"/>
              <a:t>5</a:t>
            </a:fld>
            <a:endParaRPr lang="zh-TW" altLang="en-US"/>
          </a:p>
        </p:txBody>
      </p:sp>
    </p:spTree>
    <p:extLst>
      <p:ext uri="{BB962C8B-B14F-4D97-AF65-F5344CB8AC3E}">
        <p14:creationId xmlns:p14="http://schemas.microsoft.com/office/powerpoint/2010/main" val="4497850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13118">
              <a:defRPr/>
            </a:pPr>
            <a:r>
              <a:rPr lang="en-US" altLang="zh-TW" dirty="0"/>
              <a:t>Since this is a controversial issue that involves a wide range of different fields, we have collected and analyzed related legislative examples from different countries (including the U.S., the E.U., the U.K., Spain and Korea), and conducted an internal survey on the </a:t>
            </a:r>
            <a:r>
              <a:rPr lang="en-US" altLang="zh-TW" dirty="0" err="1"/>
              <a:t>Megaupload</a:t>
            </a:r>
            <a:r>
              <a:rPr lang="en-US" altLang="zh-TW" dirty="0"/>
              <a:t> case, and also consulted with local copyright experts and scholars on this issue. Through these research and analyses, we found that some countries have already provided only the court could be able to decide whether a given foreign website should be blocked and ISPs are oblige to obey and carry out such an order, while in a few countries, such as Korea, it is the administrative competent authority, instead of the court, to make such decisions and issue site-blocking order.</a:t>
            </a:r>
          </a:p>
          <a:p>
            <a:pPr algn="just"/>
            <a:r>
              <a:rPr lang="en-US" altLang="zh-TW" kern="100" dirty="0">
                <a:latin typeface="Times New Roman"/>
              </a:rPr>
              <a:t>Besides, in September, 2012, we</a:t>
            </a:r>
            <a:r>
              <a:rPr lang="zh-TW" altLang="en-US" kern="100" dirty="0">
                <a:latin typeface="Times New Roman"/>
              </a:rPr>
              <a:t> </a:t>
            </a:r>
            <a:r>
              <a:rPr lang="en-US" altLang="zh-TW" kern="100" dirty="0">
                <a:latin typeface="Times New Roman"/>
              </a:rPr>
              <a:t>held a conference, inviting the competent authority of telecommunication, internet service providers and local copyright experts to discuss this issue.</a:t>
            </a:r>
            <a:r>
              <a:rPr lang="zh-TW" altLang="en-US" kern="100" dirty="0">
                <a:latin typeface="Times New Roman"/>
              </a:rPr>
              <a:t>  </a:t>
            </a:r>
            <a:r>
              <a:rPr lang="en-US" altLang="zh-TW" kern="100" dirty="0">
                <a:latin typeface="Times New Roman"/>
              </a:rPr>
              <a:t>Although no conclusion has been reached,</a:t>
            </a:r>
            <a:r>
              <a:rPr lang="zh-TW" altLang="en-US" kern="100" dirty="0">
                <a:latin typeface="Times New Roman"/>
              </a:rPr>
              <a:t> </a:t>
            </a:r>
            <a:r>
              <a:rPr lang="en-US" altLang="zh-TW" kern="100" dirty="0">
                <a:latin typeface="Times New Roman"/>
              </a:rPr>
              <a:t>the conference did reflect on</a:t>
            </a:r>
            <a:r>
              <a:rPr lang="zh-TW" altLang="en-US" kern="100" dirty="0"/>
              <a:t> </a:t>
            </a:r>
            <a:r>
              <a:rPr lang="en-US" altLang="zh-TW" kern="100" dirty="0">
                <a:latin typeface="Times New Roman"/>
              </a:rPr>
              <a:t>the</a:t>
            </a:r>
            <a:r>
              <a:rPr lang="zh-TW" altLang="en-US" kern="100" dirty="0">
                <a:latin typeface="Times New Roman"/>
              </a:rPr>
              <a:t> </a:t>
            </a:r>
            <a:r>
              <a:rPr lang="en-US" altLang="zh-TW" kern="100" dirty="0">
                <a:latin typeface="Times New Roman"/>
              </a:rPr>
              <a:t>several concerns:</a:t>
            </a:r>
            <a:endParaRPr lang="zh-TW" altLang="en-US" kern="100" dirty="0">
              <a:latin typeface="Times New Roman"/>
            </a:endParaRPr>
          </a:p>
          <a:p>
            <a:pPr algn="just">
              <a:buFont typeface="Times New Roman"/>
              <a:buChar char="1"/>
            </a:pPr>
            <a:r>
              <a:rPr lang="en-US" altLang="zh-TW" kern="100" dirty="0">
                <a:latin typeface="Times New Roman"/>
              </a:rPr>
              <a:t>Under Taiwan existing legal system, does the court or any other administrative agency have the authority to issue such orders?</a:t>
            </a:r>
            <a:endParaRPr lang="zh-TW" altLang="en-US" kern="100" dirty="0">
              <a:latin typeface="Times New Roman"/>
            </a:endParaRPr>
          </a:p>
          <a:p>
            <a:pPr algn="just"/>
            <a:r>
              <a:rPr lang="zh-TW" altLang="en-US" kern="100" dirty="0">
                <a:latin typeface="Times New Roman"/>
              </a:rPr>
              <a:t> </a:t>
            </a:r>
            <a:r>
              <a:rPr lang="en-US" altLang="zh-TW" kern="100" dirty="0">
                <a:latin typeface="Times New Roman"/>
              </a:rPr>
              <a:t>We find out that there is no definite</a:t>
            </a:r>
            <a:r>
              <a:rPr lang="zh-TW" altLang="en-US" kern="100" dirty="0">
                <a:latin typeface="Times New Roman"/>
              </a:rPr>
              <a:t> </a:t>
            </a:r>
            <a:r>
              <a:rPr lang="en-US" altLang="zh-TW" kern="100" dirty="0">
                <a:latin typeface="Times New Roman"/>
              </a:rPr>
              <a:t>provision or precedent</a:t>
            </a:r>
            <a:r>
              <a:rPr lang="zh-TW" altLang="en-US" kern="100" dirty="0">
                <a:latin typeface="Times New Roman"/>
              </a:rPr>
              <a:t> </a:t>
            </a:r>
            <a:r>
              <a:rPr lang="en-US" altLang="zh-TW" kern="100" dirty="0">
                <a:latin typeface="Times New Roman"/>
              </a:rPr>
              <a:t>indicates</a:t>
            </a:r>
            <a:r>
              <a:rPr lang="zh-TW" altLang="en-US" kern="100" dirty="0">
                <a:latin typeface="Times New Roman"/>
              </a:rPr>
              <a:t> </a:t>
            </a:r>
            <a:r>
              <a:rPr lang="en-US" altLang="zh-TW" kern="100" dirty="0">
                <a:latin typeface="Times New Roman"/>
              </a:rPr>
              <a:t>such order is allowed to be issued either by the court or</a:t>
            </a:r>
            <a:r>
              <a:rPr lang="zh-TW" altLang="en-US" kern="100" dirty="0">
                <a:latin typeface="Times New Roman"/>
              </a:rPr>
              <a:t> </a:t>
            </a:r>
            <a:r>
              <a:rPr lang="en-US" altLang="zh-TW" kern="100" dirty="0">
                <a:latin typeface="Times New Roman"/>
              </a:rPr>
              <a:t>by</a:t>
            </a:r>
            <a:r>
              <a:rPr lang="zh-TW" altLang="en-US" kern="100" dirty="0">
                <a:latin typeface="Times New Roman"/>
              </a:rPr>
              <a:t> </a:t>
            </a:r>
            <a:r>
              <a:rPr lang="en-US" altLang="zh-TW" kern="100" dirty="0">
                <a:latin typeface="Times New Roman"/>
              </a:rPr>
              <a:t>any other competent authority.</a:t>
            </a:r>
            <a:endParaRPr lang="zh-TW" altLang="en-US" kern="100" dirty="0">
              <a:latin typeface="Times New Roman"/>
            </a:endParaRPr>
          </a:p>
          <a:p>
            <a:pPr algn="just">
              <a:buFont typeface="Times New Roman"/>
              <a:buChar char="2"/>
            </a:pPr>
            <a:r>
              <a:rPr lang="zh-TW" altLang="en-US" kern="100" dirty="0">
                <a:latin typeface="Times New Roman"/>
              </a:rPr>
              <a:t> </a:t>
            </a:r>
            <a:r>
              <a:rPr lang="en-US" altLang="zh-TW" kern="100" dirty="0">
                <a:latin typeface="Times New Roman"/>
              </a:rPr>
              <a:t>How do we deal with this issue</a:t>
            </a:r>
            <a:r>
              <a:rPr lang="zh-TW" altLang="en-US" kern="100" dirty="0">
                <a:latin typeface="Times New Roman"/>
              </a:rPr>
              <a:t> </a:t>
            </a:r>
            <a:r>
              <a:rPr lang="en-US" altLang="zh-TW" kern="100" dirty="0">
                <a:latin typeface="Times New Roman"/>
              </a:rPr>
              <a:t>when it comes to introduce new legislation?</a:t>
            </a:r>
            <a:r>
              <a:rPr lang="zh-TW" altLang="en-US" kern="100" dirty="0">
                <a:latin typeface="Times New Roman"/>
              </a:rPr>
              <a:t> </a:t>
            </a:r>
            <a:r>
              <a:rPr lang="en-US" altLang="zh-TW" kern="100" dirty="0">
                <a:latin typeface="Times New Roman"/>
              </a:rPr>
              <a:t>Which government</a:t>
            </a:r>
            <a:r>
              <a:rPr lang="zh-TW" altLang="en-US" kern="100" dirty="0">
                <a:latin typeface="Times New Roman"/>
              </a:rPr>
              <a:t> </a:t>
            </a:r>
            <a:r>
              <a:rPr lang="en-US" altLang="zh-TW" kern="100" dirty="0">
                <a:latin typeface="Times New Roman"/>
              </a:rPr>
              <a:t>body should have the authority to issue such orders?</a:t>
            </a:r>
            <a:endParaRPr lang="zh-TW" altLang="en-US" kern="100" dirty="0">
              <a:latin typeface="Times New Roman"/>
            </a:endParaRPr>
          </a:p>
          <a:p>
            <a:pPr algn="just"/>
            <a:r>
              <a:rPr lang="en-US" altLang="zh-TW" kern="100" dirty="0">
                <a:latin typeface="Times New Roman"/>
              </a:rPr>
              <a:t>Since copyright is private right.</a:t>
            </a:r>
            <a:r>
              <a:rPr lang="zh-TW" altLang="en-US" kern="100" dirty="0">
                <a:latin typeface="Times New Roman"/>
              </a:rPr>
              <a:t> </a:t>
            </a:r>
            <a:r>
              <a:rPr lang="en-US" altLang="zh-TW" kern="100" dirty="0">
                <a:latin typeface="Times New Roman"/>
              </a:rPr>
              <a:t>If there is any dispute over copyright infringement, only the court could make finally</a:t>
            </a:r>
            <a:r>
              <a:rPr lang="zh-TW" altLang="en-US" kern="100" dirty="0">
                <a:latin typeface="Times New Roman"/>
              </a:rPr>
              <a:t> </a:t>
            </a:r>
            <a:r>
              <a:rPr lang="en-US" altLang="zh-TW" kern="100" dirty="0">
                <a:latin typeface="Times New Roman"/>
              </a:rPr>
              <a:t>decision</a:t>
            </a:r>
            <a:r>
              <a:rPr lang="zh-TW" altLang="en-US" kern="100" dirty="0">
                <a:latin typeface="Times New Roman"/>
              </a:rPr>
              <a:t> </a:t>
            </a:r>
            <a:r>
              <a:rPr lang="en-US" altLang="zh-TW" kern="100" dirty="0">
                <a:latin typeface="Times New Roman"/>
              </a:rPr>
              <a:t>to settle the dispute. Therefore,</a:t>
            </a:r>
            <a:r>
              <a:rPr lang="zh-TW" altLang="en-US" kern="100" dirty="0">
                <a:latin typeface="Times New Roman"/>
              </a:rPr>
              <a:t> </a:t>
            </a:r>
            <a:r>
              <a:rPr lang="en-US" altLang="zh-TW" kern="100" dirty="0">
                <a:latin typeface="Times New Roman"/>
              </a:rPr>
              <a:t>we take it for granted</a:t>
            </a:r>
            <a:r>
              <a:rPr lang="zh-TW" altLang="en-US" kern="100" dirty="0">
                <a:latin typeface="Times New Roman"/>
              </a:rPr>
              <a:t> </a:t>
            </a:r>
            <a:r>
              <a:rPr lang="en-US" altLang="zh-TW" kern="100" dirty="0">
                <a:latin typeface="Times New Roman"/>
              </a:rPr>
              <a:t>that only the court could determine whether the given website is the </a:t>
            </a:r>
            <a:r>
              <a:rPr lang="zh-TW" altLang="en-US" kern="100" dirty="0">
                <a:latin typeface="Times New Roman"/>
              </a:rPr>
              <a:t>“</a:t>
            </a:r>
            <a:r>
              <a:rPr lang="en-US" altLang="zh-TW" kern="100" dirty="0">
                <a:latin typeface="Times New Roman"/>
              </a:rPr>
              <a:t>notorious infringing site</a:t>
            </a:r>
            <a:r>
              <a:rPr lang="zh-TW" altLang="en-US" kern="100" dirty="0">
                <a:latin typeface="Times New Roman"/>
              </a:rPr>
              <a:t>” </a:t>
            </a:r>
            <a:r>
              <a:rPr lang="en-US" altLang="zh-TW" kern="100" dirty="0">
                <a:latin typeface="Times New Roman"/>
              </a:rPr>
              <a:t>and issue an order to block its access.</a:t>
            </a:r>
            <a:r>
              <a:rPr lang="zh-TW" altLang="en-US" kern="100" dirty="0">
                <a:latin typeface="Times New Roman"/>
              </a:rPr>
              <a:t> </a:t>
            </a:r>
            <a:r>
              <a:rPr lang="en-US" altLang="zh-TW" kern="100" dirty="0">
                <a:latin typeface="Times New Roman"/>
              </a:rPr>
              <a:t>However, this is not what the</a:t>
            </a:r>
            <a:r>
              <a:rPr lang="zh-TW" altLang="en-US" kern="100" dirty="0">
                <a:latin typeface="Times New Roman"/>
              </a:rPr>
              <a:t> </a:t>
            </a:r>
            <a:r>
              <a:rPr lang="en-US" altLang="zh-TW" kern="100" dirty="0">
                <a:latin typeface="Times New Roman"/>
              </a:rPr>
              <a:t>right holder groups</a:t>
            </a:r>
            <a:r>
              <a:rPr lang="zh-TW" altLang="en-US" kern="100" dirty="0">
                <a:latin typeface="Times New Roman"/>
              </a:rPr>
              <a:t> </a:t>
            </a:r>
            <a:r>
              <a:rPr lang="en-US" altLang="zh-TW" kern="100" dirty="0">
                <a:latin typeface="Times New Roman"/>
              </a:rPr>
              <a:t>looking for</a:t>
            </a:r>
            <a:r>
              <a:rPr lang="zh-TW" altLang="en-US" kern="100" dirty="0">
                <a:latin typeface="Times New Roman"/>
              </a:rPr>
              <a:t> </a:t>
            </a:r>
            <a:r>
              <a:rPr lang="en-US" altLang="zh-TW" kern="100" dirty="0">
                <a:latin typeface="Times New Roman"/>
              </a:rPr>
              <a:t>when it comes to the time</a:t>
            </a:r>
            <a:r>
              <a:rPr lang="zh-TW" altLang="en-US" kern="100" dirty="0">
                <a:latin typeface="Times New Roman"/>
              </a:rPr>
              <a:t> </a:t>
            </a:r>
            <a:r>
              <a:rPr lang="en-US" altLang="zh-TW" kern="100" dirty="0">
                <a:latin typeface="Times New Roman"/>
              </a:rPr>
              <a:t>and procedure</a:t>
            </a:r>
            <a:r>
              <a:rPr lang="zh-TW" altLang="en-US" kern="100" dirty="0">
                <a:latin typeface="Times New Roman"/>
              </a:rPr>
              <a:t> </a:t>
            </a:r>
            <a:r>
              <a:rPr lang="en-US" altLang="zh-TW" kern="100" dirty="0">
                <a:latin typeface="Times New Roman"/>
              </a:rPr>
              <a:t>they would have to spend on persuading a judge</a:t>
            </a:r>
            <a:r>
              <a:rPr lang="zh-TW" altLang="en-US" kern="100" dirty="0">
                <a:latin typeface="Times New Roman"/>
              </a:rPr>
              <a:t> </a:t>
            </a:r>
            <a:r>
              <a:rPr lang="en-US" altLang="zh-TW" kern="100" dirty="0">
                <a:latin typeface="Times New Roman"/>
              </a:rPr>
              <a:t>to issue such order.</a:t>
            </a:r>
            <a:endParaRPr lang="zh-TW" altLang="en-US" kern="100" dirty="0">
              <a:latin typeface="Times New Roman"/>
            </a:endParaRPr>
          </a:p>
          <a:p>
            <a:pPr algn="just">
              <a:buFont typeface="Times New Roman"/>
              <a:buChar char="3"/>
            </a:pPr>
            <a:r>
              <a:rPr lang="en-US" altLang="zh-TW" kern="100" dirty="0">
                <a:latin typeface="Times New Roman"/>
              </a:rPr>
              <a:t>What is the definition of </a:t>
            </a:r>
            <a:r>
              <a:rPr lang="zh-TW" altLang="en-US" kern="100" dirty="0">
                <a:latin typeface="Times New Roman"/>
              </a:rPr>
              <a:t>“</a:t>
            </a:r>
            <a:r>
              <a:rPr lang="en-US" altLang="zh-TW" kern="100" dirty="0">
                <a:latin typeface="Times New Roman"/>
              </a:rPr>
              <a:t>notorious infringing site</a:t>
            </a:r>
            <a:r>
              <a:rPr lang="zh-TW" altLang="en-US" kern="100" dirty="0">
                <a:latin typeface="Times New Roman"/>
              </a:rPr>
              <a:t>”</a:t>
            </a:r>
            <a:r>
              <a:rPr lang="en-US" altLang="zh-TW" kern="100" dirty="0">
                <a:latin typeface="Times New Roman"/>
              </a:rPr>
              <a:t>? As we all know that</a:t>
            </a:r>
            <a:r>
              <a:rPr lang="zh-TW" altLang="en-US" kern="100" dirty="0">
                <a:latin typeface="Times New Roman"/>
              </a:rPr>
              <a:t> </a:t>
            </a:r>
            <a:r>
              <a:rPr lang="en-US" altLang="zh-TW" kern="100" dirty="0">
                <a:latin typeface="Times New Roman"/>
              </a:rPr>
              <a:t>a given website could provide users with huge amount</a:t>
            </a:r>
            <a:r>
              <a:rPr lang="zh-TW" altLang="en-US" kern="100" dirty="0">
                <a:latin typeface="Times New Roman"/>
              </a:rPr>
              <a:t> </a:t>
            </a:r>
            <a:r>
              <a:rPr lang="en-US" altLang="zh-TW" kern="100" dirty="0">
                <a:latin typeface="Times New Roman"/>
              </a:rPr>
              <a:t>of contents and materials.</a:t>
            </a:r>
            <a:r>
              <a:rPr lang="zh-TW" altLang="en-US" kern="100" dirty="0">
                <a:latin typeface="Times New Roman"/>
              </a:rPr>
              <a:t> </a:t>
            </a:r>
            <a:r>
              <a:rPr lang="en-US" altLang="zh-TW" kern="100" dirty="0">
                <a:latin typeface="Times New Roman"/>
              </a:rPr>
              <a:t>How to</a:t>
            </a:r>
            <a:r>
              <a:rPr lang="zh-TW" altLang="en-US" kern="100" dirty="0">
                <a:latin typeface="Times New Roman"/>
              </a:rPr>
              <a:t> </a:t>
            </a:r>
            <a:r>
              <a:rPr lang="en-US" altLang="zh-TW" kern="100" dirty="0">
                <a:latin typeface="Times New Roman"/>
              </a:rPr>
              <a:t>set up explicit</a:t>
            </a:r>
            <a:r>
              <a:rPr lang="zh-TW" altLang="en-US" kern="100" dirty="0">
                <a:latin typeface="Times New Roman"/>
              </a:rPr>
              <a:t> </a:t>
            </a:r>
            <a:r>
              <a:rPr lang="en-US" altLang="zh-TW" kern="100" dirty="0">
                <a:latin typeface="Times New Roman"/>
              </a:rPr>
              <a:t>criteria to define </a:t>
            </a:r>
            <a:r>
              <a:rPr lang="zh-TW" altLang="en-US" kern="100" dirty="0">
                <a:latin typeface="Times New Roman"/>
              </a:rPr>
              <a:t>“</a:t>
            </a:r>
            <a:r>
              <a:rPr lang="en-US" altLang="zh-TW" kern="100" dirty="0">
                <a:latin typeface="Times New Roman"/>
              </a:rPr>
              <a:t>notorious infringing site</a:t>
            </a:r>
            <a:r>
              <a:rPr lang="zh-TW" altLang="en-US" kern="100" dirty="0">
                <a:latin typeface="Times New Roman"/>
              </a:rPr>
              <a:t>”</a:t>
            </a:r>
            <a:r>
              <a:rPr lang="en-US" altLang="zh-TW" kern="100" dirty="0">
                <a:latin typeface="Times New Roman"/>
              </a:rPr>
              <a:t>?</a:t>
            </a:r>
            <a:endParaRPr lang="zh-TW" altLang="en-US" kern="100" dirty="0">
              <a:latin typeface="Times New Roman"/>
            </a:endParaRPr>
          </a:p>
          <a:p>
            <a:r>
              <a:rPr lang="en-US" altLang="zh-TW" kern="100" dirty="0">
                <a:latin typeface="Times New Roman"/>
              </a:rPr>
              <a:t>4.When carrying out site-blocking</a:t>
            </a:r>
            <a:r>
              <a:rPr lang="zh-TW" altLang="en-US" kern="100" dirty="0">
                <a:latin typeface="Times New Roman"/>
              </a:rPr>
              <a:t> </a:t>
            </a:r>
            <a:r>
              <a:rPr lang="en-US" altLang="zh-TW" kern="100" dirty="0">
                <a:latin typeface="Times New Roman"/>
              </a:rPr>
              <a:t>measure, it will</a:t>
            </a:r>
            <a:r>
              <a:rPr lang="zh-TW" altLang="en-US" kern="100" dirty="0">
                <a:latin typeface="Times New Roman"/>
              </a:rPr>
              <a:t> </a:t>
            </a:r>
            <a:r>
              <a:rPr lang="en-US" altLang="zh-TW" kern="100" dirty="0">
                <a:latin typeface="Times New Roman"/>
              </a:rPr>
              <a:t>not be successful without the assistances</a:t>
            </a:r>
            <a:r>
              <a:rPr lang="zh-TW" altLang="en-US" kern="100" dirty="0">
                <a:latin typeface="Times New Roman"/>
              </a:rPr>
              <a:t> </a:t>
            </a:r>
            <a:r>
              <a:rPr lang="en-US" altLang="zh-TW" kern="100" dirty="0">
                <a:latin typeface="Times New Roman"/>
              </a:rPr>
              <a:t>from the ISPs.</a:t>
            </a:r>
            <a:r>
              <a:rPr lang="zh-TW" altLang="en-US" kern="100" dirty="0">
                <a:latin typeface="Times New Roman"/>
              </a:rPr>
              <a:t>  </a:t>
            </a:r>
            <a:r>
              <a:rPr lang="en-US" altLang="zh-TW" kern="100" dirty="0">
                <a:latin typeface="Times New Roman"/>
              </a:rPr>
              <a:t>Hence,</a:t>
            </a:r>
            <a:r>
              <a:rPr lang="zh-TW" altLang="en-US" kern="100" dirty="0">
                <a:latin typeface="Times New Roman"/>
              </a:rPr>
              <a:t> </a:t>
            </a:r>
            <a:r>
              <a:rPr lang="en-US" altLang="zh-TW" kern="100" dirty="0">
                <a:latin typeface="Times New Roman"/>
              </a:rPr>
              <a:t>the cost of blocking websites should</a:t>
            </a:r>
            <a:r>
              <a:rPr lang="zh-TW" altLang="en-US" kern="100" dirty="0">
                <a:latin typeface="Times New Roman"/>
              </a:rPr>
              <a:t> </a:t>
            </a:r>
            <a:r>
              <a:rPr lang="en-US" altLang="zh-TW" kern="100" dirty="0">
                <a:latin typeface="Times New Roman"/>
              </a:rPr>
              <a:t>be taken into account;</a:t>
            </a:r>
            <a:r>
              <a:rPr lang="zh-TW" altLang="en-US" kern="100" dirty="0">
                <a:latin typeface="Times New Roman"/>
              </a:rPr>
              <a:t> </a:t>
            </a:r>
            <a:r>
              <a:rPr lang="en-US" altLang="zh-TW" kern="100" dirty="0">
                <a:latin typeface="Times New Roman"/>
              </a:rPr>
              <a:t>especially</a:t>
            </a:r>
            <a:r>
              <a:rPr lang="zh-TW" altLang="en-US" kern="100" dirty="0">
                <a:latin typeface="Times New Roman"/>
              </a:rPr>
              <a:t> </a:t>
            </a:r>
            <a:r>
              <a:rPr lang="en-US" altLang="zh-TW" kern="100" dirty="0">
                <a:latin typeface="Times New Roman"/>
              </a:rPr>
              <a:t>considering</a:t>
            </a:r>
            <a:r>
              <a:rPr lang="zh-TW" altLang="en-US" kern="100" dirty="0"/>
              <a:t> </a:t>
            </a:r>
            <a:r>
              <a:rPr lang="en-US" altLang="zh-TW" kern="100" dirty="0">
                <a:latin typeface="Times New Roman"/>
              </a:rPr>
              <a:t>the fact that Taiwan</a:t>
            </a:r>
            <a:r>
              <a:rPr lang="zh-TW" altLang="en-US" kern="100" dirty="0">
                <a:latin typeface="Times New Roman"/>
              </a:rPr>
              <a:t>’</a:t>
            </a:r>
            <a:r>
              <a:rPr lang="en-US" altLang="zh-TW" kern="100" dirty="0">
                <a:latin typeface="Times New Roman"/>
              </a:rPr>
              <a:t>s internet service infrastructure belongs to “Distributing Computing Environment”. Otherwise,</a:t>
            </a:r>
            <a:r>
              <a:rPr lang="zh-TW" altLang="en-US" kern="100" dirty="0">
                <a:latin typeface="Times New Roman"/>
              </a:rPr>
              <a:t> </a:t>
            </a:r>
            <a:r>
              <a:rPr lang="en-US" altLang="zh-TW" kern="100" dirty="0">
                <a:latin typeface="Times New Roman"/>
              </a:rPr>
              <a:t>it</a:t>
            </a:r>
            <a:r>
              <a:rPr lang="zh-TW" altLang="en-US" kern="100" dirty="0">
                <a:latin typeface="Times New Roman"/>
              </a:rPr>
              <a:t> </a:t>
            </a:r>
            <a:r>
              <a:rPr lang="en-US" altLang="zh-TW" kern="100" dirty="0">
                <a:latin typeface="Times New Roman"/>
              </a:rPr>
              <a:t>would cause a huge financial burden on the ISPs side.</a:t>
            </a:r>
            <a:r>
              <a:rPr lang="zh-TW" altLang="en-US" kern="100" dirty="0">
                <a:latin typeface="Times New Roman"/>
              </a:rPr>
              <a:t> </a:t>
            </a:r>
            <a:endParaRPr lang="en-US" altLang="zh-TW" kern="100" dirty="0">
              <a:latin typeface="Times New Roman"/>
            </a:endParaRPr>
          </a:p>
          <a:p>
            <a:pPr defTabSz="913118">
              <a:defRPr/>
            </a:pPr>
            <a:r>
              <a:rPr lang="en-US" altLang="zh-TW" dirty="0"/>
              <a:t>At the same time, we also notice that this issue has been discussed extensively and internationally. Therefore, we will keep observing the international development.  We also hope that we can learn precious information and suggestions from this round-table meeting.  Thank you very much for your attention.</a:t>
            </a:r>
            <a:endParaRPr lang="zh-TW" altLang="zh-TW" dirty="0"/>
          </a:p>
          <a:p>
            <a:endParaRPr lang="zh-TW" altLang="zh-TW" dirty="0"/>
          </a:p>
          <a:p>
            <a:endParaRPr lang="zh-TW" altLang="en-US" dirty="0"/>
          </a:p>
        </p:txBody>
      </p:sp>
      <p:sp>
        <p:nvSpPr>
          <p:cNvPr id="4" name="投影片編號版面配置區 3"/>
          <p:cNvSpPr>
            <a:spLocks noGrp="1"/>
          </p:cNvSpPr>
          <p:nvPr>
            <p:ph type="sldNum" sz="quarter" idx="10"/>
          </p:nvPr>
        </p:nvSpPr>
        <p:spPr/>
        <p:txBody>
          <a:bodyPr/>
          <a:lstStyle/>
          <a:p>
            <a:fld id="{F78EFE88-8F3C-48EF-A42F-15BA633688D5}" type="slidenum">
              <a:rPr lang="zh-TW" altLang="en-US" smtClean="0"/>
              <a:t>6</a:t>
            </a:fld>
            <a:endParaRPr lang="zh-TW" altLang="en-US"/>
          </a:p>
        </p:txBody>
      </p:sp>
    </p:spTree>
    <p:extLst>
      <p:ext uri="{BB962C8B-B14F-4D97-AF65-F5344CB8AC3E}">
        <p14:creationId xmlns:p14="http://schemas.microsoft.com/office/powerpoint/2010/main" val="25104502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13118">
              <a:defRPr/>
            </a:pPr>
            <a:r>
              <a:rPr lang="en-US" altLang="zh-TW" dirty="0"/>
              <a:t>Since this is a controversial issue that involves a wide range of different fields, we have collected and analyzed related legislative examples from different countries (including the U.S., the E.U., the U.K., Spain and Korea), and conducted an internal survey on the </a:t>
            </a:r>
            <a:r>
              <a:rPr lang="en-US" altLang="zh-TW" dirty="0" err="1"/>
              <a:t>Megaupload</a:t>
            </a:r>
            <a:r>
              <a:rPr lang="en-US" altLang="zh-TW" dirty="0"/>
              <a:t> case, and also consulted with local copyright experts and scholars on this issue. Through these research and analyses, we found that some countries have already provided only the court could be able to decide whether a given foreign website should be blocked and ISPs are oblige to obey and carry out such an order, while in a few countries, such as Korea, it is the administrative competent authority, instead of the court, to make such decisions and issue site-blocking order.</a:t>
            </a:r>
          </a:p>
          <a:p>
            <a:pPr algn="just"/>
            <a:r>
              <a:rPr lang="en-US" altLang="zh-TW" kern="100" dirty="0">
                <a:latin typeface="Times New Roman"/>
              </a:rPr>
              <a:t>Besides, in September, 2012, we</a:t>
            </a:r>
            <a:r>
              <a:rPr lang="zh-TW" altLang="en-US" kern="100" dirty="0">
                <a:latin typeface="Times New Roman"/>
              </a:rPr>
              <a:t> </a:t>
            </a:r>
            <a:r>
              <a:rPr lang="en-US" altLang="zh-TW" kern="100" dirty="0">
                <a:latin typeface="Times New Roman"/>
              </a:rPr>
              <a:t>held a conference, inviting the competent authority of telecommunication, internet service providers and local copyright experts to discuss this issue.</a:t>
            </a:r>
            <a:r>
              <a:rPr lang="zh-TW" altLang="en-US" kern="100" dirty="0">
                <a:latin typeface="Times New Roman"/>
              </a:rPr>
              <a:t>  </a:t>
            </a:r>
            <a:r>
              <a:rPr lang="en-US" altLang="zh-TW" kern="100" dirty="0">
                <a:latin typeface="Times New Roman"/>
              </a:rPr>
              <a:t>Although no conclusion has been reached,</a:t>
            </a:r>
            <a:r>
              <a:rPr lang="zh-TW" altLang="en-US" kern="100" dirty="0">
                <a:latin typeface="Times New Roman"/>
              </a:rPr>
              <a:t> </a:t>
            </a:r>
            <a:r>
              <a:rPr lang="en-US" altLang="zh-TW" kern="100" dirty="0">
                <a:latin typeface="Times New Roman"/>
              </a:rPr>
              <a:t>the conference did reflect on</a:t>
            </a:r>
            <a:r>
              <a:rPr lang="zh-TW" altLang="en-US" kern="100" dirty="0"/>
              <a:t> </a:t>
            </a:r>
            <a:r>
              <a:rPr lang="en-US" altLang="zh-TW" kern="100" dirty="0">
                <a:latin typeface="Times New Roman"/>
              </a:rPr>
              <a:t>the</a:t>
            </a:r>
            <a:r>
              <a:rPr lang="zh-TW" altLang="en-US" kern="100" dirty="0">
                <a:latin typeface="Times New Roman"/>
              </a:rPr>
              <a:t> </a:t>
            </a:r>
            <a:r>
              <a:rPr lang="en-US" altLang="zh-TW" kern="100" dirty="0">
                <a:latin typeface="Times New Roman"/>
              </a:rPr>
              <a:t>several concerns:</a:t>
            </a:r>
            <a:endParaRPr lang="zh-TW" altLang="en-US" kern="100" dirty="0">
              <a:latin typeface="Times New Roman"/>
            </a:endParaRPr>
          </a:p>
          <a:p>
            <a:pPr algn="just">
              <a:buFont typeface="Times New Roman"/>
              <a:buChar char="1"/>
            </a:pPr>
            <a:r>
              <a:rPr lang="en-US" altLang="zh-TW" kern="100" dirty="0">
                <a:latin typeface="Times New Roman"/>
              </a:rPr>
              <a:t>Under Taiwan existing legal system, does the court or any other administrative agency have the authority to issue such orders?</a:t>
            </a:r>
            <a:endParaRPr lang="zh-TW" altLang="en-US" kern="100" dirty="0">
              <a:latin typeface="Times New Roman"/>
            </a:endParaRPr>
          </a:p>
          <a:p>
            <a:pPr algn="just"/>
            <a:r>
              <a:rPr lang="zh-TW" altLang="en-US" kern="100" dirty="0">
                <a:latin typeface="Times New Roman"/>
              </a:rPr>
              <a:t> </a:t>
            </a:r>
            <a:r>
              <a:rPr lang="en-US" altLang="zh-TW" kern="100" dirty="0">
                <a:latin typeface="Times New Roman"/>
              </a:rPr>
              <a:t>We find out that there is no definite</a:t>
            </a:r>
            <a:r>
              <a:rPr lang="zh-TW" altLang="en-US" kern="100" dirty="0">
                <a:latin typeface="Times New Roman"/>
              </a:rPr>
              <a:t> </a:t>
            </a:r>
            <a:r>
              <a:rPr lang="en-US" altLang="zh-TW" kern="100" dirty="0">
                <a:latin typeface="Times New Roman"/>
              </a:rPr>
              <a:t>provision or precedent</a:t>
            </a:r>
            <a:r>
              <a:rPr lang="zh-TW" altLang="en-US" kern="100" dirty="0">
                <a:latin typeface="Times New Roman"/>
              </a:rPr>
              <a:t> </a:t>
            </a:r>
            <a:r>
              <a:rPr lang="en-US" altLang="zh-TW" kern="100" dirty="0">
                <a:latin typeface="Times New Roman"/>
              </a:rPr>
              <a:t>indicates</a:t>
            </a:r>
            <a:r>
              <a:rPr lang="zh-TW" altLang="en-US" kern="100" dirty="0">
                <a:latin typeface="Times New Roman"/>
              </a:rPr>
              <a:t> </a:t>
            </a:r>
            <a:r>
              <a:rPr lang="en-US" altLang="zh-TW" kern="100" dirty="0">
                <a:latin typeface="Times New Roman"/>
              </a:rPr>
              <a:t>such order is allowed to be issued either by the court or</a:t>
            </a:r>
            <a:r>
              <a:rPr lang="zh-TW" altLang="en-US" kern="100" dirty="0">
                <a:latin typeface="Times New Roman"/>
              </a:rPr>
              <a:t> </a:t>
            </a:r>
            <a:r>
              <a:rPr lang="en-US" altLang="zh-TW" kern="100" dirty="0">
                <a:latin typeface="Times New Roman"/>
              </a:rPr>
              <a:t>by</a:t>
            </a:r>
            <a:r>
              <a:rPr lang="zh-TW" altLang="en-US" kern="100" dirty="0">
                <a:latin typeface="Times New Roman"/>
              </a:rPr>
              <a:t> </a:t>
            </a:r>
            <a:r>
              <a:rPr lang="en-US" altLang="zh-TW" kern="100" dirty="0">
                <a:latin typeface="Times New Roman"/>
              </a:rPr>
              <a:t>any other competent authority.</a:t>
            </a:r>
            <a:endParaRPr lang="zh-TW" altLang="en-US" kern="100" dirty="0">
              <a:latin typeface="Times New Roman"/>
            </a:endParaRPr>
          </a:p>
          <a:p>
            <a:pPr algn="just">
              <a:buFont typeface="Times New Roman"/>
              <a:buChar char="2"/>
            </a:pPr>
            <a:r>
              <a:rPr lang="zh-TW" altLang="en-US" kern="100" dirty="0">
                <a:latin typeface="Times New Roman"/>
              </a:rPr>
              <a:t> </a:t>
            </a:r>
            <a:r>
              <a:rPr lang="en-US" altLang="zh-TW" kern="100" dirty="0">
                <a:latin typeface="Times New Roman"/>
              </a:rPr>
              <a:t>How do we deal with this issue</a:t>
            </a:r>
            <a:r>
              <a:rPr lang="zh-TW" altLang="en-US" kern="100" dirty="0">
                <a:latin typeface="Times New Roman"/>
              </a:rPr>
              <a:t> </a:t>
            </a:r>
            <a:r>
              <a:rPr lang="en-US" altLang="zh-TW" kern="100" dirty="0">
                <a:latin typeface="Times New Roman"/>
              </a:rPr>
              <a:t>when it comes to introduce new legislation?</a:t>
            </a:r>
            <a:r>
              <a:rPr lang="zh-TW" altLang="en-US" kern="100" dirty="0">
                <a:latin typeface="Times New Roman"/>
              </a:rPr>
              <a:t> </a:t>
            </a:r>
            <a:r>
              <a:rPr lang="en-US" altLang="zh-TW" kern="100" dirty="0">
                <a:latin typeface="Times New Roman"/>
              </a:rPr>
              <a:t>Which government</a:t>
            </a:r>
            <a:r>
              <a:rPr lang="zh-TW" altLang="en-US" kern="100" dirty="0">
                <a:latin typeface="Times New Roman"/>
              </a:rPr>
              <a:t> </a:t>
            </a:r>
            <a:r>
              <a:rPr lang="en-US" altLang="zh-TW" kern="100" dirty="0">
                <a:latin typeface="Times New Roman"/>
              </a:rPr>
              <a:t>body should have the authority to issue such orders?</a:t>
            </a:r>
            <a:endParaRPr lang="zh-TW" altLang="en-US" kern="100" dirty="0">
              <a:latin typeface="Times New Roman"/>
            </a:endParaRPr>
          </a:p>
          <a:p>
            <a:pPr algn="just"/>
            <a:r>
              <a:rPr lang="en-US" altLang="zh-TW" kern="100" dirty="0">
                <a:latin typeface="Times New Roman"/>
              </a:rPr>
              <a:t>Since copyright is private right.</a:t>
            </a:r>
            <a:r>
              <a:rPr lang="zh-TW" altLang="en-US" kern="100" dirty="0">
                <a:latin typeface="Times New Roman"/>
              </a:rPr>
              <a:t> </a:t>
            </a:r>
            <a:r>
              <a:rPr lang="en-US" altLang="zh-TW" kern="100" dirty="0">
                <a:latin typeface="Times New Roman"/>
              </a:rPr>
              <a:t>If there is any dispute over copyright infringement, only the court could make finally</a:t>
            </a:r>
            <a:r>
              <a:rPr lang="zh-TW" altLang="en-US" kern="100" dirty="0">
                <a:latin typeface="Times New Roman"/>
              </a:rPr>
              <a:t> </a:t>
            </a:r>
            <a:r>
              <a:rPr lang="en-US" altLang="zh-TW" kern="100" dirty="0">
                <a:latin typeface="Times New Roman"/>
              </a:rPr>
              <a:t>decision</a:t>
            </a:r>
            <a:r>
              <a:rPr lang="zh-TW" altLang="en-US" kern="100" dirty="0">
                <a:latin typeface="Times New Roman"/>
              </a:rPr>
              <a:t> </a:t>
            </a:r>
            <a:r>
              <a:rPr lang="en-US" altLang="zh-TW" kern="100" dirty="0">
                <a:latin typeface="Times New Roman"/>
              </a:rPr>
              <a:t>to settle the dispute. Therefore,</a:t>
            </a:r>
            <a:r>
              <a:rPr lang="zh-TW" altLang="en-US" kern="100" dirty="0">
                <a:latin typeface="Times New Roman"/>
              </a:rPr>
              <a:t> </a:t>
            </a:r>
            <a:r>
              <a:rPr lang="en-US" altLang="zh-TW" kern="100" dirty="0">
                <a:latin typeface="Times New Roman"/>
              </a:rPr>
              <a:t>we take it for granted</a:t>
            </a:r>
            <a:r>
              <a:rPr lang="zh-TW" altLang="en-US" kern="100" dirty="0">
                <a:latin typeface="Times New Roman"/>
              </a:rPr>
              <a:t> </a:t>
            </a:r>
            <a:r>
              <a:rPr lang="en-US" altLang="zh-TW" kern="100" dirty="0">
                <a:latin typeface="Times New Roman"/>
              </a:rPr>
              <a:t>that only the court could determine whether the given website is the </a:t>
            </a:r>
            <a:r>
              <a:rPr lang="zh-TW" altLang="en-US" kern="100" dirty="0">
                <a:latin typeface="Times New Roman"/>
              </a:rPr>
              <a:t>“</a:t>
            </a:r>
            <a:r>
              <a:rPr lang="en-US" altLang="zh-TW" kern="100" dirty="0">
                <a:latin typeface="Times New Roman"/>
              </a:rPr>
              <a:t>notorious infringing site</a:t>
            </a:r>
            <a:r>
              <a:rPr lang="zh-TW" altLang="en-US" kern="100" dirty="0">
                <a:latin typeface="Times New Roman"/>
              </a:rPr>
              <a:t>” </a:t>
            </a:r>
            <a:r>
              <a:rPr lang="en-US" altLang="zh-TW" kern="100" dirty="0">
                <a:latin typeface="Times New Roman"/>
              </a:rPr>
              <a:t>and issue an order to block its access.</a:t>
            </a:r>
            <a:r>
              <a:rPr lang="zh-TW" altLang="en-US" kern="100" dirty="0">
                <a:latin typeface="Times New Roman"/>
              </a:rPr>
              <a:t> </a:t>
            </a:r>
            <a:r>
              <a:rPr lang="en-US" altLang="zh-TW" kern="100" dirty="0">
                <a:latin typeface="Times New Roman"/>
              </a:rPr>
              <a:t>However, this is not what the</a:t>
            </a:r>
            <a:r>
              <a:rPr lang="zh-TW" altLang="en-US" kern="100" dirty="0">
                <a:latin typeface="Times New Roman"/>
              </a:rPr>
              <a:t> </a:t>
            </a:r>
            <a:r>
              <a:rPr lang="en-US" altLang="zh-TW" kern="100" dirty="0">
                <a:latin typeface="Times New Roman"/>
              </a:rPr>
              <a:t>right holder groups</a:t>
            </a:r>
            <a:r>
              <a:rPr lang="zh-TW" altLang="en-US" kern="100" dirty="0">
                <a:latin typeface="Times New Roman"/>
              </a:rPr>
              <a:t> </a:t>
            </a:r>
            <a:r>
              <a:rPr lang="en-US" altLang="zh-TW" kern="100" dirty="0">
                <a:latin typeface="Times New Roman"/>
              </a:rPr>
              <a:t>looking for</a:t>
            </a:r>
            <a:r>
              <a:rPr lang="zh-TW" altLang="en-US" kern="100" dirty="0">
                <a:latin typeface="Times New Roman"/>
              </a:rPr>
              <a:t> </a:t>
            </a:r>
            <a:r>
              <a:rPr lang="en-US" altLang="zh-TW" kern="100" dirty="0">
                <a:latin typeface="Times New Roman"/>
              </a:rPr>
              <a:t>when it comes to the time</a:t>
            </a:r>
            <a:r>
              <a:rPr lang="zh-TW" altLang="en-US" kern="100" dirty="0">
                <a:latin typeface="Times New Roman"/>
              </a:rPr>
              <a:t> </a:t>
            </a:r>
            <a:r>
              <a:rPr lang="en-US" altLang="zh-TW" kern="100" dirty="0">
                <a:latin typeface="Times New Roman"/>
              </a:rPr>
              <a:t>and procedure</a:t>
            </a:r>
            <a:r>
              <a:rPr lang="zh-TW" altLang="en-US" kern="100" dirty="0">
                <a:latin typeface="Times New Roman"/>
              </a:rPr>
              <a:t> </a:t>
            </a:r>
            <a:r>
              <a:rPr lang="en-US" altLang="zh-TW" kern="100" dirty="0">
                <a:latin typeface="Times New Roman"/>
              </a:rPr>
              <a:t>they would have to spend on persuading a judge</a:t>
            </a:r>
            <a:r>
              <a:rPr lang="zh-TW" altLang="en-US" kern="100" dirty="0">
                <a:latin typeface="Times New Roman"/>
              </a:rPr>
              <a:t> </a:t>
            </a:r>
            <a:r>
              <a:rPr lang="en-US" altLang="zh-TW" kern="100" dirty="0">
                <a:latin typeface="Times New Roman"/>
              </a:rPr>
              <a:t>to issue such order.</a:t>
            </a:r>
            <a:endParaRPr lang="zh-TW" altLang="en-US" kern="100" dirty="0">
              <a:latin typeface="Times New Roman"/>
            </a:endParaRPr>
          </a:p>
          <a:p>
            <a:pPr algn="just">
              <a:buFont typeface="Times New Roman"/>
              <a:buChar char="3"/>
            </a:pPr>
            <a:r>
              <a:rPr lang="en-US" altLang="zh-TW" kern="100" dirty="0">
                <a:latin typeface="Times New Roman"/>
              </a:rPr>
              <a:t>What is the definition of </a:t>
            </a:r>
            <a:r>
              <a:rPr lang="zh-TW" altLang="en-US" kern="100" dirty="0">
                <a:latin typeface="Times New Roman"/>
              </a:rPr>
              <a:t>“</a:t>
            </a:r>
            <a:r>
              <a:rPr lang="en-US" altLang="zh-TW" kern="100" dirty="0">
                <a:latin typeface="Times New Roman"/>
              </a:rPr>
              <a:t>notorious infringing site</a:t>
            </a:r>
            <a:r>
              <a:rPr lang="zh-TW" altLang="en-US" kern="100" dirty="0">
                <a:latin typeface="Times New Roman"/>
              </a:rPr>
              <a:t>”</a:t>
            </a:r>
            <a:r>
              <a:rPr lang="en-US" altLang="zh-TW" kern="100" dirty="0">
                <a:latin typeface="Times New Roman"/>
              </a:rPr>
              <a:t>? As we all know that</a:t>
            </a:r>
            <a:r>
              <a:rPr lang="zh-TW" altLang="en-US" kern="100" dirty="0">
                <a:latin typeface="Times New Roman"/>
              </a:rPr>
              <a:t> </a:t>
            </a:r>
            <a:r>
              <a:rPr lang="en-US" altLang="zh-TW" kern="100" dirty="0">
                <a:latin typeface="Times New Roman"/>
              </a:rPr>
              <a:t>a given website could provide users with huge amount</a:t>
            </a:r>
            <a:r>
              <a:rPr lang="zh-TW" altLang="en-US" kern="100" dirty="0">
                <a:latin typeface="Times New Roman"/>
              </a:rPr>
              <a:t> </a:t>
            </a:r>
            <a:r>
              <a:rPr lang="en-US" altLang="zh-TW" kern="100" dirty="0">
                <a:latin typeface="Times New Roman"/>
              </a:rPr>
              <a:t>of contents and materials.</a:t>
            </a:r>
            <a:r>
              <a:rPr lang="zh-TW" altLang="en-US" kern="100" dirty="0">
                <a:latin typeface="Times New Roman"/>
              </a:rPr>
              <a:t> </a:t>
            </a:r>
            <a:r>
              <a:rPr lang="en-US" altLang="zh-TW" kern="100" dirty="0">
                <a:latin typeface="Times New Roman"/>
              </a:rPr>
              <a:t>How to</a:t>
            </a:r>
            <a:r>
              <a:rPr lang="zh-TW" altLang="en-US" kern="100" dirty="0">
                <a:latin typeface="Times New Roman"/>
              </a:rPr>
              <a:t> </a:t>
            </a:r>
            <a:r>
              <a:rPr lang="en-US" altLang="zh-TW" kern="100" dirty="0">
                <a:latin typeface="Times New Roman"/>
              </a:rPr>
              <a:t>set up explicit</a:t>
            </a:r>
            <a:r>
              <a:rPr lang="zh-TW" altLang="en-US" kern="100" dirty="0">
                <a:latin typeface="Times New Roman"/>
              </a:rPr>
              <a:t> </a:t>
            </a:r>
            <a:r>
              <a:rPr lang="en-US" altLang="zh-TW" kern="100" dirty="0">
                <a:latin typeface="Times New Roman"/>
              </a:rPr>
              <a:t>criteria to define </a:t>
            </a:r>
            <a:r>
              <a:rPr lang="zh-TW" altLang="en-US" kern="100" dirty="0">
                <a:latin typeface="Times New Roman"/>
              </a:rPr>
              <a:t>“</a:t>
            </a:r>
            <a:r>
              <a:rPr lang="en-US" altLang="zh-TW" kern="100" dirty="0">
                <a:latin typeface="Times New Roman"/>
              </a:rPr>
              <a:t>notorious infringing site</a:t>
            </a:r>
            <a:r>
              <a:rPr lang="zh-TW" altLang="en-US" kern="100" dirty="0">
                <a:latin typeface="Times New Roman"/>
              </a:rPr>
              <a:t>”</a:t>
            </a:r>
            <a:r>
              <a:rPr lang="en-US" altLang="zh-TW" kern="100" dirty="0">
                <a:latin typeface="Times New Roman"/>
              </a:rPr>
              <a:t>?</a:t>
            </a:r>
            <a:endParaRPr lang="zh-TW" altLang="en-US" kern="100" dirty="0">
              <a:latin typeface="Times New Roman"/>
            </a:endParaRPr>
          </a:p>
          <a:p>
            <a:r>
              <a:rPr lang="en-US" altLang="zh-TW" kern="100" dirty="0">
                <a:latin typeface="Times New Roman"/>
              </a:rPr>
              <a:t>4.When carrying out site-blocking</a:t>
            </a:r>
            <a:r>
              <a:rPr lang="zh-TW" altLang="en-US" kern="100" dirty="0">
                <a:latin typeface="Times New Roman"/>
              </a:rPr>
              <a:t> </a:t>
            </a:r>
            <a:r>
              <a:rPr lang="en-US" altLang="zh-TW" kern="100" dirty="0">
                <a:latin typeface="Times New Roman"/>
              </a:rPr>
              <a:t>measure, it will</a:t>
            </a:r>
            <a:r>
              <a:rPr lang="zh-TW" altLang="en-US" kern="100" dirty="0">
                <a:latin typeface="Times New Roman"/>
              </a:rPr>
              <a:t> </a:t>
            </a:r>
            <a:r>
              <a:rPr lang="en-US" altLang="zh-TW" kern="100" dirty="0">
                <a:latin typeface="Times New Roman"/>
              </a:rPr>
              <a:t>not be successful without the assistances</a:t>
            </a:r>
            <a:r>
              <a:rPr lang="zh-TW" altLang="en-US" kern="100" dirty="0">
                <a:latin typeface="Times New Roman"/>
              </a:rPr>
              <a:t> </a:t>
            </a:r>
            <a:r>
              <a:rPr lang="en-US" altLang="zh-TW" kern="100" dirty="0">
                <a:latin typeface="Times New Roman"/>
              </a:rPr>
              <a:t>from the ISPs.</a:t>
            </a:r>
            <a:r>
              <a:rPr lang="zh-TW" altLang="en-US" kern="100" dirty="0">
                <a:latin typeface="Times New Roman"/>
              </a:rPr>
              <a:t>  </a:t>
            </a:r>
            <a:r>
              <a:rPr lang="en-US" altLang="zh-TW" kern="100" dirty="0">
                <a:latin typeface="Times New Roman"/>
              </a:rPr>
              <a:t>Hence,</a:t>
            </a:r>
            <a:r>
              <a:rPr lang="zh-TW" altLang="en-US" kern="100" dirty="0">
                <a:latin typeface="Times New Roman"/>
              </a:rPr>
              <a:t> </a:t>
            </a:r>
            <a:r>
              <a:rPr lang="en-US" altLang="zh-TW" kern="100" dirty="0">
                <a:latin typeface="Times New Roman"/>
              </a:rPr>
              <a:t>the cost of blocking websites should</a:t>
            </a:r>
            <a:r>
              <a:rPr lang="zh-TW" altLang="en-US" kern="100" dirty="0">
                <a:latin typeface="Times New Roman"/>
              </a:rPr>
              <a:t> </a:t>
            </a:r>
            <a:r>
              <a:rPr lang="en-US" altLang="zh-TW" kern="100" dirty="0">
                <a:latin typeface="Times New Roman"/>
              </a:rPr>
              <a:t>be taken into account;</a:t>
            </a:r>
            <a:r>
              <a:rPr lang="zh-TW" altLang="en-US" kern="100" dirty="0">
                <a:latin typeface="Times New Roman"/>
              </a:rPr>
              <a:t> </a:t>
            </a:r>
            <a:r>
              <a:rPr lang="en-US" altLang="zh-TW" kern="100" dirty="0">
                <a:latin typeface="Times New Roman"/>
              </a:rPr>
              <a:t>especially</a:t>
            </a:r>
            <a:r>
              <a:rPr lang="zh-TW" altLang="en-US" kern="100" dirty="0">
                <a:latin typeface="Times New Roman"/>
              </a:rPr>
              <a:t> </a:t>
            </a:r>
            <a:r>
              <a:rPr lang="en-US" altLang="zh-TW" kern="100" dirty="0">
                <a:latin typeface="Times New Roman"/>
              </a:rPr>
              <a:t>considering</a:t>
            </a:r>
            <a:r>
              <a:rPr lang="zh-TW" altLang="en-US" kern="100" dirty="0"/>
              <a:t> </a:t>
            </a:r>
            <a:r>
              <a:rPr lang="en-US" altLang="zh-TW" kern="100" dirty="0">
                <a:latin typeface="Times New Roman"/>
              </a:rPr>
              <a:t>the fact that Taiwan</a:t>
            </a:r>
            <a:r>
              <a:rPr lang="zh-TW" altLang="en-US" kern="100" dirty="0">
                <a:latin typeface="Times New Roman"/>
              </a:rPr>
              <a:t>’</a:t>
            </a:r>
            <a:r>
              <a:rPr lang="en-US" altLang="zh-TW" kern="100" dirty="0">
                <a:latin typeface="Times New Roman"/>
              </a:rPr>
              <a:t>s internet service infrastructure belongs to “Distributing Computing Environment”. Otherwise,</a:t>
            </a:r>
            <a:r>
              <a:rPr lang="zh-TW" altLang="en-US" kern="100" dirty="0">
                <a:latin typeface="Times New Roman"/>
              </a:rPr>
              <a:t> </a:t>
            </a:r>
            <a:r>
              <a:rPr lang="en-US" altLang="zh-TW" kern="100" dirty="0">
                <a:latin typeface="Times New Roman"/>
              </a:rPr>
              <a:t>it</a:t>
            </a:r>
            <a:r>
              <a:rPr lang="zh-TW" altLang="en-US" kern="100" dirty="0">
                <a:latin typeface="Times New Roman"/>
              </a:rPr>
              <a:t> </a:t>
            </a:r>
            <a:r>
              <a:rPr lang="en-US" altLang="zh-TW" kern="100" dirty="0">
                <a:latin typeface="Times New Roman"/>
              </a:rPr>
              <a:t>would cause a huge financial burden on the ISPs side.</a:t>
            </a:r>
            <a:r>
              <a:rPr lang="zh-TW" altLang="en-US" kern="100" dirty="0">
                <a:latin typeface="Times New Roman"/>
              </a:rPr>
              <a:t> </a:t>
            </a:r>
            <a:endParaRPr lang="en-US" altLang="zh-TW" kern="100" dirty="0">
              <a:latin typeface="Times New Roman"/>
            </a:endParaRPr>
          </a:p>
          <a:p>
            <a:pPr defTabSz="913118">
              <a:defRPr/>
            </a:pPr>
            <a:r>
              <a:rPr lang="en-US" altLang="zh-TW" dirty="0"/>
              <a:t>At the same time, we also notice that this issue has been discussed extensively and internationally. Therefore, we will keep observing the international development.  We also hope that we can learn precious information and suggestions from this round-table meeting.  Thank you very much for your attention.</a:t>
            </a:r>
            <a:endParaRPr lang="zh-TW" altLang="zh-TW" dirty="0"/>
          </a:p>
          <a:p>
            <a:endParaRPr lang="zh-TW" altLang="zh-TW"/>
          </a:p>
          <a:p>
            <a:endParaRPr lang="zh-TW" altLang="en-US" dirty="0"/>
          </a:p>
        </p:txBody>
      </p:sp>
      <p:sp>
        <p:nvSpPr>
          <p:cNvPr id="4" name="投影片編號版面配置區 3"/>
          <p:cNvSpPr>
            <a:spLocks noGrp="1"/>
          </p:cNvSpPr>
          <p:nvPr>
            <p:ph type="sldNum" sz="quarter" idx="10"/>
          </p:nvPr>
        </p:nvSpPr>
        <p:spPr/>
        <p:txBody>
          <a:bodyPr/>
          <a:lstStyle/>
          <a:p>
            <a:fld id="{F78EFE88-8F3C-48EF-A42F-15BA633688D5}" type="slidenum">
              <a:rPr lang="zh-TW" altLang="en-US" smtClean="0"/>
              <a:t>7</a:t>
            </a:fld>
            <a:endParaRPr lang="zh-TW" altLang="en-US"/>
          </a:p>
        </p:txBody>
      </p:sp>
    </p:spTree>
    <p:extLst>
      <p:ext uri="{BB962C8B-B14F-4D97-AF65-F5344CB8AC3E}">
        <p14:creationId xmlns:p14="http://schemas.microsoft.com/office/powerpoint/2010/main" val="25104502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F78EFE88-8F3C-48EF-A42F-15BA633688D5}" type="slidenum">
              <a:rPr lang="zh-TW" altLang="en-US" smtClean="0"/>
              <a:t>8</a:t>
            </a:fld>
            <a:endParaRPr lang="zh-TW" altLang="en-US"/>
          </a:p>
        </p:txBody>
      </p:sp>
    </p:spTree>
    <p:extLst>
      <p:ext uri="{BB962C8B-B14F-4D97-AF65-F5344CB8AC3E}">
        <p14:creationId xmlns:p14="http://schemas.microsoft.com/office/powerpoint/2010/main" val="24282395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F78EFE88-8F3C-48EF-A42F-15BA633688D5}" type="slidenum">
              <a:rPr lang="zh-TW" altLang="en-US" smtClean="0"/>
              <a:t>9</a:t>
            </a:fld>
            <a:endParaRPr lang="zh-TW" altLang="en-US"/>
          </a:p>
        </p:txBody>
      </p:sp>
    </p:spTree>
    <p:extLst>
      <p:ext uri="{BB962C8B-B14F-4D97-AF65-F5344CB8AC3E}">
        <p14:creationId xmlns:p14="http://schemas.microsoft.com/office/powerpoint/2010/main" val="25478982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bg>
      <p:bgPr>
        <a:blipFill dpi="0" rotWithShape="1">
          <a:blip r:embed="rId2">
            <a:lum/>
          </a:blip>
          <a:srcRect/>
          <a:stretch>
            <a:fillRect t="75000" b="3000"/>
          </a:stretch>
        </a:blipFill>
        <a:effectLst/>
      </p:bgPr>
    </p:bg>
    <p:spTree>
      <p:nvGrpSpPr>
        <p:cNvPr id="1" name=""/>
        <p:cNvGrpSpPr/>
        <p:nvPr/>
      </p:nvGrpSpPr>
      <p:grpSpPr>
        <a:xfrm>
          <a:off x="0" y="0"/>
          <a:ext cx="0" cy="0"/>
          <a:chOff x="0" y="0"/>
          <a:chExt cx="0" cy="0"/>
        </a:xfrm>
      </p:grpSpPr>
      <p:sp>
        <p:nvSpPr>
          <p:cNvPr id="2" name="標題 1"/>
          <p:cNvSpPr>
            <a:spLocks noGrp="1"/>
          </p:cNvSpPr>
          <p:nvPr>
            <p:ph type="ctrTitle"/>
          </p:nvPr>
        </p:nvSpPr>
        <p:spPr>
          <a:xfrm>
            <a:off x="823156" y="1715541"/>
            <a:ext cx="7772400" cy="1761027"/>
          </a:xfrm>
          <a:prstGeom prst="rect">
            <a:avLst/>
          </a:prstGeom>
        </p:spPr>
        <p:txBody>
          <a:bodyPr/>
          <a:lstStyle>
            <a:lvl1pPr>
              <a:defRPr>
                <a:latin typeface="Gill Sans MT" pitchFamily="34" charset="0"/>
              </a:defRPr>
            </a:lvl1pPr>
          </a:lstStyle>
          <a:p>
            <a:r>
              <a:rPr lang="zh-TW" altLang="en-US" dirty="0" smtClean="0"/>
              <a:t>按一下以編輯母片標題樣式</a:t>
            </a:r>
            <a:endParaRPr lang="zh-TW" altLang="en-US" dirty="0"/>
          </a:p>
        </p:txBody>
      </p:sp>
      <p:sp>
        <p:nvSpPr>
          <p:cNvPr id="3" name="副標題 2"/>
          <p:cNvSpPr>
            <a:spLocks noGrp="1"/>
          </p:cNvSpPr>
          <p:nvPr>
            <p:ph type="subTitle" idx="1"/>
          </p:nvPr>
        </p:nvSpPr>
        <p:spPr>
          <a:xfrm>
            <a:off x="1403648" y="3717032"/>
            <a:ext cx="6400800" cy="1176536"/>
          </a:xfrm>
        </p:spPr>
        <p:txBody>
          <a:bodyPr/>
          <a:lstStyle>
            <a:lvl1pPr marL="0" indent="0" algn="ctr">
              <a:buNone/>
              <a:defRPr>
                <a:solidFill>
                  <a:schemeClr val="tx1">
                    <a:tint val="75000"/>
                  </a:schemeClr>
                </a:solidFill>
                <a:latin typeface="Gill Sans MT"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dirty="0" smtClean="0"/>
              <a:t>按一下以編輯母片副標題樣式</a:t>
            </a:r>
            <a:endParaRPr lang="zh-TW" altLang="en-US" dirty="0"/>
          </a:p>
        </p:txBody>
      </p:sp>
      <p:sp>
        <p:nvSpPr>
          <p:cNvPr id="4" name="日期版面配置區 3"/>
          <p:cNvSpPr>
            <a:spLocks noGrp="1"/>
          </p:cNvSpPr>
          <p:nvPr>
            <p:ph type="dt" sz="half" idx="10"/>
          </p:nvPr>
        </p:nvSpPr>
        <p:spPr/>
        <p:txBody>
          <a:bodyPr/>
          <a:lstStyle/>
          <a:p>
            <a:fld id="{C31EFF46-5942-4B34-91E8-3497B9AD8D49}" type="datetime1">
              <a:rPr lang="zh-TW" altLang="en-US" smtClean="0"/>
              <a:t>2013/6/24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
        <p:nvSpPr>
          <p:cNvPr id="8" name="Rectangle 16"/>
          <p:cNvSpPr>
            <a:spLocks noChangeArrowheads="1"/>
          </p:cNvSpPr>
          <p:nvPr userDrawn="1"/>
        </p:nvSpPr>
        <p:spPr bwMode="gray">
          <a:xfrm>
            <a:off x="-28134" y="1196752"/>
            <a:ext cx="9200269" cy="45719"/>
          </a:xfrm>
          <a:prstGeom prst="rect">
            <a:avLst/>
          </a:prstGeom>
          <a:solidFill>
            <a:srgbClr val="99CCFF"/>
          </a:solidFill>
          <a:ln>
            <a:noFill/>
          </a:ln>
          <a:effectLst/>
          <a:extLst/>
        </p:spPr>
        <p:txBody>
          <a:bodyPr wrap="none" anchor="ctr"/>
          <a:lstStyle/>
          <a:p>
            <a:endParaRPr lang="zh-TW" altLang="en-US">
              <a:gradFill>
                <a:gsLst>
                  <a:gs pos="0">
                    <a:schemeClr val="bg2"/>
                  </a:gs>
                  <a:gs pos="100000">
                    <a:schemeClr val="bg2">
                      <a:gamma/>
                      <a:tint val="0"/>
                      <a:invGamma/>
                    </a:schemeClr>
                  </a:gs>
                </a:gsLst>
                <a:lin ang="5400000" scaled="1"/>
              </a:gradFill>
            </a:endParaRPr>
          </a:p>
        </p:txBody>
      </p:sp>
      <p:pic>
        <p:nvPicPr>
          <p:cNvPr id="10" name="圖片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0009" y="125638"/>
            <a:ext cx="2937816" cy="986365"/>
          </a:xfrm>
          <a:prstGeom prst="rect">
            <a:avLst/>
          </a:prstGeom>
        </p:spPr>
      </p:pic>
    </p:spTree>
    <p:extLst>
      <p:ext uri="{BB962C8B-B14F-4D97-AF65-F5344CB8AC3E}">
        <p14:creationId xmlns:p14="http://schemas.microsoft.com/office/powerpoint/2010/main" val="4037485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F65D74CA-FA2F-4F24-A384-43DA5B788FAD}" type="datetime1">
              <a:rPr lang="zh-TW" altLang="en-US" smtClean="0"/>
              <a:t>2013/6/24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687766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a:prstGeom prst="rect">
            <a:avLst/>
          </a:prstGeo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49C36F9B-E572-43F9-B5B6-34051CF9EA3E}" type="datetime1">
              <a:rPr lang="zh-TW" altLang="en-US" smtClean="0"/>
              <a:t>2013/6/24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5513525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2_標題投影片">
    <p:bg>
      <p:bgPr>
        <a:blipFill dpi="0" rotWithShape="1">
          <a:blip r:embed="rId2">
            <a:lum/>
          </a:blip>
          <a:srcRect/>
          <a:stretch>
            <a:fillRect t="80000"/>
          </a:stretch>
        </a:blipFill>
        <a:effectLst/>
      </p:bgPr>
    </p:bg>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204864"/>
            <a:ext cx="7772400" cy="1761027"/>
          </a:xfrm>
        </p:spPr>
        <p:txBody>
          <a:bodyPr/>
          <a:lstStyle/>
          <a:p>
            <a:r>
              <a:rPr lang="zh-TW" altLang="en-US" dirty="0" smtClean="0"/>
              <a:t>按一下以編輯母片標題樣式</a:t>
            </a:r>
            <a:endParaRPr lang="zh-TW" altLang="en-US" dirty="0"/>
          </a:p>
        </p:txBody>
      </p:sp>
      <p:sp>
        <p:nvSpPr>
          <p:cNvPr id="4" name="日期版面配置區 3"/>
          <p:cNvSpPr>
            <a:spLocks noGrp="1"/>
          </p:cNvSpPr>
          <p:nvPr>
            <p:ph type="dt" sz="half" idx="10"/>
          </p:nvPr>
        </p:nvSpPr>
        <p:spPr/>
        <p:txBody>
          <a:bodyPr/>
          <a:lstStyle/>
          <a:p>
            <a:fld id="{1F5FD489-B3C9-44E6-ADAF-C6F4CF0C76B8}" type="datetime1">
              <a:rPr lang="zh-TW" altLang="en-US" smtClean="0"/>
              <a:t>2013/6/24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pic>
        <p:nvPicPr>
          <p:cNvPr id="10" name="圖片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69" y="72049"/>
            <a:ext cx="3135499" cy="1052736"/>
          </a:xfrm>
          <a:prstGeom prst="rect">
            <a:avLst/>
          </a:prstGeom>
        </p:spPr>
      </p:pic>
      <p:sp>
        <p:nvSpPr>
          <p:cNvPr id="7" name="Rectangle 16"/>
          <p:cNvSpPr>
            <a:spLocks noChangeArrowheads="1"/>
          </p:cNvSpPr>
          <p:nvPr userDrawn="1"/>
        </p:nvSpPr>
        <p:spPr bwMode="gray">
          <a:xfrm>
            <a:off x="-17344" y="1223041"/>
            <a:ext cx="9200269" cy="45719"/>
          </a:xfrm>
          <a:prstGeom prst="rect">
            <a:avLst/>
          </a:prstGeom>
          <a:solidFill>
            <a:srgbClr val="99CCFF"/>
          </a:solidFill>
          <a:ln>
            <a:noFill/>
          </a:ln>
          <a:effectLst/>
          <a:extLst/>
        </p:spPr>
        <p:txBody>
          <a:bodyPr wrap="none" anchor="ctr"/>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TW" altLang="en-US">
              <a:gradFill>
                <a:gsLst>
                  <a:gs pos="0">
                    <a:schemeClr val="bg2"/>
                  </a:gs>
                  <a:gs pos="100000">
                    <a:schemeClr val="bg2">
                      <a:gamma/>
                      <a:tint val="0"/>
                      <a:invGamma/>
                    </a:schemeClr>
                  </a:gs>
                </a:gsLst>
                <a:lin ang="5400000" scaled="1"/>
              </a:gradFill>
            </a:endParaRPr>
          </a:p>
        </p:txBody>
      </p:sp>
    </p:spTree>
    <p:extLst>
      <p:ext uri="{BB962C8B-B14F-4D97-AF65-F5344CB8AC3E}">
        <p14:creationId xmlns:p14="http://schemas.microsoft.com/office/powerpoint/2010/main" val="268118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2123728" y="116632"/>
            <a:ext cx="6717432" cy="1026368"/>
          </a:xfrm>
          <a:prstGeom prst="rect">
            <a:avLst/>
          </a:prstGeom>
        </p:spPr>
        <p:txBody>
          <a:bodyPr anchor="b"/>
          <a:lstStyle>
            <a:lvl1pPr>
              <a:defRPr b="1">
                <a:latin typeface="Gill Sans MT" pitchFamily="34" charset="0"/>
              </a:defRPr>
            </a:lvl1pPr>
          </a:lstStyle>
          <a:p>
            <a:r>
              <a:rPr lang="zh-TW" altLang="en-US" dirty="0" smtClean="0"/>
              <a:t>按一下以編輯母片標題樣式</a:t>
            </a:r>
            <a:endParaRPr lang="zh-TW" altLang="en-US" dirty="0"/>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929847D6-D236-4D02-B7A3-C288800679F5}" type="datetime1">
              <a:rPr lang="zh-TW" altLang="en-US" smtClean="0"/>
              <a:t>2013/6/24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9984479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DC1DE584-38C8-41DF-9F9A-3160CB4749B1}" type="datetime1">
              <a:rPr lang="zh-TW" altLang="en-US" smtClean="0"/>
              <a:t>2013/6/24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586428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3E43053D-803C-4CF6-8B8C-FAE280932F4D}" type="datetime1">
              <a:rPr lang="zh-TW" altLang="en-US" smtClean="0"/>
              <a:t>2013/6/24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473363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E6A064F5-505E-4170-B273-D4F45411BD67}" type="datetime1">
              <a:rPr lang="zh-TW" altLang="en-US" smtClean="0"/>
              <a:t>2013/6/24</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846966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F5B758FD-4910-4B17-A4BF-5420CD1CAB23}" type="datetime1">
              <a:rPr lang="zh-TW" altLang="en-US" smtClean="0"/>
              <a:t>2013/6/24</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581816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ECDBD82D-D320-4542-8247-2654735A43B7}" type="datetime1">
              <a:rPr lang="zh-TW" altLang="en-US" smtClean="0"/>
              <a:t>2013/6/24</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473091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6B19EE78-9FA4-480A-B48A-D014CEDBE199}" type="datetime1">
              <a:rPr lang="zh-TW" altLang="en-US" smtClean="0"/>
              <a:t>2013/6/24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311924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EEA27504-B56D-44FB-AD87-F38172344F61}" type="datetime1">
              <a:rPr lang="zh-TW" altLang="en-US" smtClean="0"/>
              <a:t>2013/6/24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2939528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4400F7-DE43-436D-A5A2-B96803259084}" type="datetime1">
              <a:rPr lang="zh-TW" altLang="en-US" smtClean="0"/>
              <a:t>2013/6/24</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2D507-09EA-4C6F-96ED-053C801F8797}" type="slidenum">
              <a:rPr lang="zh-TW" altLang="en-US" smtClean="0"/>
              <a:t>‹#›</a:t>
            </a:fld>
            <a:endParaRPr lang="zh-TW" altLang="en-US"/>
          </a:p>
        </p:txBody>
      </p:sp>
      <p:pic>
        <p:nvPicPr>
          <p:cNvPr id="7" name="圖片 6"/>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3082" y="175435"/>
            <a:ext cx="2555776" cy="858095"/>
          </a:xfrm>
          <a:prstGeom prst="rect">
            <a:avLst/>
          </a:prstGeom>
        </p:spPr>
      </p:pic>
      <p:sp>
        <p:nvSpPr>
          <p:cNvPr id="9" name="Rectangle 16"/>
          <p:cNvSpPr>
            <a:spLocks noChangeArrowheads="1"/>
          </p:cNvSpPr>
          <p:nvPr/>
        </p:nvSpPr>
        <p:spPr bwMode="gray">
          <a:xfrm>
            <a:off x="-35661" y="1131437"/>
            <a:ext cx="9200269" cy="45719"/>
          </a:xfrm>
          <a:prstGeom prst="rect">
            <a:avLst/>
          </a:prstGeom>
          <a:solidFill>
            <a:srgbClr val="99CCFF"/>
          </a:solidFill>
          <a:ln>
            <a:noFill/>
          </a:ln>
          <a:effectLst/>
          <a:extLst/>
        </p:spPr>
        <p:txBody>
          <a:bodyPr wrap="none" anchor="ctr"/>
          <a:lstStyle/>
          <a:p>
            <a:endParaRPr lang="zh-TW" altLang="en-US">
              <a:gradFill>
                <a:gsLst>
                  <a:gs pos="0">
                    <a:schemeClr val="bg2"/>
                  </a:gs>
                  <a:gs pos="100000">
                    <a:schemeClr val="bg2">
                      <a:gamma/>
                      <a:tint val="0"/>
                      <a:invGamma/>
                    </a:schemeClr>
                  </a:gs>
                </a:gsLst>
                <a:lin ang="5400000" scaled="1"/>
              </a:gradFill>
            </a:endParaRPr>
          </a:p>
        </p:txBody>
      </p:sp>
    </p:spTree>
    <p:extLst>
      <p:ext uri="{BB962C8B-B14F-4D97-AF65-F5344CB8AC3E}">
        <p14:creationId xmlns:p14="http://schemas.microsoft.com/office/powerpoint/2010/main" val="8486908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Gill Sans MT"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Gill Sans MT"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Gill Sans MT"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Gill Sans MT"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Gill Sans M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E5473C-E87F-416F-8FD9-C7AF3481314B}" type="datetime1">
              <a:rPr lang="zh-TW" altLang="en-US" smtClean="0"/>
              <a:t>2013/6/24</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920542240"/>
      </p:ext>
    </p:extLst>
  </p:cSld>
  <p:clrMap bg1="lt1" tx1="dk1" bg2="lt2" tx2="dk2" accent1="accent1" accent2="accent2" accent3="accent3" accent4="accent4" accent5="accent5" accent6="accent6" hlink="hlink" folHlink="folHlink"/>
  <p:sldLayoutIdLst>
    <p:sldLayoutId id="2147483675"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396552" y="1772816"/>
            <a:ext cx="9937103" cy="2376264"/>
          </a:xfrm>
        </p:spPr>
        <p:txBody>
          <a:bodyPr>
            <a:noAutofit/>
          </a:bodyPr>
          <a:lstStyle/>
          <a:p>
            <a:pPr>
              <a:lnSpc>
                <a:spcPts val="7500"/>
              </a:lnSpc>
            </a:pPr>
            <a:r>
              <a:rPr lang="en-US" altLang="zh-TW" b="1" cap="all" dirty="0" smtClean="0">
                <a:ln w="9000" cmpd="sng">
                  <a:noFill/>
                  <a:prstDash val="solid"/>
                </a:ln>
                <a:solidFill>
                  <a:srgbClr val="0070C0"/>
                </a:solidFill>
                <a:effectLst>
                  <a:outerShdw blurRad="38100" dist="38100" dir="2700000" algn="tl">
                    <a:srgbClr val="000000">
                      <a:alpha val="43137"/>
                    </a:srgbClr>
                  </a:outerShdw>
                </a:effectLst>
                <a:ea typeface="Tahoma" pitchFamily="34" charset="0"/>
                <a:cs typeface="Courier New" pitchFamily="49" charset="0"/>
              </a:rPr>
              <a:t>TO </a:t>
            </a:r>
            <a:r>
              <a:rPr lang="en-US" altLang="zh-TW" b="1" cap="all" dirty="0" smtClean="0">
                <a:ln w="9000" cmpd="sng">
                  <a:noFill/>
                  <a:prstDash val="solid"/>
                </a:ln>
                <a:solidFill>
                  <a:srgbClr val="FFFF00"/>
                </a:solidFill>
                <a:effectLst>
                  <a:outerShdw blurRad="38100" dist="38100" dir="2700000" algn="tl">
                    <a:srgbClr val="000000">
                      <a:alpha val="43137"/>
                    </a:srgbClr>
                  </a:outerShdw>
                </a:effectLst>
                <a:ea typeface="Tahoma" pitchFamily="34" charset="0"/>
                <a:cs typeface="Courier New" pitchFamily="49" charset="0"/>
              </a:rPr>
              <a:t>Block</a:t>
            </a:r>
            <a:r>
              <a:rPr lang="en-US" altLang="zh-TW" b="1" cap="all" dirty="0" smtClean="0">
                <a:ln w="9000" cmpd="sng">
                  <a:noFill/>
                  <a:prstDash val="solid"/>
                </a:ln>
                <a:solidFill>
                  <a:srgbClr val="0070C0"/>
                </a:solidFill>
                <a:effectLst>
                  <a:outerShdw blurRad="38100" dist="38100" dir="2700000" algn="tl">
                    <a:srgbClr val="000000">
                      <a:alpha val="43137"/>
                    </a:srgbClr>
                  </a:outerShdw>
                </a:effectLst>
                <a:ea typeface="Tahoma" pitchFamily="34" charset="0"/>
                <a:cs typeface="Courier New" pitchFamily="49" charset="0"/>
              </a:rPr>
              <a:t> OR </a:t>
            </a:r>
            <a:r>
              <a:rPr lang="en-US" altLang="zh-TW" b="1" cap="all" dirty="0" err="1" smtClean="0">
                <a:ln w="9000" cmpd="sng">
                  <a:noFill/>
                  <a:prstDash val="solid"/>
                </a:ln>
                <a:solidFill>
                  <a:srgbClr val="0070C0"/>
                </a:solidFill>
                <a:effectLst>
                  <a:outerShdw blurRad="38100" dist="38100" dir="2700000" algn="tl">
                    <a:srgbClr val="000000">
                      <a:alpha val="43137"/>
                    </a:srgbClr>
                  </a:outerShdw>
                </a:effectLst>
                <a:ea typeface="Tahoma" pitchFamily="34" charset="0"/>
                <a:cs typeface="Courier New" pitchFamily="49" charset="0"/>
              </a:rPr>
              <a:t>noT</a:t>
            </a:r>
            <a:r>
              <a:rPr lang="en-US" altLang="zh-TW" b="1" cap="all" dirty="0" smtClean="0">
                <a:ln w="9000" cmpd="sng">
                  <a:noFill/>
                  <a:prstDash val="solid"/>
                </a:ln>
                <a:solidFill>
                  <a:srgbClr val="0070C0"/>
                </a:solidFill>
                <a:effectLst>
                  <a:outerShdw blurRad="38100" dist="38100" dir="2700000" algn="tl">
                    <a:srgbClr val="000000">
                      <a:alpha val="43137"/>
                    </a:srgbClr>
                  </a:outerShdw>
                </a:effectLst>
                <a:ea typeface="Tahoma" pitchFamily="34" charset="0"/>
                <a:cs typeface="Courier New" pitchFamily="49" charset="0"/>
              </a:rPr>
              <a:t> To </a:t>
            </a:r>
            <a:r>
              <a:rPr lang="en-US" altLang="zh-TW" b="1" cap="all" dirty="0" smtClean="0">
                <a:ln w="9000" cmpd="sng">
                  <a:noFill/>
                  <a:prstDash val="solid"/>
                </a:ln>
                <a:solidFill>
                  <a:srgbClr val="FFFF00"/>
                </a:solidFill>
                <a:effectLst>
                  <a:outerShdw blurRad="38100" dist="38100" dir="2700000" algn="tl">
                    <a:srgbClr val="000000">
                      <a:alpha val="43137"/>
                    </a:srgbClr>
                  </a:outerShdw>
                </a:effectLst>
                <a:ea typeface="Tahoma" pitchFamily="34" charset="0"/>
                <a:cs typeface="Courier New" pitchFamily="49" charset="0"/>
              </a:rPr>
              <a:t>block</a:t>
            </a:r>
            <a:r>
              <a:rPr lang="en-US" altLang="zh-TW" b="1" cap="all" dirty="0" smtClean="0">
                <a:ln w="9000" cmpd="sng">
                  <a:noFill/>
                  <a:prstDash val="solid"/>
                </a:ln>
                <a:solidFill>
                  <a:srgbClr val="0070C0"/>
                </a:solidFill>
                <a:effectLst>
                  <a:outerShdw blurRad="38100" dist="38100" dir="2700000" algn="tl">
                    <a:srgbClr val="000000">
                      <a:alpha val="43137"/>
                    </a:srgbClr>
                  </a:outerShdw>
                </a:effectLst>
                <a:ea typeface="Tahoma" pitchFamily="34" charset="0"/>
                <a:cs typeface="Courier New" pitchFamily="49" charset="0"/>
              </a:rPr>
              <a:t>?</a:t>
            </a:r>
            <a:r>
              <a:rPr lang="en-US" altLang="zh-TW" b="1" cap="all" dirty="0" smtClean="0">
                <a:ln w="9000" cmpd="sng">
                  <a:noFill/>
                  <a:prstDash val="solid"/>
                </a:ln>
                <a:solidFill>
                  <a:srgbClr val="0070C0"/>
                </a:solidFill>
                <a:ea typeface="Tahoma" pitchFamily="34" charset="0"/>
                <a:cs typeface="Courier New" pitchFamily="49" charset="0"/>
              </a:rPr>
              <a:t/>
            </a:r>
            <a:br>
              <a:rPr lang="en-US" altLang="zh-TW" b="1" cap="all" dirty="0" smtClean="0">
                <a:ln w="9000" cmpd="sng">
                  <a:noFill/>
                  <a:prstDash val="solid"/>
                </a:ln>
                <a:solidFill>
                  <a:srgbClr val="0070C0"/>
                </a:solidFill>
                <a:ea typeface="Tahoma" pitchFamily="34" charset="0"/>
                <a:cs typeface="Courier New" pitchFamily="49" charset="0"/>
              </a:rPr>
            </a:br>
            <a:endParaRPr lang="zh-TW" altLang="en-US" b="1" dirty="0">
              <a:ln w="9000" cmpd="sng">
                <a:noFill/>
                <a:prstDash val="solid"/>
              </a:ln>
              <a:solidFill>
                <a:srgbClr val="0070C0"/>
              </a:solidFill>
              <a:effectLst/>
              <a:ea typeface="新細明體" pitchFamily="18" charset="-120"/>
              <a:cs typeface="Courier New" pitchFamily="49" charset="0"/>
            </a:endParaRPr>
          </a:p>
        </p:txBody>
      </p:sp>
      <p:sp>
        <p:nvSpPr>
          <p:cNvPr id="4" name="Rectangle 5"/>
          <p:cNvSpPr txBox="1">
            <a:spLocks noChangeArrowheads="1"/>
          </p:cNvSpPr>
          <p:nvPr/>
        </p:nvSpPr>
        <p:spPr>
          <a:xfrm>
            <a:off x="3743325" y="4581128"/>
            <a:ext cx="5400675" cy="576262"/>
          </a:xfrm>
          <a:prstGeom prst="rect">
            <a:avLst/>
          </a:prstGeom>
        </p:spPr>
        <p:txBody>
          <a:bodyPr vert="horz" lIns="91440" tIns="45720" rIns="91440" bIns="45720" rtlCol="0">
            <a:normAutofit fontScale="475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Gill Sans MT" pitchFamily="34" charset="0"/>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Gill Sans MT" pitchFamily="34" charset="0"/>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Gill Sans MT" pitchFamily="34" charset="0"/>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Gill Sans MT" pitchFamily="34" charset="0"/>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Gill Sans MT" pitchFamily="34" charset="0"/>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buFont typeface="Futura Md BT"/>
              <a:buNone/>
            </a:pPr>
            <a:r>
              <a:rPr lang="en-GB" altLang="zh-TW" i="1" dirty="0" smtClean="0">
                <a:solidFill>
                  <a:srgbClr val="002060"/>
                </a:solidFill>
                <a:effectLst>
                  <a:outerShdw blurRad="38100" dist="38100" dir="2700000" algn="tl">
                    <a:srgbClr val="000000">
                      <a:alpha val="43137"/>
                    </a:srgbClr>
                  </a:outerShdw>
                </a:effectLst>
                <a:ea typeface="新細明體" pitchFamily="18" charset="-120"/>
              </a:rPr>
              <a:t>37</a:t>
            </a:r>
            <a:r>
              <a:rPr lang="en-GB" altLang="zh-TW" i="1" baseline="30000" dirty="0" smtClean="0">
                <a:solidFill>
                  <a:srgbClr val="002060"/>
                </a:solidFill>
                <a:effectLst>
                  <a:outerShdw blurRad="38100" dist="38100" dir="2700000" algn="tl">
                    <a:srgbClr val="000000">
                      <a:alpha val="43137"/>
                    </a:srgbClr>
                  </a:outerShdw>
                </a:effectLst>
                <a:ea typeface="新細明體" pitchFamily="18" charset="-120"/>
              </a:rPr>
              <a:t>th</a:t>
            </a:r>
            <a:r>
              <a:rPr lang="en-GB" altLang="zh-TW" i="1" dirty="0" smtClean="0">
                <a:solidFill>
                  <a:srgbClr val="002060"/>
                </a:solidFill>
                <a:effectLst>
                  <a:outerShdw blurRad="38100" dist="38100" dir="2700000" algn="tl">
                    <a:srgbClr val="000000">
                      <a:alpha val="43137"/>
                    </a:srgbClr>
                  </a:outerShdw>
                </a:effectLst>
                <a:ea typeface="新細明體" pitchFamily="18" charset="-120"/>
              </a:rPr>
              <a:t>  APEC IPEG Meeting, </a:t>
            </a:r>
            <a:r>
              <a:rPr lang="en-US" altLang="zh-TW" i="1" dirty="0" smtClean="0">
                <a:solidFill>
                  <a:srgbClr val="002060"/>
                </a:solidFill>
                <a:effectLst>
                  <a:outerShdw blurRad="38100" dist="38100" dir="2700000" algn="tl">
                    <a:srgbClr val="000000">
                      <a:alpha val="43137"/>
                    </a:srgbClr>
                  </a:outerShdw>
                </a:effectLst>
                <a:ea typeface="新細明體" pitchFamily="18" charset="-120"/>
              </a:rPr>
              <a:t>Medan, Indonesia</a:t>
            </a:r>
            <a:endParaRPr lang="en-GB" altLang="zh-TW" i="1" dirty="0" smtClean="0">
              <a:solidFill>
                <a:srgbClr val="002060"/>
              </a:solidFill>
              <a:effectLst>
                <a:outerShdw blurRad="38100" dist="38100" dir="2700000" algn="tl">
                  <a:srgbClr val="000000">
                    <a:alpha val="43137"/>
                  </a:srgbClr>
                </a:outerShdw>
              </a:effectLst>
              <a:ea typeface="新細明體" pitchFamily="18" charset="-120"/>
            </a:endParaRPr>
          </a:p>
          <a:p>
            <a:pPr algn="r">
              <a:buFont typeface="Futura Md BT"/>
              <a:buNone/>
            </a:pPr>
            <a:r>
              <a:rPr lang="en-GB" altLang="zh-TW" i="1" dirty="0" smtClean="0">
                <a:solidFill>
                  <a:srgbClr val="002060"/>
                </a:solidFill>
                <a:effectLst>
                  <a:outerShdw blurRad="38100" dist="38100" dir="2700000" algn="tl">
                    <a:srgbClr val="000000">
                      <a:alpha val="43137"/>
                    </a:srgbClr>
                  </a:outerShdw>
                </a:effectLst>
                <a:ea typeface="新細明體" pitchFamily="18" charset="-120"/>
              </a:rPr>
              <a:t>June 28-29, 2013</a:t>
            </a:r>
          </a:p>
        </p:txBody>
      </p:sp>
      <p:sp>
        <p:nvSpPr>
          <p:cNvPr id="6" name="副標題 5"/>
          <p:cNvSpPr>
            <a:spLocks noGrp="1"/>
          </p:cNvSpPr>
          <p:nvPr>
            <p:ph type="subTitle" idx="1"/>
          </p:nvPr>
        </p:nvSpPr>
        <p:spPr>
          <a:xfrm>
            <a:off x="1115616" y="2924944"/>
            <a:ext cx="6400800" cy="1176536"/>
          </a:xfrm>
        </p:spPr>
        <p:txBody>
          <a:bodyPr>
            <a:normAutofit/>
          </a:bodyPr>
          <a:lstStyle/>
          <a:p>
            <a:r>
              <a:rPr lang="en-US" altLang="zh-TW" sz="3600" b="1" dirty="0" smtClean="0"/>
              <a:t>That’s the question!</a:t>
            </a:r>
          </a:p>
        </p:txBody>
      </p:sp>
      <p:sp>
        <p:nvSpPr>
          <p:cNvPr id="3" name="投影片編號版面配置區 2"/>
          <p:cNvSpPr>
            <a:spLocks noGrp="1"/>
          </p:cNvSpPr>
          <p:nvPr>
            <p:ph type="sldNum" sz="quarter" idx="12"/>
          </p:nvPr>
        </p:nvSpPr>
        <p:spPr/>
        <p:txBody>
          <a:bodyPr/>
          <a:lstStyle/>
          <a:p>
            <a:endParaRPr lang="zh-TW" altLang="en-US" dirty="0"/>
          </a:p>
        </p:txBody>
      </p:sp>
    </p:spTree>
    <p:extLst>
      <p:ext uri="{BB962C8B-B14F-4D97-AF65-F5344CB8AC3E}">
        <p14:creationId xmlns:p14="http://schemas.microsoft.com/office/powerpoint/2010/main" val="20506906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35732" y="116632"/>
            <a:ext cx="7092280" cy="936104"/>
          </a:xfrm>
        </p:spPr>
        <p:txBody>
          <a:bodyPr>
            <a:normAutofit/>
          </a:bodyPr>
          <a:lstStyle/>
          <a:p>
            <a:r>
              <a:rPr lang="en-US" altLang="zh-TW" sz="4000" dirty="0" smtClean="0">
                <a:ln w="1905"/>
                <a:solidFill>
                  <a:schemeClr val="accent3">
                    <a:lumMod val="75000"/>
                  </a:schemeClr>
                </a:solidFill>
                <a:effectLst>
                  <a:outerShdw blurRad="38100" dist="38100" dir="2700000" algn="tl">
                    <a:srgbClr val="000000">
                      <a:alpha val="43137"/>
                    </a:srgbClr>
                  </a:outerShdw>
                </a:effectLst>
                <a:ea typeface="新細明體" pitchFamily="18" charset="-120"/>
              </a:rPr>
              <a:t>Seeking for Public Opinions</a:t>
            </a:r>
            <a:endParaRPr lang="zh-TW" altLang="en-US" sz="4000" dirty="0">
              <a:solidFill>
                <a:schemeClr val="bg1"/>
              </a:solidFill>
              <a:effectLst>
                <a:outerShdw blurRad="38100" dist="38100" dir="2700000" algn="tl">
                  <a:srgbClr val="000000">
                    <a:alpha val="43137"/>
                  </a:srgbClr>
                </a:outerShdw>
              </a:effectLst>
              <a:latin typeface="Times New Roman" pitchFamily="18" charset="0"/>
              <a:ea typeface="標楷體" pitchFamily="65"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10</a:t>
            </a:fld>
            <a:endParaRPr lang="zh-TW" altLang="en-US"/>
          </a:p>
        </p:txBody>
      </p:sp>
      <p:graphicFrame>
        <p:nvGraphicFramePr>
          <p:cNvPr id="9" name="內容版面配置區 8"/>
          <p:cNvGraphicFramePr>
            <a:graphicFrameLocks noGrp="1"/>
          </p:cNvGraphicFramePr>
          <p:nvPr>
            <p:ph idx="1"/>
            <p:extLst>
              <p:ext uri="{D42A27DB-BD31-4B8C-83A1-F6EECF244321}">
                <p14:modId xmlns:p14="http://schemas.microsoft.com/office/powerpoint/2010/main" val="3676437905"/>
              </p:ext>
            </p:extLst>
          </p:nvPr>
        </p:nvGraphicFramePr>
        <p:xfrm>
          <a:off x="0" y="1268760"/>
          <a:ext cx="9144000" cy="5589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文字方塊 2"/>
          <p:cNvSpPr txBox="1"/>
          <p:nvPr/>
        </p:nvSpPr>
        <p:spPr>
          <a:xfrm>
            <a:off x="107504" y="6391485"/>
            <a:ext cx="1008112" cy="307777"/>
          </a:xfrm>
          <a:prstGeom prst="rect">
            <a:avLst/>
          </a:prstGeom>
          <a:noFill/>
        </p:spPr>
        <p:txBody>
          <a:bodyPr wrap="square" rtlCol="0">
            <a:spAutoFit/>
          </a:bodyPr>
          <a:lstStyle/>
          <a:p>
            <a:r>
              <a:rPr lang="en-US" altLang="zh-TW" sz="1400" dirty="0" smtClean="0">
                <a:solidFill>
                  <a:schemeClr val="bg2">
                    <a:lumMod val="50000"/>
                  </a:schemeClr>
                </a:solidFill>
              </a:rPr>
              <a:t>9</a:t>
            </a:r>
            <a:endParaRPr lang="zh-TW" altLang="en-US" sz="1400" dirty="0">
              <a:solidFill>
                <a:schemeClr val="bg2">
                  <a:lumMod val="50000"/>
                </a:schemeClr>
              </a:solidFill>
            </a:endParaRPr>
          </a:p>
        </p:txBody>
      </p:sp>
    </p:spTree>
    <p:extLst>
      <p:ext uri="{BB962C8B-B14F-4D97-AF65-F5344CB8AC3E}">
        <p14:creationId xmlns:p14="http://schemas.microsoft.com/office/powerpoint/2010/main" val="2180703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graphicEl>
                                              <a:dgm id="{0A4A779C-9A11-425F-9C81-4D93078C8BDA}"/>
                                            </p:graphicEl>
                                          </p:spTgt>
                                        </p:tgtEl>
                                        <p:attrNameLst>
                                          <p:attrName>style.visibility</p:attrName>
                                        </p:attrNameLst>
                                      </p:cBhvr>
                                      <p:to>
                                        <p:strVal val="visible"/>
                                      </p:to>
                                    </p:set>
                                    <p:animEffect transition="in" filter="fade">
                                      <p:cBhvr>
                                        <p:cTn id="7" dur="500"/>
                                        <p:tgtEl>
                                          <p:spTgt spid="9">
                                            <p:graphicEl>
                                              <a:dgm id="{0A4A779C-9A11-425F-9C81-4D93078C8BDA}"/>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graphicEl>
                                              <a:dgm id="{65AB1FA8-7E23-4EC2-A41B-97375253AE81}"/>
                                            </p:graphicEl>
                                          </p:spTgt>
                                        </p:tgtEl>
                                        <p:attrNameLst>
                                          <p:attrName>style.visibility</p:attrName>
                                        </p:attrNameLst>
                                      </p:cBhvr>
                                      <p:to>
                                        <p:strVal val="visible"/>
                                      </p:to>
                                    </p:set>
                                    <p:animEffect transition="in" filter="fade">
                                      <p:cBhvr>
                                        <p:cTn id="12" dur="500"/>
                                        <p:tgtEl>
                                          <p:spTgt spid="9">
                                            <p:graphicEl>
                                              <a:dgm id="{65AB1FA8-7E23-4EC2-A41B-97375253AE81}"/>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
                                            <p:graphicEl>
                                              <a:dgm id="{3344E44E-FFDB-49C2-8806-3DE16257DDF4}"/>
                                            </p:graphicEl>
                                          </p:spTgt>
                                        </p:tgtEl>
                                        <p:attrNameLst>
                                          <p:attrName>style.visibility</p:attrName>
                                        </p:attrNameLst>
                                      </p:cBhvr>
                                      <p:to>
                                        <p:strVal val="visible"/>
                                      </p:to>
                                    </p:set>
                                    <p:animEffect transition="in" filter="fade">
                                      <p:cBhvr>
                                        <p:cTn id="15" dur="500"/>
                                        <p:tgtEl>
                                          <p:spTgt spid="9">
                                            <p:graphicEl>
                                              <a:dgm id="{3344E44E-FFDB-49C2-8806-3DE16257DDF4}"/>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9">
                                            <p:graphicEl>
                                              <a:dgm id="{B5155B35-7E88-417A-B457-F553FA71C539}"/>
                                            </p:graphicEl>
                                          </p:spTgt>
                                        </p:tgtEl>
                                        <p:attrNameLst>
                                          <p:attrName>style.visibility</p:attrName>
                                        </p:attrNameLst>
                                      </p:cBhvr>
                                      <p:to>
                                        <p:strVal val="visible"/>
                                      </p:to>
                                    </p:set>
                                    <p:animEffect transition="in" filter="fade">
                                      <p:cBhvr>
                                        <p:cTn id="20" dur="500"/>
                                        <p:tgtEl>
                                          <p:spTgt spid="9">
                                            <p:graphicEl>
                                              <a:dgm id="{B5155B35-7E88-417A-B457-F553FA71C539}"/>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graphicEl>
                                              <a:dgm id="{CF42AE50-B225-47E0-B043-BBABE26B4B24}"/>
                                            </p:graphicEl>
                                          </p:spTgt>
                                        </p:tgtEl>
                                        <p:attrNameLst>
                                          <p:attrName>style.visibility</p:attrName>
                                        </p:attrNameLst>
                                      </p:cBhvr>
                                      <p:to>
                                        <p:strVal val="visible"/>
                                      </p:to>
                                    </p:set>
                                    <p:animEffect transition="in" filter="fade">
                                      <p:cBhvr>
                                        <p:cTn id="23" dur="500"/>
                                        <p:tgtEl>
                                          <p:spTgt spid="9">
                                            <p:graphicEl>
                                              <a:dgm id="{CF42AE50-B225-47E0-B043-BBABE26B4B24}"/>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9">
                                            <p:graphicEl>
                                              <a:dgm id="{94CD9253-CA3D-4C65-9D2D-A14A5407DE45}"/>
                                            </p:graphicEl>
                                          </p:spTgt>
                                        </p:tgtEl>
                                        <p:attrNameLst>
                                          <p:attrName>style.visibility</p:attrName>
                                        </p:attrNameLst>
                                      </p:cBhvr>
                                      <p:to>
                                        <p:strVal val="visible"/>
                                      </p:to>
                                    </p:set>
                                    <p:animEffect transition="in" filter="fade">
                                      <p:cBhvr>
                                        <p:cTn id="28" dur="500"/>
                                        <p:tgtEl>
                                          <p:spTgt spid="9">
                                            <p:graphicEl>
                                              <a:dgm id="{94CD9253-CA3D-4C65-9D2D-A14A5407DE45}"/>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9">
                                            <p:graphicEl>
                                              <a:dgm id="{64721C16-5A24-49DA-8F98-84DF38DBF4FB}"/>
                                            </p:graphicEl>
                                          </p:spTgt>
                                        </p:tgtEl>
                                        <p:attrNameLst>
                                          <p:attrName>style.visibility</p:attrName>
                                        </p:attrNameLst>
                                      </p:cBhvr>
                                      <p:to>
                                        <p:strVal val="visible"/>
                                      </p:to>
                                    </p:set>
                                    <p:animEffect transition="in" filter="fade">
                                      <p:cBhvr>
                                        <p:cTn id="31" dur="500"/>
                                        <p:tgtEl>
                                          <p:spTgt spid="9">
                                            <p:graphicEl>
                                              <a:dgm id="{64721C16-5A24-49DA-8F98-84DF38DBF4FB}"/>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type="subTitle" idx="4294967295"/>
          </p:nvPr>
        </p:nvSpPr>
        <p:spPr>
          <a:xfrm>
            <a:off x="251520" y="2348880"/>
            <a:ext cx="8640960" cy="1008112"/>
          </a:xfrm>
        </p:spPr>
        <p:txBody>
          <a:bodyPr>
            <a:noAutofit/>
          </a:bodyPr>
          <a:lstStyle/>
          <a:p>
            <a:pPr marL="0" indent="0" algn="ctr">
              <a:lnSpc>
                <a:spcPts val="5000"/>
              </a:lnSpc>
              <a:spcBef>
                <a:spcPct val="0"/>
              </a:spcBef>
              <a:buNone/>
            </a:pPr>
            <a:r>
              <a:rPr lang="en-US" altLang="zh-TW" sz="4800" b="1" dirty="0" smtClean="0">
                <a:ln w="1905"/>
                <a:solidFill>
                  <a:schemeClr val="accent5">
                    <a:lumMod val="75000"/>
                  </a:schemeClr>
                </a:solidFill>
                <a:effectLst>
                  <a:innerShdw blurRad="69850" dist="43180" dir="5400000">
                    <a:srgbClr val="000000">
                      <a:alpha val="65000"/>
                    </a:srgbClr>
                  </a:innerShdw>
                </a:effectLst>
                <a:latin typeface="Gill Sans MT" pitchFamily="34" charset="0"/>
                <a:ea typeface="新細明體" pitchFamily="18" charset="-120"/>
                <a:cs typeface="+mj-cs"/>
              </a:rPr>
              <a:t>Thank You For Your Attention</a:t>
            </a:r>
            <a:endParaRPr lang="zh-TW" altLang="en-US" sz="4800" b="1" dirty="0">
              <a:ln w="1905"/>
              <a:solidFill>
                <a:schemeClr val="accent5">
                  <a:lumMod val="75000"/>
                </a:schemeClr>
              </a:solidFill>
              <a:effectLst>
                <a:innerShdw blurRad="69850" dist="43180" dir="5400000">
                  <a:srgbClr val="000000">
                    <a:alpha val="65000"/>
                  </a:srgbClr>
                </a:innerShdw>
              </a:effectLst>
              <a:latin typeface="Gill Sans MT" pitchFamily="34" charset="0"/>
              <a:ea typeface="新細明體" pitchFamily="18" charset="-120"/>
              <a:cs typeface="+mj-cs"/>
            </a:endParaRPr>
          </a:p>
        </p:txBody>
      </p:sp>
    </p:spTree>
    <p:extLst>
      <p:ext uri="{BB962C8B-B14F-4D97-AF65-F5344CB8AC3E}">
        <p14:creationId xmlns:p14="http://schemas.microsoft.com/office/powerpoint/2010/main" val="37836560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資料庫圖表 5"/>
          <p:cNvGraphicFramePr/>
          <p:nvPr>
            <p:extLst>
              <p:ext uri="{D42A27DB-BD31-4B8C-83A1-F6EECF244321}">
                <p14:modId xmlns:p14="http://schemas.microsoft.com/office/powerpoint/2010/main" val="2538085848"/>
              </p:ext>
            </p:extLst>
          </p:nvPr>
        </p:nvGraphicFramePr>
        <p:xfrm>
          <a:off x="179512" y="116632"/>
          <a:ext cx="8640960" cy="65527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標題 1"/>
          <p:cNvSpPr>
            <a:spLocks noGrp="1"/>
          </p:cNvSpPr>
          <p:nvPr>
            <p:ph type="title"/>
          </p:nvPr>
        </p:nvSpPr>
        <p:spPr>
          <a:xfrm>
            <a:off x="1783714" y="188640"/>
            <a:ext cx="7344816" cy="1026368"/>
          </a:xfrm>
        </p:spPr>
        <p:txBody>
          <a:bodyPr anchor="b">
            <a:normAutofit fontScale="90000"/>
          </a:bodyPr>
          <a:lstStyle/>
          <a:p>
            <a:r>
              <a:rPr lang="en-US" altLang="zh-TW" sz="4000" dirty="0" smtClean="0">
                <a:ln w="1905"/>
                <a:solidFill>
                  <a:schemeClr val="accent3">
                    <a:lumMod val="75000"/>
                  </a:schemeClr>
                </a:solidFill>
                <a:effectLst>
                  <a:innerShdw blurRad="69850" dist="43180" dir="5400000">
                    <a:srgbClr val="000000">
                      <a:alpha val="65000"/>
                    </a:srgbClr>
                  </a:innerShdw>
                </a:effectLst>
                <a:ea typeface="新細明體" pitchFamily="18" charset="-120"/>
              </a:rPr>
              <a:t>Chinese Taipei’s Effort on </a:t>
            </a:r>
            <a:r>
              <a:rPr lang="en-US" altLang="zh-TW" sz="4000" dirty="0" smtClean="0">
                <a:ln w="1905">
                  <a:solidFill>
                    <a:schemeClr val="bg1"/>
                  </a:solidFill>
                </a:ln>
                <a:solidFill>
                  <a:schemeClr val="accent3">
                    <a:lumMod val="75000"/>
                  </a:schemeClr>
                </a:solidFill>
                <a:effectLst>
                  <a:outerShdw blurRad="38100" dist="38100" dir="2700000" algn="tl">
                    <a:srgbClr val="000000">
                      <a:alpha val="43137"/>
                    </a:srgbClr>
                  </a:outerShdw>
                </a:effectLst>
                <a:ea typeface="新細明體" pitchFamily="18" charset="-120"/>
              </a:rPr>
              <a:t>Legislation</a:t>
            </a:r>
            <a:endParaRPr lang="zh-TW" altLang="en-US" sz="4000" dirty="0">
              <a:ln w="1905">
                <a:solidFill>
                  <a:schemeClr val="bg1"/>
                </a:solidFill>
              </a:ln>
              <a:solidFill>
                <a:schemeClr val="accent3">
                  <a:lumMod val="75000"/>
                </a:schemeClr>
              </a:solidFill>
              <a:effectLst>
                <a:outerShdw blurRad="38100" dist="38100" dir="2700000" algn="tl">
                  <a:srgbClr val="000000">
                    <a:alpha val="43137"/>
                  </a:srgbClr>
                </a:outerShdw>
              </a:effectLst>
              <a:ea typeface="標楷體" pitchFamily="65"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latin typeface="Arial Unicode MS" pitchFamily="34" charset="-120"/>
                <a:ea typeface="Arial Unicode MS" pitchFamily="34" charset="-120"/>
                <a:cs typeface="Arial Unicode MS" pitchFamily="34" charset="-120"/>
              </a:rPr>
              <a:t>2</a:t>
            </a:fld>
            <a:endParaRPr lang="zh-TW" altLang="en-US" dirty="0">
              <a:latin typeface="Arial Unicode MS" pitchFamily="34" charset="-120"/>
              <a:ea typeface="Arial Unicode MS" pitchFamily="34" charset="-120"/>
              <a:cs typeface="Arial Unicode MS" pitchFamily="34" charset="-120"/>
            </a:endParaRPr>
          </a:p>
        </p:txBody>
      </p:sp>
    </p:spTree>
    <p:extLst>
      <p:ext uri="{BB962C8B-B14F-4D97-AF65-F5344CB8AC3E}">
        <p14:creationId xmlns:p14="http://schemas.microsoft.com/office/powerpoint/2010/main" val="2567028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graphicEl>
                                              <a:dgm id="{E6C8385D-F8CC-4E96-BA67-A78BF16A44E7}"/>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graphicEl>
                                              <a:dgm id="{95A3EC6F-D68F-43C4-9BA6-4CBFFD7F992C}"/>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graphicEl>
                                              <a:dgm id="{B6823D26-BA1E-4823-9EEC-4690CBDE7037}"/>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graphicEl>
                                              <a:dgm id="{53C15FD5-3232-45F5-ADD0-44A041C888C2}"/>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graphicEl>
                                              <a:dgm id="{A155C606-DF09-4CC4-B6D3-E7FA30601AF8}"/>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graphicEl>
                                              <a:dgm id="{FEFE6FCF-926E-47D8-A5AF-906FA4698500}"/>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907704" y="260648"/>
            <a:ext cx="6717432" cy="1026368"/>
          </a:xfrm>
        </p:spPr>
        <p:txBody>
          <a:bodyPr anchor="b">
            <a:normAutofit fontScale="90000"/>
          </a:bodyPr>
          <a:lstStyle/>
          <a:p>
            <a:r>
              <a:rPr lang="en-US" altLang="zh-TW" sz="4000" dirty="0">
                <a:ln w="1905"/>
                <a:solidFill>
                  <a:schemeClr val="accent3">
                    <a:lumMod val="75000"/>
                  </a:schemeClr>
                </a:solidFill>
                <a:effectLst>
                  <a:innerShdw blurRad="69850" dist="43180" dir="5400000">
                    <a:srgbClr val="000000">
                      <a:alpha val="65000"/>
                    </a:srgbClr>
                  </a:innerShdw>
                </a:effectLst>
                <a:ea typeface="新細明體" pitchFamily="18" charset="-120"/>
              </a:rPr>
              <a:t>Chinese Taipei’s Effort on </a:t>
            </a:r>
            <a:r>
              <a:rPr lang="en-US" altLang="zh-TW" dirty="0" smtClean="0">
                <a:ln w="1905">
                  <a:solidFill>
                    <a:schemeClr val="bg1"/>
                  </a:solidFill>
                </a:ln>
                <a:solidFill>
                  <a:schemeClr val="accent3">
                    <a:lumMod val="75000"/>
                  </a:schemeClr>
                </a:solidFill>
                <a:effectLst>
                  <a:outerShdw blurRad="38100" dist="38100" dir="2700000" algn="tl">
                    <a:srgbClr val="000000">
                      <a:alpha val="43137"/>
                    </a:srgbClr>
                  </a:outerShdw>
                </a:effectLst>
                <a:ea typeface="新細明體" pitchFamily="18" charset="-120"/>
              </a:rPr>
              <a:t>Enforcement</a:t>
            </a:r>
            <a:endParaRPr lang="zh-TW" altLang="en-US" b="1" dirty="0">
              <a:ln w="1905"/>
              <a:solidFill>
                <a:srgbClr val="002060"/>
              </a:solidFill>
              <a:effectLst>
                <a:innerShdw blurRad="69850" dist="43180" dir="5400000">
                  <a:srgbClr val="000000">
                    <a:alpha val="65000"/>
                  </a:srgbClr>
                </a:innerShdw>
              </a:effectLst>
              <a:ea typeface="新細明體" pitchFamily="18" charset="-120"/>
            </a:endParaRPr>
          </a:p>
        </p:txBody>
      </p:sp>
      <p:sp>
        <p:nvSpPr>
          <p:cNvPr id="3" name="內容版面配置區 2"/>
          <p:cNvSpPr>
            <a:spLocks noGrp="1"/>
          </p:cNvSpPr>
          <p:nvPr>
            <p:ph idx="1"/>
          </p:nvPr>
        </p:nvSpPr>
        <p:spPr>
          <a:xfrm>
            <a:off x="107504" y="1207293"/>
            <a:ext cx="8229600" cy="4525963"/>
          </a:xfrm>
        </p:spPr>
        <p:txBody>
          <a:bodyPr/>
          <a:lstStyle/>
          <a:p>
            <a:endParaRPr lang="zh-TW" altLang="en-US" dirty="0"/>
          </a:p>
        </p:txBody>
      </p:sp>
      <p:sp>
        <p:nvSpPr>
          <p:cNvPr id="10" name="圓角矩形圖說文字 9"/>
          <p:cNvSpPr/>
          <p:nvPr/>
        </p:nvSpPr>
        <p:spPr>
          <a:xfrm>
            <a:off x="4932040" y="2492896"/>
            <a:ext cx="4032448" cy="3024336"/>
          </a:xfrm>
          <a:prstGeom prst="wedgeRoundRectCallout">
            <a:avLst>
              <a:gd name="adj1" fmla="val -67543"/>
              <a:gd name="adj2" fmla="val 8907"/>
              <a:gd name="adj3" fmla="val 16667"/>
            </a:avLst>
          </a:prstGeom>
          <a:ln w="57150"/>
        </p:spPr>
        <p:style>
          <a:lnRef idx="2">
            <a:schemeClr val="accent3"/>
          </a:lnRef>
          <a:fillRef idx="1">
            <a:schemeClr val="lt1"/>
          </a:fillRef>
          <a:effectRef idx="0">
            <a:schemeClr val="accent3"/>
          </a:effectRef>
          <a:fontRef idx="minor">
            <a:schemeClr val="dk1"/>
          </a:fontRef>
        </p:style>
        <p:txBody>
          <a:bodyPr rtlCol="0" anchor="ctr"/>
          <a:lstStyle/>
          <a:p>
            <a:pPr marL="285750" indent="-285750">
              <a:spcBef>
                <a:spcPts val="1200"/>
              </a:spcBef>
              <a:buFont typeface="Arial" pitchFamily="34" charset="0"/>
              <a:buChar char="•"/>
            </a:pPr>
            <a:r>
              <a:rPr lang="en-US" altLang="zh-TW" sz="2400" dirty="0">
                <a:latin typeface="Gill Sans MT" pitchFamily="34" charset="0"/>
              </a:rPr>
              <a:t>1,188 trademark infringement </a:t>
            </a:r>
            <a:r>
              <a:rPr lang="en-US" altLang="zh-TW" sz="2400" dirty="0" smtClean="0">
                <a:latin typeface="Gill Sans MT" pitchFamily="34" charset="0"/>
              </a:rPr>
              <a:t>cases</a:t>
            </a:r>
          </a:p>
          <a:p>
            <a:pPr marL="285750" indent="-285750">
              <a:spcBef>
                <a:spcPts val="1200"/>
              </a:spcBef>
              <a:buFont typeface="Arial" pitchFamily="34" charset="0"/>
              <a:buChar char="•"/>
            </a:pPr>
            <a:r>
              <a:rPr lang="en-US" altLang="zh-TW" sz="2400" dirty="0" smtClean="0">
                <a:latin typeface="Gill Sans MT" pitchFamily="34" charset="0"/>
              </a:rPr>
              <a:t>444 </a:t>
            </a:r>
            <a:r>
              <a:rPr lang="en-US" altLang="zh-TW" sz="2400" dirty="0">
                <a:latin typeface="Gill Sans MT" pitchFamily="34" charset="0"/>
              </a:rPr>
              <a:t>copyright infringement </a:t>
            </a:r>
            <a:r>
              <a:rPr lang="en-US" altLang="zh-TW" sz="2400" dirty="0" smtClean="0">
                <a:latin typeface="Gill Sans MT" pitchFamily="34" charset="0"/>
              </a:rPr>
              <a:t>cases</a:t>
            </a:r>
          </a:p>
          <a:p>
            <a:pPr marL="285750" indent="-285750">
              <a:spcBef>
                <a:spcPts val="1200"/>
              </a:spcBef>
              <a:buFont typeface="Arial" pitchFamily="34" charset="0"/>
              <a:buChar char="•"/>
            </a:pPr>
            <a:r>
              <a:rPr lang="en-US" altLang="zh-TW" sz="2400" dirty="0">
                <a:latin typeface="Gill Sans MT" pitchFamily="34" charset="0"/>
              </a:rPr>
              <a:t>947 online </a:t>
            </a:r>
            <a:r>
              <a:rPr lang="en-US" altLang="zh-TW" sz="2400" dirty="0" smtClean="0">
                <a:latin typeface="Gill Sans MT" pitchFamily="34" charset="0"/>
              </a:rPr>
              <a:t>infringement cases</a:t>
            </a:r>
            <a:endParaRPr lang="zh-TW" altLang="en-US" sz="2400" dirty="0">
              <a:latin typeface="Gill Sans MT" pitchFamily="34" charset="0"/>
            </a:endParaRPr>
          </a:p>
        </p:txBody>
      </p:sp>
      <p:grpSp>
        <p:nvGrpSpPr>
          <p:cNvPr id="12" name="群組 11"/>
          <p:cNvGrpSpPr/>
          <p:nvPr/>
        </p:nvGrpSpPr>
        <p:grpSpPr>
          <a:xfrm>
            <a:off x="554936" y="1801492"/>
            <a:ext cx="4392488" cy="4193374"/>
            <a:chOff x="467544" y="2417626"/>
            <a:chExt cx="5040560" cy="3715740"/>
          </a:xfrm>
        </p:grpSpPr>
        <p:grpSp>
          <p:nvGrpSpPr>
            <p:cNvPr id="9" name="群組 8"/>
            <p:cNvGrpSpPr/>
            <p:nvPr/>
          </p:nvGrpSpPr>
          <p:grpSpPr>
            <a:xfrm>
              <a:off x="467544" y="2417626"/>
              <a:ext cx="5040560" cy="3387638"/>
              <a:chOff x="971600" y="2417626"/>
              <a:chExt cx="5886450" cy="3390900"/>
            </a:xfrm>
          </p:grpSpPr>
          <p:graphicFrame>
            <p:nvGraphicFramePr>
              <p:cNvPr id="6" name="圖表 5"/>
              <p:cNvGraphicFramePr>
                <a:graphicFrameLocks/>
              </p:cNvGraphicFramePr>
              <p:nvPr>
                <p:extLst>
                  <p:ext uri="{D42A27DB-BD31-4B8C-83A1-F6EECF244321}">
                    <p14:modId xmlns:p14="http://schemas.microsoft.com/office/powerpoint/2010/main" val="1904657220"/>
                  </p:ext>
                </p:extLst>
              </p:nvPr>
            </p:nvGraphicFramePr>
            <p:xfrm>
              <a:off x="971600" y="2417626"/>
              <a:ext cx="5886450" cy="3390900"/>
            </p:xfrm>
            <a:graphic>
              <a:graphicData uri="http://schemas.openxmlformats.org/drawingml/2006/chart">
                <c:chart xmlns:c="http://schemas.openxmlformats.org/drawingml/2006/chart" xmlns:r="http://schemas.openxmlformats.org/officeDocument/2006/relationships" r:id="rId3"/>
              </a:graphicData>
            </a:graphic>
          </p:graphicFrame>
          <p:sp>
            <p:nvSpPr>
              <p:cNvPr id="8" name="圖案 7"/>
              <p:cNvSpPr/>
              <p:nvPr/>
            </p:nvSpPr>
            <p:spPr>
              <a:xfrm>
                <a:off x="3563888" y="3861049"/>
                <a:ext cx="936104" cy="504055"/>
              </a:xfrm>
              <a:prstGeom prst="swooshArrow">
                <a:avLst>
                  <a:gd name="adj1" fmla="val 37780"/>
                  <a:gd name="adj2" fmla="val 64043"/>
                </a:avLst>
              </a:prstGeom>
              <a:ln>
                <a:solidFill>
                  <a:schemeClr val="tx2"/>
                </a:solidFill>
              </a:ln>
            </p:spPr>
            <p:style>
              <a:lnRef idx="3">
                <a:schemeClr val="lt1"/>
              </a:lnRef>
              <a:fillRef idx="1">
                <a:schemeClr val="accent1"/>
              </a:fillRef>
              <a:effectRef idx="1">
                <a:schemeClr val="accent1"/>
              </a:effectRef>
              <a:fontRef idx="minor">
                <a:schemeClr val="lt1"/>
              </a:fontRef>
            </p:style>
          </p:sp>
        </p:grpSp>
        <p:sp>
          <p:nvSpPr>
            <p:cNvPr id="11" name="矩形 10"/>
            <p:cNvSpPr/>
            <p:nvPr/>
          </p:nvSpPr>
          <p:spPr>
            <a:xfrm>
              <a:off x="1830798" y="5733256"/>
              <a:ext cx="2597186" cy="400110"/>
            </a:xfrm>
            <a:prstGeom prst="rect">
              <a:avLst/>
            </a:prstGeom>
          </p:spPr>
          <p:txBody>
            <a:bodyPr wrap="none">
              <a:spAutoFit/>
            </a:bodyPr>
            <a:lstStyle/>
            <a:p>
              <a:r>
                <a:rPr lang="en-US" altLang="zh-TW" sz="2000" dirty="0">
                  <a:latin typeface="Gill Sans MT" pitchFamily="34" charset="0"/>
                </a:rPr>
                <a:t>IPR </a:t>
              </a:r>
              <a:r>
                <a:rPr lang="en-US" altLang="zh-TW" sz="2000" dirty="0" smtClean="0">
                  <a:latin typeface="Gill Sans MT" pitchFamily="34" charset="0"/>
                </a:rPr>
                <a:t>Infringement Cases</a:t>
              </a:r>
              <a:endParaRPr lang="zh-TW" altLang="en-US" sz="2000" dirty="0">
                <a:latin typeface="Gill Sans MT" pitchFamily="34" charset="0"/>
              </a:endParaRPr>
            </a:p>
          </p:txBody>
        </p:sp>
      </p:grpSp>
      <p:sp>
        <p:nvSpPr>
          <p:cNvPr id="4" name="文字方塊 3"/>
          <p:cNvSpPr txBox="1"/>
          <p:nvPr/>
        </p:nvSpPr>
        <p:spPr>
          <a:xfrm>
            <a:off x="1981502" y="6261716"/>
            <a:ext cx="4032448" cy="276999"/>
          </a:xfrm>
          <a:prstGeom prst="rect">
            <a:avLst/>
          </a:prstGeom>
          <a:noFill/>
        </p:spPr>
        <p:txBody>
          <a:bodyPr wrap="square" rtlCol="0">
            <a:spAutoFit/>
          </a:bodyPr>
          <a:lstStyle/>
          <a:p>
            <a:r>
              <a:rPr lang="en-US" altLang="zh-TW" sz="1200" dirty="0"/>
              <a:t>Source of the </a:t>
            </a:r>
            <a:r>
              <a:rPr lang="en-US" altLang="zh-TW" sz="1200" dirty="0" smtClean="0"/>
              <a:t>material: IPRP</a:t>
            </a:r>
            <a:endParaRPr lang="zh-TW" altLang="en-US" sz="1200" dirty="0"/>
          </a:p>
        </p:txBody>
      </p:sp>
      <p:sp>
        <p:nvSpPr>
          <p:cNvPr id="5" name="投影片編號版面配置區 4"/>
          <p:cNvSpPr>
            <a:spLocks noGrp="1"/>
          </p:cNvSpPr>
          <p:nvPr>
            <p:ph type="sldNum" sz="quarter" idx="12"/>
          </p:nvPr>
        </p:nvSpPr>
        <p:spPr/>
        <p:txBody>
          <a:bodyPr/>
          <a:lstStyle/>
          <a:p>
            <a:fld id="{51D2D507-09EA-4C6F-96ED-053C801F8797}" type="slidenum">
              <a:rPr lang="zh-TW" altLang="en-US" smtClean="0"/>
              <a:t>3</a:t>
            </a:fld>
            <a:endParaRPr lang="zh-TW" altLang="en-US" dirty="0"/>
          </a:p>
        </p:txBody>
      </p:sp>
    </p:spTree>
    <p:extLst>
      <p:ext uri="{BB962C8B-B14F-4D97-AF65-F5344CB8AC3E}">
        <p14:creationId xmlns:p14="http://schemas.microsoft.com/office/powerpoint/2010/main" val="3734616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289661" y="188640"/>
            <a:ext cx="7848872" cy="1026368"/>
          </a:xfrm>
        </p:spPr>
        <p:txBody>
          <a:bodyPr/>
          <a:lstStyle/>
          <a:p>
            <a:r>
              <a:rPr lang="en-US" altLang="zh-TW" sz="3600" dirty="0" smtClean="0">
                <a:ln w="1905"/>
                <a:solidFill>
                  <a:schemeClr val="accent3">
                    <a:lumMod val="75000"/>
                  </a:schemeClr>
                </a:solidFill>
                <a:effectLst>
                  <a:innerShdw blurRad="69850" dist="43180" dir="5400000">
                    <a:srgbClr val="000000">
                      <a:alpha val="65000"/>
                    </a:srgbClr>
                  </a:innerShdw>
                </a:effectLst>
                <a:ea typeface="新細明體" pitchFamily="18" charset="-120"/>
              </a:rPr>
              <a:t>Satisfying Results on </a:t>
            </a:r>
            <a:br>
              <a:rPr lang="en-US" altLang="zh-TW" sz="3600" dirty="0" smtClean="0">
                <a:ln w="1905"/>
                <a:solidFill>
                  <a:schemeClr val="accent3">
                    <a:lumMod val="75000"/>
                  </a:schemeClr>
                </a:solidFill>
                <a:effectLst>
                  <a:innerShdw blurRad="69850" dist="43180" dir="5400000">
                    <a:srgbClr val="000000">
                      <a:alpha val="65000"/>
                    </a:srgbClr>
                  </a:innerShdw>
                </a:effectLst>
                <a:ea typeface="新細明體" pitchFamily="18" charset="-120"/>
              </a:rPr>
            </a:br>
            <a:r>
              <a:rPr lang="en-US" altLang="zh-TW" sz="3600" dirty="0" smtClean="0">
                <a:ln w="1905">
                  <a:solidFill>
                    <a:schemeClr val="bg1"/>
                  </a:solidFill>
                </a:ln>
                <a:solidFill>
                  <a:schemeClr val="accent3">
                    <a:lumMod val="75000"/>
                  </a:schemeClr>
                </a:solidFill>
                <a:effectLst>
                  <a:outerShdw blurRad="38100" dist="38100" dir="2700000" algn="tl">
                    <a:srgbClr val="000000">
                      <a:alpha val="43137"/>
                    </a:srgbClr>
                  </a:outerShdw>
                </a:effectLst>
                <a:ea typeface="新細明體" pitchFamily="18" charset="-120"/>
              </a:rPr>
              <a:t>Take-Down Rate</a:t>
            </a:r>
            <a:endParaRPr lang="zh-TW" altLang="en-US" sz="3600" dirty="0"/>
          </a:p>
        </p:txBody>
      </p:sp>
      <p:sp>
        <p:nvSpPr>
          <p:cNvPr id="5" name="內容版面配置區 4"/>
          <p:cNvSpPr>
            <a:spLocks noGrp="1"/>
          </p:cNvSpPr>
          <p:nvPr>
            <p:ph idx="1"/>
          </p:nvPr>
        </p:nvSpPr>
        <p:spPr>
          <a:xfrm>
            <a:off x="0" y="1196752"/>
            <a:ext cx="9144000" cy="5661248"/>
          </a:xfrm>
        </p:spPr>
        <p:txBody>
          <a:bodyPr>
            <a:normAutofit/>
          </a:bodyPr>
          <a:lstStyle/>
          <a:p>
            <a:r>
              <a:rPr lang="en-US" altLang="zh-TW" sz="2000" dirty="0" smtClean="0"/>
              <a:t>C&amp;D Letters Sent and Take-Down (2012)</a:t>
            </a:r>
          </a:p>
          <a:p>
            <a:endParaRPr lang="zh-TW" altLang="zh-TW" sz="2000" dirty="0"/>
          </a:p>
          <a:p>
            <a:endParaRPr lang="en-US" altLang="zh-TW" sz="2000" dirty="0" smtClean="0"/>
          </a:p>
          <a:p>
            <a:endParaRPr lang="en-US" altLang="zh-TW" sz="2000" dirty="0"/>
          </a:p>
          <a:p>
            <a:endParaRPr lang="en-US" altLang="zh-TW" sz="2000" dirty="0" smtClean="0"/>
          </a:p>
          <a:p>
            <a:endParaRPr lang="en-US" altLang="zh-TW" sz="2000" dirty="0"/>
          </a:p>
          <a:p>
            <a:endParaRPr lang="en-US" altLang="zh-TW" sz="2000" dirty="0" smtClean="0"/>
          </a:p>
          <a:p>
            <a:endParaRPr lang="en-US" altLang="zh-TW" sz="2000" dirty="0"/>
          </a:p>
          <a:p>
            <a:endParaRPr lang="en-US" altLang="zh-TW" sz="2000" dirty="0" smtClean="0"/>
          </a:p>
          <a:p>
            <a:endParaRPr lang="zh-TW" altLang="en-US" sz="2000" dirty="0"/>
          </a:p>
        </p:txBody>
      </p:sp>
      <p:graphicFrame>
        <p:nvGraphicFramePr>
          <p:cNvPr id="6" name="表格 5"/>
          <p:cNvGraphicFramePr>
            <a:graphicFrameLocks noGrp="1"/>
          </p:cNvGraphicFramePr>
          <p:nvPr>
            <p:extLst>
              <p:ext uri="{D42A27DB-BD31-4B8C-83A1-F6EECF244321}">
                <p14:modId xmlns:p14="http://schemas.microsoft.com/office/powerpoint/2010/main" val="1448129799"/>
              </p:ext>
            </p:extLst>
          </p:nvPr>
        </p:nvGraphicFramePr>
        <p:xfrm>
          <a:off x="251520" y="1556792"/>
          <a:ext cx="8496944" cy="2761403"/>
        </p:xfrm>
        <a:graphic>
          <a:graphicData uri="http://schemas.openxmlformats.org/drawingml/2006/table">
            <a:tbl>
              <a:tblPr firstRow="1" bandRow="1">
                <a:tableStyleId>{8799B23B-EC83-4686-B30A-512413B5E67A}</a:tableStyleId>
              </a:tblPr>
              <a:tblGrid>
                <a:gridCol w="577540"/>
                <a:gridCol w="628880"/>
                <a:gridCol w="502793"/>
                <a:gridCol w="490855"/>
                <a:gridCol w="586105"/>
                <a:gridCol w="525780"/>
                <a:gridCol w="563690"/>
                <a:gridCol w="514668"/>
                <a:gridCol w="471805"/>
                <a:gridCol w="556070"/>
                <a:gridCol w="489268"/>
                <a:gridCol w="525082"/>
                <a:gridCol w="562420"/>
                <a:gridCol w="540184"/>
                <a:gridCol w="961804"/>
              </a:tblGrid>
              <a:tr h="370840">
                <a:tc gridSpan="2">
                  <a:txBody>
                    <a:bodyPr/>
                    <a:lstStyle/>
                    <a:p>
                      <a:endParaRPr lang="zh-TW" altLang="en-US" dirty="0"/>
                    </a:p>
                  </a:txBody>
                  <a:tcPr/>
                </a:tc>
                <a:tc hMerge="1">
                  <a:txBody>
                    <a:bodyPr/>
                    <a:lstStyle/>
                    <a:p>
                      <a:endParaRPr lang="zh-TW" altLang="en-US"/>
                    </a:p>
                  </a:txBody>
                  <a:tcPr/>
                </a:tc>
                <a:tc>
                  <a:txBody>
                    <a:bodyPr/>
                    <a:lstStyle/>
                    <a:p>
                      <a:r>
                        <a:rPr lang="en-US" altLang="zh-TW" sz="1400" dirty="0" smtClean="0"/>
                        <a:t>JAN</a:t>
                      </a:r>
                      <a:endParaRPr lang="zh-TW" altLang="en-US" sz="1400" dirty="0"/>
                    </a:p>
                  </a:txBody>
                  <a:tcPr>
                    <a:solidFill>
                      <a:schemeClr val="accent3">
                        <a:lumMod val="60000"/>
                        <a:lumOff val="40000"/>
                      </a:schemeClr>
                    </a:solidFill>
                  </a:tcPr>
                </a:tc>
                <a:tc>
                  <a:txBody>
                    <a:bodyPr/>
                    <a:lstStyle/>
                    <a:p>
                      <a:r>
                        <a:rPr lang="en-US" altLang="zh-TW" sz="1400" dirty="0" smtClean="0"/>
                        <a:t>FEB</a:t>
                      </a:r>
                      <a:endParaRPr lang="zh-TW" altLang="en-US" sz="1400" dirty="0"/>
                    </a:p>
                  </a:txBody>
                  <a:tcPr>
                    <a:solidFill>
                      <a:schemeClr val="accent3">
                        <a:lumMod val="60000"/>
                        <a:lumOff val="40000"/>
                      </a:schemeClr>
                    </a:solidFill>
                  </a:tcPr>
                </a:tc>
                <a:tc>
                  <a:txBody>
                    <a:bodyPr/>
                    <a:lstStyle/>
                    <a:p>
                      <a:r>
                        <a:rPr lang="en-US" altLang="zh-TW" sz="1400" dirty="0" smtClean="0"/>
                        <a:t>MAR</a:t>
                      </a:r>
                      <a:endParaRPr lang="zh-TW" altLang="en-US" sz="1400" dirty="0"/>
                    </a:p>
                  </a:txBody>
                  <a:tcPr>
                    <a:solidFill>
                      <a:schemeClr val="accent3">
                        <a:lumMod val="60000"/>
                        <a:lumOff val="40000"/>
                      </a:schemeClr>
                    </a:solidFill>
                  </a:tcPr>
                </a:tc>
                <a:tc>
                  <a:txBody>
                    <a:bodyPr/>
                    <a:lstStyle/>
                    <a:p>
                      <a:r>
                        <a:rPr lang="en-US" altLang="zh-TW" sz="1400" dirty="0" smtClean="0"/>
                        <a:t>APR</a:t>
                      </a:r>
                      <a:endParaRPr lang="zh-TW" altLang="en-US" sz="1400" dirty="0"/>
                    </a:p>
                  </a:txBody>
                  <a:tcPr>
                    <a:solidFill>
                      <a:schemeClr val="accent3">
                        <a:lumMod val="60000"/>
                        <a:lumOff val="40000"/>
                      </a:schemeClr>
                    </a:solidFill>
                  </a:tcPr>
                </a:tc>
                <a:tc>
                  <a:txBody>
                    <a:bodyPr/>
                    <a:lstStyle/>
                    <a:p>
                      <a:r>
                        <a:rPr lang="en-US" altLang="zh-TW" sz="1400" dirty="0" smtClean="0"/>
                        <a:t>MAY</a:t>
                      </a:r>
                      <a:endParaRPr lang="zh-TW" altLang="en-US" sz="1400" dirty="0"/>
                    </a:p>
                  </a:txBody>
                  <a:tcPr>
                    <a:solidFill>
                      <a:schemeClr val="accent3">
                        <a:lumMod val="60000"/>
                        <a:lumOff val="40000"/>
                      </a:schemeClr>
                    </a:solidFill>
                  </a:tcPr>
                </a:tc>
                <a:tc>
                  <a:txBody>
                    <a:bodyPr/>
                    <a:lstStyle/>
                    <a:p>
                      <a:r>
                        <a:rPr lang="en-US" altLang="zh-TW" sz="1400" dirty="0" smtClean="0"/>
                        <a:t>JUN</a:t>
                      </a:r>
                      <a:endParaRPr lang="zh-TW" altLang="en-US" sz="1400" dirty="0"/>
                    </a:p>
                  </a:txBody>
                  <a:tcPr>
                    <a:solidFill>
                      <a:schemeClr val="accent3">
                        <a:lumMod val="60000"/>
                        <a:lumOff val="40000"/>
                      </a:schemeClr>
                    </a:solidFill>
                  </a:tcPr>
                </a:tc>
                <a:tc>
                  <a:txBody>
                    <a:bodyPr/>
                    <a:lstStyle/>
                    <a:p>
                      <a:r>
                        <a:rPr lang="en-US" altLang="zh-TW" sz="1400" dirty="0" smtClean="0"/>
                        <a:t>JUL</a:t>
                      </a:r>
                      <a:endParaRPr lang="zh-TW" altLang="en-US" sz="1400" dirty="0"/>
                    </a:p>
                  </a:txBody>
                  <a:tcPr>
                    <a:solidFill>
                      <a:schemeClr val="accent3">
                        <a:lumMod val="60000"/>
                        <a:lumOff val="40000"/>
                      </a:schemeClr>
                    </a:solidFill>
                  </a:tcPr>
                </a:tc>
                <a:tc>
                  <a:txBody>
                    <a:bodyPr/>
                    <a:lstStyle/>
                    <a:p>
                      <a:r>
                        <a:rPr lang="en-US" altLang="zh-TW" sz="1400" dirty="0" smtClean="0"/>
                        <a:t>AUG</a:t>
                      </a:r>
                      <a:endParaRPr lang="zh-TW" altLang="en-US" sz="1400" dirty="0"/>
                    </a:p>
                  </a:txBody>
                  <a:tcPr>
                    <a:solidFill>
                      <a:schemeClr val="accent3">
                        <a:lumMod val="60000"/>
                        <a:lumOff val="40000"/>
                      </a:schemeClr>
                    </a:solidFill>
                  </a:tcPr>
                </a:tc>
                <a:tc>
                  <a:txBody>
                    <a:bodyPr/>
                    <a:lstStyle/>
                    <a:p>
                      <a:r>
                        <a:rPr lang="en-US" altLang="zh-TW" sz="1400" dirty="0" smtClean="0"/>
                        <a:t>SEP</a:t>
                      </a:r>
                      <a:endParaRPr lang="zh-TW" altLang="en-US" sz="1400" dirty="0"/>
                    </a:p>
                  </a:txBody>
                  <a:tcPr>
                    <a:solidFill>
                      <a:schemeClr val="accent3">
                        <a:lumMod val="60000"/>
                        <a:lumOff val="40000"/>
                      </a:schemeClr>
                    </a:solidFill>
                  </a:tcPr>
                </a:tc>
                <a:tc>
                  <a:txBody>
                    <a:bodyPr/>
                    <a:lstStyle/>
                    <a:p>
                      <a:r>
                        <a:rPr lang="en-US" altLang="zh-TW" sz="1400" dirty="0" smtClean="0"/>
                        <a:t>OCT</a:t>
                      </a:r>
                      <a:endParaRPr lang="zh-TW" altLang="en-US" sz="1400" dirty="0"/>
                    </a:p>
                  </a:txBody>
                  <a:tcPr>
                    <a:solidFill>
                      <a:schemeClr val="accent3">
                        <a:lumMod val="60000"/>
                        <a:lumOff val="40000"/>
                      </a:schemeClr>
                    </a:solidFill>
                  </a:tcPr>
                </a:tc>
                <a:tc>
                  <a:txBody>
                    <a:bodyPr/>
                    <a:lstStyle/>
                    <a:p>
                      <a:r>
                        <a:rPr lang="en-US" altLang="zh-TW" sz="1400" dirty="0" smtClean="0"/>
                        <a:t>NOV</a:t>
                      </a:r>
                      <a:endParaRPr lang="zh-TW" altLang="en-US" sz="1400" dirty="0"/>
                    </a:p>
                  </a:txBody>
                  <a:tcPr>
                    <a:solidFill>
                      <a:schemeClr val="accent3">
                        <a:lumMod val="60000"/>
                        <a:lumOff val="40000"/>
                      </a:schemeClr>
                    </a:solidFill>
                  </a:tcPr>
                </a:tc>
                <a:tc>
                  <a:txBody>
                    <a:bodyPr/>
                    <a:lstStyle/>
                    <a:p>
                      <a:r>
                        <a:rPr lang="en-US" altLang="zh-TW" sz="1400" dirty="0" smtClean="0"/>
                        <a:t>DEC</a:t>
                      </a:r>
                      <a:endParaRPr lang="zh-TW" altLang="en-US" sz="1400" dirty="0"/>
                    </a:p>
                  </a:txBody>
                  <a:tcPr>
                    <a:solidFill>
                      <a:schemeClr val="accent3">
                        <a:lumMod val="60000"/>
                        <a:lumOff val="40000"/>
                      </a:schemeClr>
                    </a:solidFill>
                  </a:tcPr>
                </a:tc>
                <a:tc>
                  <a:txBody>
                    <a:bodyPr/>
                    <a:lstStyle/>
                    <a:p>
                      <a:pPr algn="ctr"/>
                      <a:r>
                        <a:rPr lang="en-US" altLang="zh-TW" sz="1400" dirty="0" smtClean="0"/>
                        <a:t>TOTAL</a:t>
                      </a:r>
                      <a:endParaRPr lang="zh-TW" altLang="en-US" sz="1400" dirty="0"/>
                    </a:p>
                  </a:txBody>
                  <a:tcPr>
                    <a:solidFill>
                      <a:schemeClr val="accent3">
                        <a:lumMod val="60000"/>
                        <a:lumOff val="40000"/>
                      </a:schemeClr>
                    </a:solidFill>
                  </a:tcPr>
                </a:tc>
              </a:tr>
              <a:tr h="414443">
                <a:tc rowSpan="3">
                  <a:txBody>
                    <a:bodyPr/>
                    <a:lstStyle/>
                    <a:p>
                      <a:r>
                        <a:rPr lang="en-US" altLang="zh-TW" dirty="0" smtClean="0"/>
                        <a:t>RIT</a:t>
                      </a:r>
                      <a:endParaRPr lang="zh-TW" altLang="en-US" dirty="0"/>
                    </a:p>
                  </a:txBody>
                  <a:tcPr/>
                </a:tc>
                <a:tc>
                  <a:txBody>
                    <a:bodyPr/>
                    <a:lstStyle/>
                    <a:p>
                      <a:r>
                        <a:rPr lang="en-US" altLang="zh-TW" sz="1050" dirty="0" smtClean="0"/>
                        <a:t>C&amp;D Letter</a:t>
                      </a:r>
                      <a:endParaRPr lang="zh-TW" altLang="en-US" sz="1050" dirty="0"/>
                    </a:p>
                  </a:txBody>
                  <a:tcPr/>
                </a:tc>
                <a:tc>
                  <a:txBody>
                    <a:bodyPr/>
                    <a:lstStyle/>
                    <a:p>
                      <a:pPr algn="r" rtl="0" fontAlgn="ctr"/>
                      <a:r>
                        <a:rPr lang="en-US" sz="1400" b="0" i="0" u="none" strike="noStrike" dirty="0">
                          <a:solidFill>
                            <a:srgbClr val="000000"/>
                          </a:solidFill>
                          <a:effectLst/>
                          <a:latin typeface="+mn-lt"/>
                        </a:rPr>
                        <a:t>876</a:t>
                      </a:r>
                      <a:endParaRPr lang="zh-TW" sz="1400" b="0" i="0" u="none" strike="noStrike" dirty="0">
                        <a:solidFill>
                          <a:srgbClr val="000000"/>
                        </a:solidFill>
                        <a:effectLst/>
                        <a:latin typeface="+mn-lt"/>
                      </a:endParaRPr>
                    </a:p>
                  </a:txBody>
                  <a:tcPr marL="9525" marR="9525" marT="9525" marB="0" anchor="ctr"/>
                </a:tc>
                <a:tc>
                  <a:txBody>
                    <a:bodyPr/>
                    <a:lstStyle/>
                    <a:p>
                      <a:pPr algn="r" rtl="0" fontAlgn="ctr"/>
                      <a:r>
                        <a:rPr lang="en-US" sz="1400" b="0" i="0" u="none" strike="noStrike">
                          <a:solidFill>
                            <a:srgbClr val="000000"/>
                          </a:solidFill>
                          <a:effectLst/>
                          <a:latin typeface="+mn-lt"/>
                        </a:rPr>
                        <a:t>1259</a:t>
                      </a:r>
                      <a:endParaRPr lang="zh-TW" sz="1400" b="0" i="0" u="none" strike="noStrike">
                        <a:solidFill>
                          <a:srgbClr val="000000"/>
                        </a:solidFill>
                        <a:effectLst/>
                        <a:latin typeface="+mn-lt"/>
                      </a:endParaRPr>
                    </a:p>
                  </a:txBody>
                  <a:tcPr marL="9525" marR="9525" marT="9525" marB="0" anchor="ctr"/>
                </a:tc>
                <a:tc>
                  <a:txBody>
                    <a:bodyPr/>
                    <a:lstStyle/>
                    <a:p>
                      <a:pPr algn="r" rtl="0" fontAlgn="ctr"/>
                      <a:r>
                        <a:rPr lang="en-US" sz="1400" b="0" i="0" u="none" strike="noStrike">
                          <a:solidFill>
                            <a:srgbClr val="000000"/>
                          </a:solidFill>
                          <a:effectLst/>
                          <a:latin typeface="+mn-lt"/>
                        </a:rPr>
                        <a:t>1051</a:t>
                      </a:r>
                      <a:endParaRPr lang="zh-TW" sz="1400" b="0" i="0" u="none" strike="noStrike">
                        <a:solidFill>
                          <a:srgbClr val="000000"/>
                        </a:solidFill>
                        <a:effectLst/>
                        <a:latin typeface="+mn-lt"/>
                      </a:endParaRPr>
                    </a:p>
                  </a:txBody>
                  <a:tcPr marL="9525" marR="9525" marT="9525" marB="0" anchor="ctr"/>
                </a:tc>
                <a:tc>
                  <a:txBody>
                    <a:bodyPr/>
                    <a:lstStyle/>
                    <a:p>
                      <a:pPr algn="r" rtl="0" fontAlgn="ctr"/>
                      <a:r>
                        <a:rPr lang="en-US" sz="1400" b="0" i="0" u="none" strike="noStrike">
                          <a:solidFill>
                            <a:srgbClr val="000000"/>
                          </a:solidFill>
                          <a:effectLst/>
                          <a:latin typeface="+mn-lt"/>
                        </a:rPr>
                        <a:t>1147</a:t>
                      </a:r>
                      <a:endParaRPr lang="zh-TW" sz="1400" b="0" i="0" u="none" strike="noStrike">
                        <a:solidFill>
                          <a:srgbClr val="000000"/>
                        </a:solidFill>
                        <a:effectLst/>
                        <a:latin typeface="+mn-lt"/>
                      </a:endParaRPr>
                    </a:p>
                  </a:txBody>
                  <a:tcPr marL="9525" marR="9525" marT="9525" marB="0" anchor="ctr"/>
                </a:tc>
                <a:tc>
                  <a:txBody>
                    <a:bodyPr/>
                    <a:lstStyle/>
                    <a:p>
                      <a:pPr algn="r" rtl="0" fontAlgn="ctr"/>
                      <a:r>
                        <a:rPr lang="en-US" sz="1400" b="0" i="0" u="none" strike="noStrike">
                          <a:solidFill>
                            <a:srgbClr val="000000"/>
                          </a:solidFill>
                          <a:effectLst/>
                          <a:latin typeface="+mn-lt"/>
                        </a:rPr>
                        <a:t>1133</a:t>
                      </a:r>
                      <a:endParaRPr lang="zh-TW" sz="1400" b="0" i="0" u="none" strike="noStrike">
                        <a:solidFill>
                          <a:srgbClr val="000000"/>
                        </a:solidFill>
                        <a:effectLst/>
                        <a:latin typeface="+mn-lt"/>
                      </a:endParaRPr>
                    </a:p>
                  </a:txBody>
                  <a:tcPr marL="9525" marR="9525" marT="9525" marB="0" anchor="ctr"/>
                </a:tc>
                <a:tc>
                  <a:txBody>
                    <a:bodyPr/>
                    <a:lstStyle/>
                    <a:p>
                      <a:pPr algn="r" rtl="0" fontAlgn="ctr"/>
                      <a:r>
                        <a:rPr lang="en-US" sz="1400" b="0" i="0" u="none" strike="noStrike">
                          <a:solidFill>
                            <a:srgbClr val="000000"/>
                          </a:solidFill>
                          <a:effectLst/>
                          <a:latin typeface="+mn-lt"/>
                        </a:rPr>
                        <a:t>1539</a:t>
                      </a:r>
                      <a:endParaRPr lang="zh-TW" sz="1400" b="0" i="0" u="none" strike="noStrike">
                        <a:solidFill>
                          <a:srgbClr val="000000"/>
                        </a:solidFill>
                        <a:effectLst/>
                        <a:latin typeface="+mn-lt"/>
                      </a:endParaRPr>
                    </a:p>
                  </a:txBody>
                  <a:tcPr marL="9525" marR="9525" marT="9525" marB="0" anchor="ctr"/>
                </a:tc>
                <a:tc>
                  <a:txBody>
                    <a:bodyPr/>
                    <a:lstStyle/>
                    <a:p>
                      <a:pPr algn="r" rtl="0" fontAlgn="ctr"/>
                      <a:r>
                        <a:rPr lang="en-US" sz="1400" b="0" i="0" u="none" strike="noStrike">
                          <a:solidFill>
                            <a:srgbClr val="000000"/>
                          </a:solidFill>
                          <a:effectLst/>
                          <a:latin typeface="+mn-lt"/>
                        </a:rPr>
                        <a:t>1002</a:t>
                      </a:r>
                      <a:endParaRPr lang="zh-TW" sz="1400" b="0" i="0" u="none" strike="noStrike">
                        <a:solidFill>
                          <a:srgbClr val="000000"/>
                        </a:solidFill>
                        <a:effectLst/>
                        <a:latin typeface="+mn-lt"/>
                      </a:endParaRPr>
                    </a:p>
                  </a:txBody>
                  <a:tcPr marL="9525" marR="9525" marT="9525" marB="0" anchor="ctr"/>
                </a:tc>
                <a:tc>
                  <a:txBody>
                    <a:bodyPr/>
                    <a:lstStyle/>
                    <a:p>
                      <a:pPr algn="r" rtl="0" fontAlgn="ctr"/>
                      <a:r>
                        <a:rPr lang="en-US" sz="1400" b="0" i="0" u="none" strike="noStrike">
                          <a:solidFill>
                            <a:srgbClr val="000000"/>
                          </a:solidFill>
                          <a:effectLst/>
                          <a:latin typeface="+mn-lt"/>
                        </a:rPr>
                        <a:t>1028</a:t>
                      </a:r>
                      <a:endParaRPr lang="zh-TW" sz="1400" b="0" i="0" u="none" strike="noStrike">
                        <a:solidFill>
                          <a:srgbClr val="000000"/>
                        </a:solidFill>
                        <a:effectLst/>
                        <a:latin typeface="+mn-lt"/>
                      </a:endParaRPr>
                    </a:p>
                  </a:txBody>
                  <a:tcPr marL="9525" marR="9525" marT="9525" marB="0" anchor="ctr"/>
                </a:tc>
                <a:tc>
                  <a:txBody>
                    <a:bodyPr/>
                    <a:lstStyle/>
                    <a:p>
                      <a:pPr algn="r" rtl="0" fontAlgn="ctr"/>
                      <a:r>
                        <a:rPr lang="en-US" sz="1400" b="0" i="0" u="none" strike="noStrike">
                          <a:solidFill>
                            <a:srgbClr val="000000"/>
                          </a:solidFill>
                          <a:effectLst/>
                          <a:latin typeface="+mn-lt"/>
                        </a:rPr>
                        <a:t>1339</a:t>
                      </a:r>
                      <a:endParaRPr lang="zh-TW" sz="1400" b="0" i="0" u="none" strike="noStrike">
                        <a:solidFill>
                          <a:srgbClr val="000000"/>
                        </a:solidFill>
                        <a:effectLst/>
                        <a:latin typeface="+mn-lt"/>
                      </a:endParaRPr>
                    </a:p>
                  </a:txBody>
                  <a:tcPr marL="9525" marR="9525" marT="9525" marB="0" anchor="ctr"/>
                </a:tc>
                <a:tc>
                  <a:txBody>
                    <a:bodyPr/>
                    <a:lstStyle/>
                    <a:p>
                      <a:pPr algn="r" rtl="0" fontAlgn="ctr"/>
                      <a:r>
                        <a:rPr lang="en-US" sz="1400" b="0" i="0" u="none" strike="noStrike">
                          <a:solidFill>
                            <a:srgbClr val="000000"/>
                          </a:solidFill>
                          <a:effectLst/>
                          <a:latin typeface="+mn-lt"/>
                        </a:rPr>
                        <a:t>1012</a:t>
                      </a:r>
                      <a:endParaRPr lang="zh-TW" sz="1400" b="0" i="0" u="none" strike="noStrike">
                        <a:solidFill>
                          <a:srgbClr val="000000"/>
                        </a:solidFill>
                        <a:effectLst/>
                        <a:latin typeface="+mn-lt"/>
                      </a:endParaRPr>
                    </a:p>
                  </a:txBody>
                  <a:tcPr marL="9525" marR="9525" marT="9525" marB="0" anchor="ctr"/>
                </a:tc>
                <a:tc>
                  <a:txBody>
                    <a:bodyPr/>
                    <a:lstStyle/>
                    <a:p>
                      <a:pPr algn="r" rtl="0" fontAlgn="ctr"/>
                      <a:r>
                        <a:rPr lang="en-US" sz="1400" b="0" i="0" u="none" strike="noStrike">
                          <a:solidFill>
                            <a:srgbClr val="000000"/>
                          </a:solidFill>
                          <a:effectLst/>
                          <a:latin typeface="+mn-lt"/>
                        </a:rPr>
                        <a:t>1000</a:t>
                      </a:r>
                      <a:endParaRPr lang="zh-TW" sz="1400" b="0" i="0" u="none" strike="noStrike">
                        <a:solidFill>
                          <a:srgbClr val="000000"/>
                        </a:solidFill>
                        <a:effectLst/>
                        <a:latin typeface="+mn-lt"/>
                      </a:endParaRPr>
                    </a:p>
                  </a:txBody>
                  <a:tcPr marL="9525" marR="9525" marT="9525" marB="0" anchor="ctr"/>
                </a:tc>
                <a:tc>
                  <a:txBody>
                    <a:bodyPr/>
                    <a:lstStyle/>
                    <a:p>
                      <a:pPr algn="r" rtl="0" fontAlgn="ctr"/>
                      <a:r>
                        <a:rPr lang="en-US" altLang="zh-TW" sz="1400" b="0" i="0" u="none" strike="noStrike" dirty="0" smtClean="0">
                          <a:solidFill>
                            <a:srgbClr val="000000"/>
                          </a:solidFill>
                          <a:effectLst/>
                          <a:latin typeface="+mn-lt"/>
                        </a:rPr>
                        <a:t>1003</a:t>
                      </a:r>
                      <a:endParaRPr lang="zh-TW" sz="1400" b="0" i="0" u="none" strike="noStrike" dirty="0">
                        <a:solidFill>
                          <a:srgbClr val="000000"/>
                        </a:solidFill>
                        <a:effectLst/>
                        <a:latin typeface="+mn-lt"/>
                      </a:endParaRPr>
                    </a:p>
                  </a:txBody>
                  <a:tcPr marL="9525" marR="9525" marT="9525" marB="0" anchor="ctr"/>
                </a:tc>
                <a:tc>
                  <a:txBody>
                    <a:bodyPr/>
                    <a:lstStyle/>
                    <a:p>
                      <a:pPr algn="r" rtl="0" fontAlgn="ctr"/>
                      <a:r>
                        <a:rPr lang="en-US" altLang="zh-TW" sz="1400" b="0" i="0" u="none" strike="noStrike" dirty="0" smtClean="0">
                          <a:solidFill>
                            <a:srgbClr val="000000"/>
                          </a:solidFill>
                          <a:effectLst/>
                          <a:latin typeface="+mn-lt"/>
                        </a:rPr>
                        <a:t>13389</a:t>
                      </a:r>
                      <a:endParaRPr lang="zh-TW" sz="1400" b="0" i="0" u="none" strike="noStrike" dirty="0">
                        <a:solidFill>
                          <a:srgbClr val="000000"/>
                        </a:solidFill>
                        <a:effectLst/>
                        <a:latin typeface="+mn-lt"/>
                      </a:endParaRPr>
                    </a:p>
                  </a:txBody>
                  <a:tcPr marL="9525" marR="9525" marT="9525" marB="0" anchor="ctr"/>
                </a:tc>
              </a:tr>
              <a:tr h="392642">
                <a:tc vMerge="1">
                  <a:txBody>
                    <a:bodyPr/>
                    <a:lstStyle/>
                    <a:p>
                      <a:endParaRPr lang="zh-TW" altLang="en-US" dirty="0"/>
                    </a:p>
                  </a:txBody>
                  <a:tcPr/>
                </a:tc>
                <a:tc>
                  <a:txBody>
                    <a:bodyPr/>
                    <a:lstStyle/>
                    <a:p>
                      <a:r>
                        <a:rPr lang="en-US" altLang="zh-TW" sz="1050" dirty="0" smtClean="0"/>
                        <a:t>Take</a:t>
                      </a:r>
                      <a:r>
                        <a:rPr lang="en-US" altLang="zh-TW" sz="1050" baseline="0" dirty="0" smtClean="0"/>
                        <a:t> Down</a:t>
                      </a:r>
                      <a:endParaRPr lang="zh-TW" altLang="en-US" sz="1050" dirty="0"/>
                    </a:p>
                  </a:txBody>
                  <a:tcPr/>
                </a:tc>
                <a:tc>
                  <a:txBody>
                    <a:bodyPr/>
                    <a:lstStyle/>
                    <a:p>
                      <a:pPr algn="r" rtl="0" fontAlgn="ctr"/>
                      <a:r>
                        <a:rPr lang="zh-TW" sz="1400" b="0" i="0" u="none" strike="noStrike" dirty="0">
                          <a:solidFill>
                            <a:srgbClr val="000000"/>
                          </a:solidFill>
                          <a:effectLst/>
                          <a:latin typeface="+mn-lt"/>
                        </a:rPr>
                        <a:t>797</a:t>
                      </a:r>
                    </a:p>
                  </a:txBody>
                  <a:tcPr marL="9525" marR="9525" marT="9525" marB="0" anchor="ctr"/>
                </a:tc>
                <a:tc>
                  <a:txBody>
                    <a:bodyPr/>
                    <a:lstStyle/>
                    <a:p>
                      <a:pPr algn="r" rtl="0" fontAlgn="ctr"/>
                      <a:r>
                        <a:rPr lang="zh-TW" sz="1400" b="0" i="0" u="none" strike="noStrike">
                          <a:solidFill>
                            <a:srgbClr val="000000"/>
                          </a:solidFill>
                          <a:effectLst/>
                          <a:latin typeface="+mn-lt"/>
                        </a:rPr>
                        <a:t>1133</a:t>
                      </a:r>
                    </a:p>
                  </a:txBody>
                  <a:tcPr marL="9525" marR="9525" marT="9525" marB="0" anchor="ctr"/>
                </a:tc>
                <a:tc>
                  <a:txBody>
                    <a:bodyPr/>
                    <a:lstStyle/>
                    <a:p>
                      <a:pPr algn="r" rtl="0" fontAlgn="ctr"/>
                      <a:r>
                        <a:rPr lang="zh-TW" sz="1400" b="0" i="0" u="none" strike="noStrike">
                          <a:solidFill>
                            <a:srgbClr val="000000"/>
                          </a:solidFill>
                          <a:effectLst/>
                          <a:latin typeface="+mn-lt"/>
                        </a:rPr>
                        <a:t>1051</a:t>
                      </a:r>
                    </a:p>
                  </a:txBody>
                  <a:tcPr marL="9525" marR="9525" marT="9525" marB="0" anchor="ctr"/>
                </a:tc>
                <a:tc>
                  <a:txBody>
                    <a:bodyPr/>
                    <a:lstStyle/>
                    <a:p>
                      <a:pPr algn="r" rtl="0" fontAlgn="ctr"/>
                      <a:r>
                        <a:rPr lang="zh-TW" sz="1400" b="0" i="0" u="none" strike="noStrike">
                          <a:solidFill>
                            <a:srgbClr val="000000"/>
                          </a:solidFill>
                          <a:effectLst/>
                          <a:latin typeface="+mn-lt"/>
                        </a:rPr>
                        <a:t>837</a:t>
                      </a:r>
                    </a:p>
                  </a:txBody>
                  <a:tcPr marL="9525" marR="9525" marT="9525" marB="0" anchor="ctr"/>
                </a:tc>
                <a:tc>
                  <a:txBody>
                    <a:bodyPr/>
                    <a:lstStyle/>
                    <a:p>
                      <a:pPr algn="r" rtl="0" fontAlgn="ctr"/>
                      <a:r>
                        <a:rPr lang="zh-TW" sz="1400" b="0" i="0" u="none" strike="noStrike">
                          <a:solidFill>
                            <a:srgbClr val="000000"/>
                          </a:solidFill>
                          <a:effectLst/>
                          <a:latin typeface="+mn-lt"/>
                        </a:rPr>
                        <a:t>1008</a:t>
                      </a:r>
                    </a:p>
                  </a:txBody>
                  <a:tcPr marL="9525" marR="9525" marT="9525" marB="0" anchor="ctr"/>
                </a:tc>
                <a:tc>
                  <a:txBody>
                    <a:bodyPr/>
                    <a:lstStyle/>
                    <a:p>
                      <a:pPr algn="r" rtl="0" fontAlgn="ctr"/>
                      <a:r>
                        <a:rPr lang="zh-TW" sz="1400" b="0" i="0" u="none" strike="noStrike" dirty="0">
                          <a:solidFill>
                            <a:srgbClr val="000000"/>
                          </a:solidFill>
                          <a:effectLst/>
                          <a:latin typeface="+mn-lt"/>
                        </a:rPr>
                        <a:t>1447</a:t>
                      </a:r>
                    </a:p>
                  </a:txBody>
                  <a:tcPr marL="9525" marR="9525" marT="9525" marB="0" anchor="ctr"/>
                </a:tc>
                <a:tc>
                  <a:txBody>
                    <a:bodyPr/>
                    <a:lstStyle/>
                    <a:p>
                      <a:pPr algn="r" rtl="0" fontAlgn="ctr"/>
                      <a:r>
                        <a:rPr lang="zh-TW" sz="1400" b="0" i="0" u="none" strike="noStrike">
                          <a:solidFill>
                            <a:srgbClr val="000000"/>
                          </a:solidFill>
                          <a:effectLst/>
                          <a:latin typeface="+mn-lt"/>
                        </a:rPr>
                        <a:t>982</a:t>
                      </a:r>
                    </a:p>
                  </a:txBody>
                  <a:tcPr marL="9525" marR="9525" marT="9525" marB="0" anchor="ctr"/>
                </a:tc>
                <a:tc>
                  <a:txBody>
                    <a:bodyPr/>
                    <a:lstStyle/>
                    <a:p>
                      <a:pPr algn="r" rtl="0" fontAlgn="ctr"/>
                      <a:r>
                        <a:rPr lang="zh-TW" sz="1400" b="0" i="0" u="none" strike="noStrike">
                          <a:solidFill>
                            <a:srgbClr val="000000"/>
                          </a:solidFill>
                          <a:effectLst/>
                          <a:latin typeface="+mn-lt"/>
                        </a:rPr>
                        <a:t>1028</a:t>
                      </a:r>
                    </a:p>
                  </a:txBody>
                  <a:tcPr marL="9525" marR="9525" marT="9525" marB="0" anchor="ctr"/>
                </a:tc>
                <a:tc>
                  <a:txBody>
                    <a:bodyPr/>
                    <a:lstStyle/>
                    <a:p>
                      <a:pPr algn="r" rtl="0" fontAlgn="ctr"/>
                      <a:r>
                        <a:rPr lang="zh-TW" sz="1400" b="0" i="0" u="none" strike="noStrike">
                          <a:solidFill>
                            <a:srgbClr val="000000"/>
                          </a:solidFill>
                          <a:effectLst/>
                          <a:latin typeface="+mn-lt"/>
                        </a:rPr>
                        <a:t>1018</a:t>
                      </a:r>
                    </a:p>
                  </a:txBody>
                  <a:tcPr marL="9525" marR="9525" marT="9525" marB="0" anchor="ctr"/>
                </a:tc>
                <a:tc>
                  <a:txBody>
                    <a:bodyPr/>
                    <a:lstStyle/>
                    <a:p>
                      <a:pPr algn="r" rtl="0" fontAlgn="ctr"/>
                      <a:r>
                        <a:rPr lang="zh-TW" sz="1400" b="0" i="0" u="none" strike="noStrike">
                          <a:solidFill>
                            <a:srgbClr val="000000"/>
                          </a:solidFill>
                          <a:effectLst/>
                          <a:latin typeface="+mn-lt"/>
                        </a:rPr>
                        <a:t>1012</a:t>
                      </a:r>
                    </a:p>
                  </a:txBody>
                  <a:tcPr marL="9525" marR="9525" marT="9525" marB="0" anchor="ctr"/>
                </a:tc>
                <a:tc>
                  <a:txBody>
                    <a:bodyPr/>
                    <a:lstStyle/>
                    <a:p>
                      <a:pPr algn="r" rtl="0" fontAlgn="ctr"/>
                      <a:r>
                        <a:rPr lang="zh-TW" sz="1400" b="0" i="0" u="none" strike="noStrike">
                          <a:solidFill>
                            <a:srgbClr val="000000"/>
                          </a:solidFill>
                          <a:effectLst/>
                          <a:latin typeface="+mn-lt"/>
                        </a:rPr>
                        <a:t>940</a:t>
                      </a:r>
                    </a:p>
                  </a:txBody>
                  <a:tcPr marL="9525" marR="9525" marT="9525" marB="0" anchor="ctr"/>
                </a:tc>
                <a:tc>
                  <a:txBody>
                    <a:bodyPr/>
                    <a:lstStyle/>
                    <a:p>
                      <a:pPr algn="r" rtl="0" fontAlgn="ctr"/>
                      <a:r>
                        <a:rPr lang="en-US" altLang="zh-TW" sz="1400" b="0" i="0" u="none" strike="noStrike" dirty="0" smtClean="0">
                          <a:solidFill>
                            <a:srgbClr val="000000"/>
                          </a:solidFill>
                          <a:effectLst/>
                          <a:latin typeface="+mn-lt"/>
                        </a:rPr>
                        <a:t>1003</a:t>
                      </a:r>
                      <a:endParaRPr lang="zh-TW" sz="1400" b="0" i="0" u="none" strike="noStrike" dirty="0">
                        <a:solidFill>
                          <a:srgbClr val="000000"/>
                        </a:solidFill>
                        <a:effectLst/>
                        <a:latin typeface="+mn-lt"/>
                      </a:endParaRPr>
                    </a:p>
                  </a:txBody>
                  <a:tcPr marL="9525" marR="9525" marT="9525" marB="0" anchor="ctr"/>
                </a:tc>
                <a:tc>
                  <a:txBody>
                    <a:bodyPr/>
                    <a:lstStyle/>
                    <a:p>
                      <a:pPr algn="r" rtl="0" fontAlgn="ctr"/>
                      <a:r>
                        <a:rPr lang="en-US" altLang="zh-TW" sz="1400" b="0" i="0" u="none" strike="noStrike" dirty="0" smtClean="0">
                          <a:solidFill>
                            <a:srgbClr val="000000"/>
                          </a:solidFill>
                          <a:effectLst/>
                          <a:latin typeface="+mn-lt"/>
                        </a:rPr>
                        <a:t>12265</a:t>
                      </a:r>
                      <a:endParaRPr lang="zh-TW" sz="1400" b="0" i="0" u="none" strike="noStrike" dirty="0">
                        <a:solidFill>
                          <a:srgbClr val="000000"/>
                        </a:solidFill>
                        <a:effectLst/>
                        <a:latin typeface="+mn-lt"/>
                      </a:endParaRPr>
                    </a:p>
                  </a:txBody>
                  <a:tcPr marL="9525" marR="9525" marT="9525" marB="0" anchor="ctr"/>
                </a:tc>
              </a:tr>
              <a:tr h="370840">
                <a:tc vMerge="1">
                  <a:txBody>
                    <a:bodyPr/>
                    <a:lstStyle/>
                    <a:p>
                      <a:endParaRPr lang="zh-TW" altLang="en-US" dirty="0"/>
                    </a:p>
                  </a:txBody>
                  <a:tcPr/>
                </a:tc>
                <a:tc>
                  <a:txBody>
                    <a:bodyPr/>
                    <a:lstStyle/>
                    <a:p>
                      <a:r>
                        <a:rPr lang="en-US" altLang="zh-TW" sz="1050" dirty="0" smtClean="0">
                          <a:solidFill>
                            <a:srgbClr val="002060"/>
                          </a:solidFill>
                        </a:rPr>
                        <a:t>RATE</a:t>
                      </a:r>
                      <a:endParaRPr lang="zh-TW" altLang="en-US" sz="1050" dirty="0">
                        <a:solidFill>
                          <a:srgbClr val="002060"/>
                        </a:solidFill>
                      </a:endParaRPr>
                    </a:p>
                  </a:txBody>
                  <a:tcPr/>
                </a:tc>
                <a:tc>
                  <a:txBody>
                    <a:bodyPr/>
                    <a:lstStyle/>
                    <a:p>
                      <a:pPr algn="r" rtl="0" fontAlgn="ctr"/>
                      <a:r>
                        <a:rPr lang="en-US" sz="1600" b="0" i="0" u="none" strike="noStrike" dirty="0">
                          <a:solidFill>
                            <a:srgbClr val="002060"/>
                          </a:solidFill>
                          <a:effectLst/>
                          <a:latin typeface="+mn-lt"/>
                        </a:rPr>
                        <a:t>91%</a:t>
                      </a:r>
                      <a:endParaRPr lang="zh-TW" sz="1600" b="0" i="0" u="none" strike="noStrike" dirty="0">
                        <a:solidFill>
                          <a:srgbClr val="002060"/>
                        </a:solidFill>
                        <a:effectLst/>
                        <a:latin typeface="+mn-lt"/>
                      </a:endParaRPr>
                    </a:p>
                  </a:txBody>
                  <a:tcPr marL="9525" marR="9525" marT="9525" marB="0" anchor="ctr"/>
                </a:tc>
                <a:tc>
                  <a:txBody>
                    <a:bodyPr/>
                    <a:lstStyle/>
                    <a:p>
                      <a:pPr algn="r" rtl="0" fontAlgn="ctr"/>
                      <a:r>
                        <a:rPr lang="en-US" sz="1600" b="0" i="0" u="none" strike="noStrike" dirty="0">
                          <a:solidFill>
                            <a:srgbClr val="002060"/>
                          </a:solidFill>
                          <a:effectLst/>
                          <a:latin typeface="+mn-lt"/>
                        </a:rPr>
                        <a:t>90%</a:t>
                      </a:r>
                      <a:endParaRPr lang="zh-TW" sz="1600" b="0" i="0" u="none" strike="noStrike" dirty="0">
                        <a:solidFill>
                          <a:srgbClr val="002060"/>
                        </a:solidFill>
                        <a:effectLst/>
                        <a:latin typeface="+mn-lt"/>
                      </a:endParaRPr>
                    </a:p>
                  </a:txBody>
                  <a:tcPr marL="9525" marR="9525" marT="9525" marB="0" anchor="ctr"/>
                </a:tc>
                <a:tc>
                  <a:txBody>
                    <a:bodyPr/>
                    <a:lstStyle/>
                    <a:p>
                      <a:pPr algn="r" rtl="0" fontAlgn="ctr"/>
                      <a:r>
                        <a:rPr lang="en-US" sz="1600" b="0" i="0" u="none" strike="noStrike" dirty="0">
                          <a:solidFill>
                            <a:srgbClr val="002060"/>
                          </a:solidFill>
                          <a:effectLst/>
                          <a:latin typeface="+mn-lt"/>
                        </a:rPr>
                        <a:t>100%</a:t>
                      </a:r>
                      <a:endParaRPr lang="zh-TW" sz="1600" b="0" i="0" u="none" strike="noStrike" dirty="0">
                        <a:solidFill>
                          <a:srgbClr val="002060"/>
                        </a:solidFill>
                        <a:effectLst/>
                        <a:latin typeface="+mn-lt"/>
                      </a:endParaRPr>
                    </a:p>
                  </a:txBody>
                  <a:tcPr marL="9525" marR="9525" marT="9525" marB="0" anchor="ctr"/>
                </a:tc>
                <a:tc>
                  <a:txBody>
                    <a:bodyPr/>
                    <a:lstStyle/>
                    <a:p>
                      <a:pPr algn="r" rtl="0" fontAlgn="ctr"/>
                      <a:r>
                        <a:rPr lang="en-US" sz="1600" b="0" i="0" u="none" strike="noStrike" dirty="0">
                          <a:solidFill>
                            <a:srgbClr val="002060"/>
                          </a:solidFill>
                          <a:effectLst/>
                          <a:latin typeface="+mn-lt"/>
                        </a:rPr>
                        <a:t>73%</a:t>
                      </a:r>
                      <a:endParaRPr lang="zh-TW" sz="1600" b="0" i="0" u="none" strike="noStrike" dirty="0">
                        <a:solidFill>
                          <a:srgbClr val="002060"/>
                        </a:solidFill>
                        <a:effectLst/>
                        <a:latin typeface="+mn-lt"/>
                      </a:endParaRPr>
                    </a:p>
                  </a:txBody>
                  <a:tcPr marL="9525" marR="9525" marT="9525" marB="0" anchor="ctr"/>
                </a:tc>
                <a:tc>
                  <a:txBody>
                    <a:bodyPr/>
                    <a:lstStyle/>
                    <a:p>
                      <a:pPr algn="r" rtl="0" fontAlgn="ctr"/>
                      <a:r>
                        <a:rPr lang="en-US" sz="1600" b="0" i="0" u="none" strike="noStrike" dirty="0">
                          <a:solidFill>
                            <a:srgbClr val="002060"/>
                          </a:solidFill>
                          <a:effectLst/>
                          <a:latin typeface="+mn-lt"/>
                        </a:rPr>
                        <a:t>89%</a:t>
                      </a:r>
                      <a:endParaRPr lang="zh-TW" sz="1600" b="0" i="0" u="none" strike="noStrike" dirty="0">
                        <a:solidFill>
                          <a:srgbClr val="002060"/>
                        </a:solidFill>
                        <a:effectLst/>
                        <a:latin typeface="+mn-lt"/>
                      </a:endParaRPr>
                    </a:p>
                  </a:txBody>
                  <a:tcPr marL="9525" marR="9525" marT="9525" marB="0" anchor="ctr"/>
                </a:tc>
                <a:tc>
                  <a:txBody>
                    <a:bodyPr/>
                    <a:lstStyle/>
                    <a:p>
                      <a:pPr algn="r" rtl="0" fontAlgn="ctr"/>
                      <a:r>
                        <a:rPr lang="en-US" sz="1600" b="0" i="0" u="none" strike="noStrike" dirty="0">
                          <a:solidFill>
                            <a:srgbClr val="002060"/>
                          </a:solidFill>
                          <a:effectLst/>
                          <a:latin typeface="+mn-lt"/>
                        </a:rPr>
                        <a:t>94%</a:t>
                      </a:r>
                      <a:endParaRPr lang="zh-TW" sz="1600" b="0" i="0" u="none" strike="noStrike" dirty="0">
                        <a:solidFill>
                          <a:srgbClr val="002060"/>
                        </a:solidFill>
                        <a:effectLst/>
                        <a:latin typeface="+mn-lt"/>
                      </a:endParaRPr>
                    </a:p>
                  </a:txBody>
                  <a:tcPr marL="9525" marR="9525" marT="9525" marB="0" anchor="ctr"/>
                </a:tc>
                <a:tc>
                  <a:txBody>
                    <a:bodyPr/>
                    <a:lstStyle/>
                    <a:p>
                      <a:pPr algn="r" rtl="0" fontAlgn="ctr"/>
                      <a:r>
                        <a:rPr lang="en-US" sz="1600" b="0" i="0" u="none" strike="noStrike" dirty="0">
                          <a:solidFill>
                            <a:srgbClr val="002060"/>
                          </a:solidFill>
                          <a:effectLst/>
                          <a:latin typeface="+mn-lt"/>
                        </a:rPr>
                        <a:t>98%</a:t>
                      </a:r>
                      <a:endParaRPr lang="zh-TW" sz="1600" b="0" i="0" u="none" strike="noStrike" dirty="0">
                        <a:solidFill>
                          <a:srgbClr val="002060"/>
                        </a:solidFill>
                        <a:effectLst/>
                        <a:latin typeface="+mn-lt"/>
                      </a:endParaRPr>
                    </a:p>
                  </a:txBody>
                  <a:tcPr marL="9525" marR="9525" marT="9525" marB="0" anchor="ctr"/>
                </a:tc>
                <a:tc>
                  <a:txBody>
                    <a:bodyPr/>
                    <a:lstStyle/>
                    <a:p>
                      <a:pPr algn="r" rtl="0" fontAlgn="ctr"/>
                      <a:r>
                        <a:rPr lang="en-US" sz="1600" b="0" i="0" u="none" strike="noStrike" dirty="0">
                          <a:solidFill>
                            <a:srgbClr val="002060"/>
                          </a:solidFill>
                          <a:effectLst/>
                          <a:latin typeface="+mn-lt"/>
                        </a:rPr>
                        <a:t>100%</a:t>
                      </a:r>
                      <a:endParaRPr lang="zh-TW" sz="1600" b="0" i="0" u="none" strike="noStrike" dirty="0">
                        <a:solidFill>
                          <a:srgbClr val="002060"/>
                        </a:solidFill>
                        <a:effectLst/>
                        <a:latin typeface="+mn-lt"/>
                      </a:endParaRPr>
                    </a:p>
                  </a:txBody>
                  <a:tcPr marL="9525" marR="9525" marT="9525" marB="0" anchor="ctr"/>
                </a:tc>
                <a:tc>
                  <a:txBody>
                    <a:bodyPr/>
                    <a:lstStyle/>
                    <a:p>
                      <a:pPr algn="r" rtl="0" fontAlgn="ctr"/>
                      <a:r>
                        <a:rPr lang="en-US" sz="1600" b="0" i="0" u="none" strike="noStrike" dirty="0">
                          <a:solidFill>
                            <a:srgbClr val="002060"/>
                          </a:solidFill>
                          <a:effectLst/>
                          <a:latin typeface="+mn-lt"/>
                        </a:rPr>
                        <a:t>76%</a:t>
                      </a:r>
                      <a:endParaRPr lang="zh-TW" sz="1600" b="0" i="0" u="none" strike="noStrike" dirty="0">
                        <a:solidFill>
                          <a:srgbClr val="002060"/>
                        </a:solidFill>
                        <a:effectLst/>
                        <a:latin typeface="+mn-lt"/>
                      </a:endParaRPr>
                    </a:p>
                  </a:txBody>
                  <a:tcPr marL="9525" marR="9525" marT="9525" marB="0" anchor="ctr"/>
                </a:tc>
                <a:tc>
                  <a:txBody>
                    <a:bodyPr/>
                    <a:lstStyle/>
                    <a:p>
                      <a:pPr algn="r" rtl="0" fontAlgn="ctr"/>
                      <a:r>
                        <a:rPr lang="en-US" sz="1600" b="0" i="0" u="none" strike="noStrike" dirty="0">
                          <a:solidFill>
                            <a:srgbClr val="002060"/>
                          </a:solidFill>
                          <a:effectLst/>
                          <a:latin typeface="+mn-lt"/>
                        </a:rPr>
                        <a:t>100%</a:t>
                      </a:r>
                      <a:endParaRPr lang="zh-TW" sz="1600" b="0" i="0" u="none" strike="noStrike" dirty="0">
                        <a:solidFill>
                          <a:srgbClr val="002060"/>
                        </a:solidFill>
                        <a:effectLst/>
                        <a:latin typeface="+mn-lt"/>
                      </a:endParaRPr>
                    </a:p>
                  </a:txBody>
                  <a:tcPr marL="9525" marR="9525" marT="9525" marB="0" anchor="ctr"/>
                </a:tc>
                <a:tc>
                  <a:txBody>
                    <a:bodyPr/>
                    <a:lstStyle/>
                    <a:p>
                      <a:pPr algn="r" rtl="0" fontAlgn="ctr"/>
                      <a:r>
                        <a:rPr lang="en-US" sz="1600" b="0" i="0" u="none" strike="noStrike" dirty="0">
                          <a:solidFill>
                            <a:srgbClr val="002060"/>
                          </a:solidFill>
                          <a:effectLst/>
                          <a:latin typeface="+mn-lt"/>
                        </a:rPr>
                        <a:t>94%</a:t>
                      </a:r>
                      <a:endParaRPr lang="zh-TW" sz="1600" b="0" i="0" u="none" strike="noStrike" dirty="0">
                        <a:solidFill>
                          <a:srgbClr val="002060"/>
                        </a:solidFill>
                        <a:effectLst/>
                        <a:latin typeface="+mn-lt"/>
                      </a:endParaRPr>
                    </a:p>
                  </a:txBody>
                  <a:tcPr marL="9525" marR="9525" marT="9525" marB="0" anchor="ctr"/>
                </a:tc>
                <a:tc>
                  <a:txBody>
                    <a:bodyPr/>
                    <a:lstStyle/>
                    <a:p>
                      <a:pPr algn="r" rtl="0" fontAlgn="ctr"/>
                      <a:r>
                        <a:rPr lang="en-US" altLang="zh-TW" sz="1600" b="0" i="0" u="none" strike="noStrike" dirty="0" smtClean="0">
                          <a:solidFill>
                            <a:srgbClr val="002060"/>
                          </a:solidFill>
                          <a:effectLst/>
                          <a:latin typeface="+mn-lt"/>
                        </a:rPr>
                        <a:t>100%</a:t>
                      </a:r>
                      <a:endParaRPr lang="zh-TW" sz="1600" b="0" i="0" u="none" strike="noStrike" dirty="0">
                        <a:solidFill>
                          <a:srgbClr val="002060"/>
                        </a:solidFill>
                        <a:effectLst/>
                        <a:latin typeface="+mn-lt"/>
                      </a:endParaRPr>
                    </a:p>
                  </a:txBody>
                  <a:tcPr marL="9525" marR="9525" marT="9525" marB="0" anchor="ctr"/>
                </a:tc>
                <a:tc>
                  <a:txBody>
                    <a:bodyPr/>
                    <a:lstStyle/>
                    <a:p>
                      <a:pPr algn="r" rtl="0" fontAlgn="ctr"/>
                      <a:r>
                        <a:rPr lang="en-US" sz="1600" b="0" i="0" u="none" strike="noStrike" dirty="0">
                          <a:solidFill>
                            <a:srgbClr val="002060"/>
                          </a:solidFill>
                          <a:effectLst/>
                          <a:latin typeface="+mn-lt"/>
                        </a:rPr>
                        <a:t>91% </a:t>
                      </a:r>
                      <a:endParaRPr lang="zh-TW" sz="1600" b="0" i="0" u="none" strike="noStrike" dirty="0">
                        <a:solidFill>
                          <a:srgbClr val="002060"/>
                        </a:solidFill>
                        <a:effectLst/>
                        <a:latin typeface="+mn-lt"/>
                      </a:endParaRPr>
                    </a:p>
                  </a:txBody>
                  <a:tcPr marL="9525" marR="9525" marT="9525" marB="0" anchor="ctr"/>
                </a:tc>
              </a:tr>
              <a:tr h="370840">
                <a:tc rowSpan="3">
                  <a:txBody>
                    <a:bodyPr/>
                    <a:lstStyle/>
                    <a:p>
                      <a:r>
                        <a:rPr lang="en-US" altLang="zh-TW" dirty="0" smtClean="0"/>
                        <a:t>TISF</a:t>
                      </a:r>
                      <a:endParaRPr lang="zh-TW" altLang="en-US" dirty="0"/>
                    </a:p>
                  </a:txBody>
                  <a:tcPr/>
                </a:tc>
                <a:tc>
                  <a:txBody>
                    <a:bodyPr/>
                    <a:lstStyle/>
                    <a:p>
                      <a:r>
                        <a:rPr lang="en-US" altLang="zh-TW" sz="1050" dirty="0" smtClean="0"/>
                        <a:t>C&amp;D Letter</a:t>
                      </a:r>
                      <a:endParaRPr lang="zh-TW" altLang="en-US" sz="1050" dirty="0"/>
                    </a:p>
                  </a:txBody>
                  <a:tcPr/>
                </a:tc>
                <a:tc>
                  <a:txBody>
                    <a:bodyPr/>
                    <a:lstStyle/>
                    <a:p>
                      <a:pPr algn="r" fontAlgn="ctr"/>
                      <a:r>
                        <a:rPr lang="en-US" sz="1400" b="0" i="0" u="none" strike="noStrike" dirty="0">
                          <a:solidFill>
                            <a:schemeClr val="tx1"/>
                          </a:solidFill>
                          <a:effectLst/>
                          <a:latin typeface="+mn-lt"/>
                        </a:rPr>
                        <a:t>14</a:t>
                      </a:r>
                    </a:p>
                  </a:txBody>
                  <a:tcPr marL="9525" marR="9525" marT="9525" marB="0" anchor="ctr"/>
                </a:tc>
                <a:tc>
                  <a:txBody>
                    <a:bodyPr/>
                    <a:lstStyle/>
                    <a:p>
                      <a:pPr algn="r" fontAlgn="ctr"/>
                      <a:r>
                        <a:rPr lang="en-US" sz="1400" b="0" i="0" u="none" strike="noStrike">
                          <a:solidFill>
                            <a:schemeClr val="tx1"/>
                          </a:solidFill>
                          <a:effectLst/>
                          <a:latin typeface="+mn-lt"/>
                        </a:rPr>
                        <a:t>16</a:t>
                      </a:r>
                    </a:p>
                  </a:txBody>
                  <a:tcPr marL="9525" marR="9525" marT="9525" marB="0" anchor="ctr"/>
                </a:tc>
                <a:tc>
                  <a:txBody>
                    <a:bodyPr/>
                    <a:lstStyle/>
                    <a:p>
                      <a:pPr algn="r" fontAlgn="ctr"/>
                      <a:r>
                        <a:rPr lang="en-US" sz="1400" b="0" i="0" u="none" strike="noStrike">
                          <a:solidFill>
                            <a:schemeClr val="tx1"/>
                          </a:solidFill>
                          <a:effectLst/>
                          <a:latin typeface="+mn-lt"/>
                        </a:rPr>
                        <a:t>11</a:t>
                      </a:r>
                    </a:p>
                  </a:txBody>
                  <a:tcPr marL="9525" marR="9525" marT="9525" marB="0" anchor="ctr"/>
                </a:tc>
                <a:tc>
                  <a:txBody>
                    <a:bodyPr/>
                    <a:lstStyle/>
                    <a:p>
                      <a:pPr algn="r" fontAlgn="ctr"/>
                      <a:r>
                        <a:rPr lang="en-US" sz="1400" b="0" i="0" u="none" strike="noStrike">
                          <a:solidFill>
                            <a:schemeClr val="tx1"/>
                          </a:solidFill>
                          <a:effectLst/>
                          <a:latin typeface="+mn-lt"/>
                        </a:rPr>
                        <a:t>32</a:t>
                      </a:r>
                    </a:p>
                  </a:txBody>
                  <a:tcPr marL="9525" marR="9525" marT="9525" marB="0" anchor="ctr"/>
                </a:tc>
                <a:tc>
                  <a:txBody>
                    <a:bodyPr/>
                    <a:lstStyle/>
                    <a:p>
                      <a:pPr algn="r" fontAlgn="ctr"/>
                      <a:r>
                        <a:rPr lang="en-US" sz="1400" b="0" i="0" u="none" strike="noStrike">
                          <a:solidFill>
                            <a:schemeClr val="tx1"/>
                          </a:solidFill>
                          <a:effectLst/>
                          <a:latin typeface="+mn-lt"/>
                        </a:rPr>
                        <a:t>3</a:t>
                      </a:r>
                    </a:p>
                  </a:txBody>
                  <a:tcPr marL="9525" marR="9525" marT="9525" marB="0" anchor="ctr"/>
                </a:tc>
                <a:tc>
                  <a:txBody>
                    <a:bodyPr/>
                    <a:lstStyle/>
                    <a:p>
                      <a:pPr algn="r" fontAlgn="ctr"/>
                      <a:r>
                        <a:rPr lang="en-US" sz="1400" b="0" i="0" u="none" strike="noStrike">
                          <a:solidFill>
                            <a:schemeClr val="tx1"/>
                          </a:solidFill>
                          <a:effectLst/>
                          <a:latin typeface="+mn-lt"/>
                        </a:rPr>
                        <a:t>35</a:t>
                      </a:r>
                    </a:p>
                  </a:txBody>
                  <a:tcPr marL="9525" marR="9525" marT="9525" marB="0" anchor="ctr"/>
                </a:tc>
                <a:tc>
                  <a:txBody>
                    <a:bodyPr/>
                    <a:lstStyle/>
                    <a:p>
                      <a:pPr algn="r" fontAlgn="ctr"/>
                      <a:r>
                        <a:rPr lang="en-US" sz="1400" b="0" i="0" u="none" strike="noStrike">
                          <a:solidFill>
                            <a:schemeClr val="tx1"/>
                          </a:solidFill>
                          <a:effectLst/>
                          <a:latin typeface="+mn-lt"/>
                        </a:rPr>
                        <a:t>66</a:t>
                      </a:r>
                    </a:p>
                  </a:txBody>
                  <a:tcPr marL="9525" marR="9525" marT="9525" marB="0" anchor="ctr"/>
                </a:tc>
                <a:tc>
                  <a:txBody>
                    <a:bodyPr/>
                    <a:lstStyle/>
                    <a:p>
                      <a:pPr algn="r" fontAlgn="ctr"/>
                      <a:r>
                        <a:rPr lang="en-US" sz="1400" b="0" i="0" u="none" strike="noStrike">
                          <a:solidFill>
                            <a:schemeClr val="tx1"/>
                          </a:solidFill>
                          <a:effectLst/>
                          <a:latin typeface="+mn-lt"/>
                        </a:rPr>
                        <a:t>68</a:t>
                      </a:r>
                    </a:p>
                  </a:txBody>
                  <a:tcPr marL="9525" marR="9525" marT="9525" marB="0" anchor="ctr"/>
                </a:tc>
                <a:tc>
                  <a:txBody>
                    <a:bodyPr/>
                    <a:lstStyle/>
                    <a:p>
                      <a:pPr algn="r" fontAlgn="ctr"/>
                      <a:r>
                        <a:rPr lang="en-US" sz="1400" b="0" i="0" u="none" strike="noStrike">
                          <a:solidFill>
                            <a:schemeClr val="tx1"/>
                          </a:solidFill>
                          <a:effectLst/>
                          <a:latin typeface="+mn-lt"/>
                        </a:rPr>
                        <a:t>4</a:t>
                      </a:r>
                    </a:p>
                  </a:txBody>
                  <a:tcPr marL="9525" marR="9525" marT="9525" marB="0" anchor="ctr"/>
                </a:tc>
                <a:tc>
                  <a:txBody>
                    <a:bodyPr/>
                    <a:lstStyle/>
                    <a:p>
                      <a:pPr algn="r" fontAlgn="ctr"/>
                      <a:r>
                        <a:rPr lang="en-US" sz="1400" b="0" i="0" u="none" strike="noStrike">
                          <a:solidFill>
                            <a:schemeClr val="tx1"/>
                          </a:solidFill>
                          <a:effectLst/>
                          <a:latin typeface="+mn-lt"/>
                        </a:rPr>
                        <a:t>4</a:t>
                      </a:r>
                    </a:p>
                  </a:txBody>
                  <a:tcPr marL="9525" marR="9525" marT="9525" marB="0" anchor="ctr"/>
                </a:tc>
                <a:tc>
                  <a:txBody>
                    <a:bodyPr/>
                    <a:lstStyle/>
                    <a:p>
                      <a:pPr algn="r" fontAlgn="ctr"/>
                      <a:r>
                        <a:rPr lang="en-US" sz="1400" b="0" i="0" u="none" strike="noStrike">
                          <a:solidFill>
                            <a:schemeClr val="tx1"/>
                          </a:solidFill>
                          <a:effectLst/>
                          <a:latin typeface="+mn-lt"/>
                        </a:rPr>
                        <a:t>206</a:t>
                      </a:r>
                    </a:p>
                  </a:txBody>
                  <a:tcPr marL="9525" marR="9525" marT="9525" marB="0" anchor="ctr"/>
                </a:tc>
                <a:tc>
                  <a:txBody>
                    <a:bodyPr/>
                    <a:lstStyle/>
                    <a:p>
                      <a:pPr algn="r" fontAlgn="ctr"/>
                      <a:r>
                        <a:rPr lang="en-US" sz="1400" b="0" i="0" u="none" strike="noStrike">
                          <a:solidFill>
                            <a:schemeClr val="tx1"/>
                          </a:solidFill>
                          <a:effectLst/>
                          <a:latin typeface="+mn-lt"/>
                        </a:rPr>
                        <a:t>155</a:t>
                      </a:r>
                    </a:p>
                  </a:txBody>
                  <a:tcPr marL="9525" marR="9525" marT="9525" marB="0" anchor="ctr"/>
                </a:tc>
                <a:tc>
                  <a:txBody>
                    <a:bodyPr/>
                    <a:lstStyle/>
                    <a:p>
                      <a:pPr algn="r" fontAlgn="ctr"/>
                      <a:r>
                        <a:rPr lang="en-US" sz="1400" b="0" i="0" u="none" strike="noStrike" dirty="0">
                          <a:solidFill>
                            <a:schemeClr val="tx1"/>
                          </a:solidFill>
                          <a:effectLst/>
                          <a:latin typeface="+mn-lt"/>
                        </a:rPr>
                        <a:t>613</a:t>
                      </a:r>
                    </a:p>
                  </a:txBody>
                  <a:tcPr marL="9525" marR="9525" marT="9525" marB="0" anchor="ctr"/>
                </a:tc>
              </a:tr>
              <a:tr h="370840">
                <a:tc vMerge="1">
                  <a:txBody>
                    <a:bodyPr/>
                    <a:lstStyle/>
                    <a:p>
                      <a:endParaRPr lang="zh-TW" altLang="en-US" dirty="0"/>
                    </a:p>
                  </a:txBody>
                  <a:tcPr/>
                </a:tc>
                <a:tc>
                  <a:txBody>
                    <a:bodyPr/>
                    <a:lstStyle/>
                    <a:p>
                      <a:r>
                        <a:rPr lang="en-US" altLang="zh-TW" sz="1050" dirty="0" smtClean="0"/>
                        <a:t>Take</a:t>
                      </a:r>
                      <a:r>
                        <a:rPr lang="en-US" altLang="zh-TW" sz="1050" baseline="0" dirty="0" smtClean="0"/>
                        <a:t> Down</a:t>
                      </a:r>
                      <a:endParaRPr lang="zh-TW" altLang="en-US" sz="1050" dirty="0"/>
                    </a:p>
                  </a:txBody>
                  <a:tcPr/>
                </a:tc>
                <a:tc>
                  <a:txBody>
                    <a:bodyPr/>
                    <a:lstStyle/>
                    <a:p>
                      <a:pPr algn="r" fontAlgn="ctr"/>
                      <a:r>
                        <a:rPr lang="en-US" sz="1400" b="0" i="0" u="none" strike="noStrike" dirty="0">
                          <a:solidFill>
                            <a:schemeClr val="tx1"/>
                          </a:solidFill>
                          <a:effectLst/>
                          <a:latin typeface="+mn-lt"/>
                        </a:rPr>
                        <a:t>14</a:t>
                      </a:r>
                    </a:p>
                  </a:txBody>
                  <a:tcPr marL="9525" marR="9525" marT="9525" marB="0" anchor="ctr"/>
                </a:tc>
                <a:tc>
                  <a:txBody>
                    <a:bodyPr/>
                    <a:lstStyle/>
                    <a:p>
                      <a:pPr algn="r" fontAlgn="ctr"/>
                      <a:r>
                        <a:rPr lang="en-US" sz="1400" b="0" i="0" u="none" strike="noStrike" dirty="0">
                          <a:solidFill>
                            <a:schemeClr val="tx1"/>
                          </a:solidFill>
                          <a:effectLst/>
                          <a:latin typeface="+mn-lt"/>
                        </a:rPr>
                        <a:t>16</a:t>
                      </a:r>
                    </a:p>
                  </a:txBody>
                  <a:tcPr marL="9525" marR="9525" marT="9525" marB="0" anchor="ctr"/>
                </a:tc>
                <a:tc>
                  <a:txBody>
                    <a:bodyPr/>
                    <a:lstStyle/>
                    <a:p>
                      <a:pPr algn="r" fontAlgn="ctr"/>
                      <a:r>
                        <a:rPr lang="en-US" sz="1400" b="0" i="0" u="none" strike="noStrike" dirty="0">
                          <a:solidFill>
                            <a:schemeClr val="tx1"/>
                          </a:solidFill>
                          <a:effectLst/>
                          <a:latin typeface="+mn-lt"/>
                        </a:rPr>
                        <a:t>11</a:t>
                      </a:r>
                    </a:p>
                  </a:txBody>
                  <a:tcPr marL="9525" marR="9525" marT="9525" marB="0" anchor="ctr"/>
                </a:tc>
                <a:tc>
                  <a:txBody>
                    <a:bodyPr/>
                    <a:lstStyle/>
                    <a:p>
                      <a:pPr algn="r" fontAlgn="ctr"/>
                      <a:r>
                        <a:rPr lang="en-US" sz="1400" b="0" i="0" u="none" strike="noStrike" dirty="0">
                          <a:solidFill>
                            <a:schemeClr val="tx1"/>
                          </a:solidFill>
                          <a:effectLst/>
                          <a:latin typeface="+mn-lt"/>
                        </a:rPr>
                        <a:t>32</a:t>
                      </a:r>
                    </a:p>
                  </a:txBody>
                  <a:tcPr marL="9525" marR="9525" marT="9525" marB="0" anchor="ctr"/>
                </a:tc>
                <a:tc>
                  <a:txBody>
                    <a:bodyPr/>
                    <a:lstStyle/>
                    <a:p>
                      <a:pPr algn="r" fontAlgn="ctr"/>
                      <a:r>
                        <a:rPr lang="en-US" sz="1400" b="0" i="0" u="none" strike="noStrike">
                          <a:solidFill>
                            <a:schemeClr val="tx1"/>
                          </a:solidFill>
                          <a:effectLst/>
                          <a:latin typeface="+mn-lt"/>
                        </a:rPr>
                        <a:t>3</a:t>
                      </a:r>
                    </a:p>
                  </a:txBody>
                  <a:tcPr marL="9525" marR="9525" marT="9525" marB="0" anchor="ctr"/>
                </a:tc>
                <a:tc>
                  <a:txBody>
                    <a:bodyPr/>
                    <a:lstStyle/>
                    <a:p>
                      <a:pPr algn="r" fontAlgn="ctr"/>
                      <a:r>
                        <a:rPr lang="en-US" sz="1400" b="0" i="0" u="none" strike="noStrike">
                          <a:solidFill>
                            <a:schemeClr val="tx1"/>
                          </a:solidFill>
                          <a:effectLst/>
                          <a:latin typeface="+mn-lt"/>
                        </a:rPr>
                        <a:t>18</a:t>
                      </a:r>
                    </a:p>
                  </a:txBody>
                  <a:tcPr marL="9525" marR="9525" marT="9525" marB="0" anchor="ctr"/>
                </a:tc>
                <a:tc>
                  <a:txBody>
                    <a:bodyPr/>
                    <a:lstStyle/>
                    <a:p>
                      <a:pPr algn="r" fontAlgn="ctr"/>
                      <a:r>
                        <a:rPr lang="en-US" sz="1400" b="0" i="0" u="none" strike="noStrike">
                          <a:solidFill>
                            <a:schemeClr val="tx1"/>
                          </a:solidFill>
                          <a:effectLst/>
                          <a:latin typeface="+mn-lt"/>
                        </a:rPr>
                        <a:t>15</a:t>
                      </a:r>
                    </a:p>
                  </a:txBody>
                  <a:tcPr marL="9525" marR="9525" marT="9525" marB="0" anchor="ctr"/>
                </a:tc>
                <a:tc>
                  <a:txBody>
                    <a:bodyPr/>
                    <a:lstStyle/>
                    <a:p>
                      <a:pPr algn="r" fontAlgn="ctr"/>
                      <a:r>
                        <a:rPr lang="en-US" sz="1400" b="0" i="0" u="none" strike="noStrike">
                          <a:solidFill>
                            <a:schemeClr val="tx1"/>
                          </a:solidFill>
                          <a:effectLst/>
                          <a:latin typeface="+mn-lt"/>
                        </a:rPr>
                        <a:t>68</a:t>
                      </a:r>
                    </a:p>
                  </a:txBody>
                  <a:tcPr marL="9525" marR="9525" marT="9525" marB="0" anchor="ctr"/>
                </a:tc>
                <a:tc>
                  <a:txBody>
                    <a:bodyPr/>
                    <a:lstStyle/>
                    <a:p>
                      <a:pPr algn="r" fontAlgn="ctr"/>
                      <a:r>
                        <a:rPr lang="en-US" sz="1400" b="0" i="0" u="none" strike="noStrike" dirty="0">
                          <a:solidFill>
                            <a:schemeClr val="tx1"/>
                          </a:solidFill>
                          <a:effectLst/>
                          <a:latin typeface="+mn-lt"/>
                        </a:rPr>
                        <a:t>4</a:t>
                      </a:r>
                    </a:p>
                  </a:txBody>
                  <a:tcPr marL="9525" marR="9525" marT="9525" marB="0" anchor="ctr"/>
                </a:tc>
                <a:tc>
                  <a:txBody>
                    <a:bodyPr/>
                    <a:lstStyle/>
                    <a:p>
                      <a:pPr algn="r" fontAlgn="ctr"/>
                      <a:r>
                        <a:rPr lang="en-US" sz="1400" b="0" i="0" u="none" strike="noStrike" dirty="0">
                          <a:solidFill>
                            <a:schemeClr val="tx1"/>
                          </a:solidFill>
                          <a:effectLst/>
                          <a:latin typeface="+mn-lt"/>
                        </a:rPr>
                        <a:t>4</a:t>
                      </a:r>
                    </a:p>
                  </a:txBody>
                  <a:tcPr marL="9525" marR="9525" marT="9525" marB="0" anchor="ctr"/>
                </a:tc>
                <a:tc>
                  <a:txBody>
                    <a:bodyPr/>
                    <a:lstStyle/>
                    <a:p>
                      <a:pPr algn="r" fontAlgn="ctr"/>
                      <a:r>
                        <a:rPr lang="en-US" sz="1400" b="0" i="0" u="none" strike="noStrike">
                          <a:solidFill>
                            <a:schemeClr val="tx1"/>
                          </a:solidFill>
                          <a:effectLst/>
                          <a:latin typeface="+mn-lt"/>
                        </a:rPr>
                        <a:t>206</a:t>
                      </a:r>
                    </a:p>
                  </a:txBody>
                  <a:tcPr marL="9525" marR="9525" marT="9525" marB="0" anchor="ctr"/>
                </a:tc>
                <a:tc>
                  <a:txBody>
                    <a:bodyPr/>
                    <a:lstStyle/>
                    <a:p>
                      <a:pPr algn="r" fontAlgn="ctr"/>
                      <a:r>
                        <a:rPr lang="en-US" sz="1400" b="0" i="0" u="none" strike="noStrike" dirty="0">
                          <a:solidFill>
                            <a:schemeClr val="tx1"/>
                          </a:solidFill>
                          <a:effectLst/>
                          <a:latin typeface="+mn-lt"/>
                        </a:rPr>
                        <a:t>155</a:t>
                      </a:r>
                    </a:p>
                  </a:txBody>
                  <a:tcPr marL="9525" marR="9525" marT="9525" marB="0" anchor="ctr"/>
                </a:tc>
                <a:tc>
                  <a:txBody>
                    <a:bodyPr/>
                    <a:lstStyle/>
                    <a:p>
                      <a:pPr algn="r" fontAlgn="ctr"/>
                      <a:r>
                        <a:rPr lang="en-US" sz="1400" b="0" i="0" u="none" strike="noStrike" dirty="0">
                          <a:solidFill>
                            <a:schemeClr val="tx1"/>
                          </a:solidFill>
                          <a:effectLst/>
                          <a:latin typeface="+mn-lt"/>
                        </a:rPr>
                        <a:t>545</a:t>
                      </a:r>
                    </a:p>
                  </a:txBody>
                  <a:tcPr marL="9525" marR="9525" marT="9525" marB="0" anchor="ctr"/>
                </a:tc>
              </a:tr>
              <a:tr h="370840">
                <a:tc vMerge="1">
                  <a:txBody>
                    <a:bodyPr/>
                    <a:lstStyle/>
                    <a:p>
                      <a:endParaRPr lang="zh-TW"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050" dirty="0" smtClean="0">
                          <a:solidFill>
                            <a:srgbClr val="002060"/>
                          </a:solidFill>
                        </a:rPr>
                        <a:t>RATE</a:t>
                      </a:r>
                      <a:endParaRPr lang="zh-TW" altLang="en-US" sz="1050" dirty="0">
                        <a:solidFill>
                          <a:srgbClr val="002060"/>
                        </a:solidFill>
                      </a:endParaRPr>
                    </a:p>
                  </a:txBody>
                  <a:tcPr/>
                </a:tc>
                <a:tc>
                  <a:txBody>
                    <a:bodyPr/>
                    <a:lstStyle/>
                    <a:p>
                      <a:pPr algn="r" fontAlgn="ctr"/>
                      <a:r>
                        <a:rPr lang="en-US" altLang="zh-TW" sz="1600" b="0" i="0" u="none" strike="noStrike" dirty="0">
                          <a:solidFill>
                            <a:srgbClr val="002060"/>
                          </a:solidFill>
                          <a:effectLst/>
                          <a:latin typeface="+mn-lt"/>
                        </a:rPr>
                        <a:t>100%</a:t>
                      </a:r>
                    </a:p>
                  </a:txBody>
                  <a:tcPr marL="9525" marR="9525" marT="9525" marB="0" anchor="ctr"/>
                </a:tc>
                <a:tc>
                  <a:txBody>
                    <a:bodyPr/>
                    <a:lstStyle/>
                    <a:p>
                      <a:pPr algn="r" fontAlgn="ctr"/>
                      <a:r>
                        <a:rPr lang="en-US" altLang="zh-TW" sz="1600" b="0" i="0" u="none" strike="noStrike" dirty="0">
                          <a:solidFill>
                            <a:srgbClr val="002060"/>
                          </a:solidFill>
                          <a:effectLst/>
                          <a:latin typeface="+mn-lt"/>
                        </a:rPr>
                        <a:t>100%</a:t>
                      </a:r>
                    </a:p>
                  </a:txBody>
                  <a:tcPr marL="9525" marR="9525" marT="9525" marB="0" anchor="ctr"/>
                </a:tc>
                <a:tc>
                  <a:txBody>
                    <a:bodyPr/>
                    <a:lstStyle/>
                    <a:p>
                      <a:pPr algn="r" fontAlgn="ctr"/>
                      <a:r>
                        <a:rPr lang="en-US" altLang="zh-TW" sz="1600" b="0" i="0" u="none" strike="noStrike" dirty="0">
                          <a:solidFill>
                            <a:srgbClr val="002060"/>
                          </a:solidFill>
                          <a:effectLst/>
                          <a:latin typeface="+mn-lt"/>
                        </a:rPr>
                        <a:t>100%</a:t>
                      </a:r>
                    </a:p>
                  </a:txBody>
                  <a:tcPr marL="9525" marR="9525" marT="9525" marB="0" anchor="ctr"/>
                </a:tc>
                <a:tc>
                  <a:txBody>
                    <a:bodyPr/>
                    <a:lstStyle/>
                    <a:p>
                      <a:pPr algn="r" fontAlgn="ctr"/>
                      <a:r>
                        <a:rPr lang="en-US" altLang="zh-TW" sz="1600" b="0" i="0" u="none" strike="noStrike" dirty="0">
                          <a:solidFill>
                            <a:srgbClr val="002060"/>
                          </a:solidFill>
                          <a:effectLst/>
                          <a:latin typeface="+mn-lt"/>
                        </a:rPr>
                        <a:t>100%</a:t>
                      </a:r>
                    </a:p>
                  </a:txBody>
                  <a:tcPr marL="9525" marR="9525" marT="9525" marB="0" anchor="ctr"/>
                </a:tc>
                <a:tc>
                  <a:txBody>
                    <a:bodyPr/>
                    <a:lstStyle/>
                    <a:p>
                      <a:pPr algn="r" fontAlgn="ctr"/>
                      <a:r>
                        <a:rPr lang="en-US" altLang="zh-TW" sz="1600" b="0" i="0" u="none" strike="noStrike" dirty="0">
                          <a:solidFill>
                            <a:srgbClr val="002060"/>
                          </a:solidFill>
                          <a:effectLst/>
                          <a:latin typeface="+mn-lt"/>
                        </a:rPr>
                        <a:t>100%</a:t>
                      </a:r>
                    </a:p>
                  </a:txBody>
                  <a:tcPr marL="9525" marR="9525" marT="9525" marB="0" anchor="ctr"/>
                </a:tc>
                <a:tc>
                  <a:txBody>
                    <a:bodyPr/>
                    <a:lstStyle/>
                    <a:p>
                      <a:pPr algn="r" fontAlgn="ctr"/>
                      <a:r>
                        <a:rPr lang="en-US" altLang="zh-TW" sz="1600" b="0" i="0" u="none" strike="noStrike" dirty="0">
                          <a:solidFill>
                            <a:srgbClr val="002060"/>
                          </a:solidFill>
                          <a:effectLst/>
                          <a:latin typeface="+mn-lt"/>
                        </a:rPr>
                        <a:t>51%</a:t>
                      </a:r>
                    </a:p>
                  </a:txBody>
                  <a:tcPr marL="9525" marR="9525" marT="9525" marB="0" anchor="ctr"/>
                </a:tc>
                <a:tc>
                  <a:txBody>
                    <a:bodyPr/>
                    <a:lstStyle/>
                    <a:p>
                      <a:pPr algn="r" fontAlgn="ctr"/>
                      <a:r>
                        <a:rPr lang="en-US" altLang="zh-TW" sz="1600" b="0" i="0" u="none" strike="noStrike">
                          <a:solidFill>
                            <a:srgbClr val="002060"/>
                          </a:solidFill>
                          <a:effectLst/>
                          <a:latin typeface="+mn-lt"/>
                        </a:rPr>
                        <a:t>23%</a:t>
                      </a:r>
                    </a:p>
                  </a:txBody>
                  <a:tcPr marL="9525" marR="9525" marT="9525" marB="0" anchor="ctr"/>
                </a:tc>
                <a:tc>
                  <a:txBody>
                    <a:bodyPr/>
                    <a:lstStyle/>
                    <a:p>
                      <a:pPr algn="r" fontAlgn="ctr"/>
                      <a:r>
                        <a:rPr lang="en-US" altLang="zh-TW" sz="1600" b="0" i="0" u="none" strike="noStrike" dirty="0">
                          <a:solidFill>
                            <a:srgbClr val="002060"/>
                          </a:solidFill>
                          <a:effectLst/>
                          <a:latin typeface="+mn-lt"/>
                        </a:rPr>
                        <a:t>100%</a:t>
                      </a:r>
                    </a:p>
                  </a:txBody>
                  <a:tcPr marL="9525" marR="9525" marT="9525" marB="0" anchor="ctr"/>
                </a:tc>
                <a:tc>
                  <a:txBody>
                    <a:bodyPr/>
                    <a:lstStyle/>
                    <a:p>
                      <a:pPr algn="r" fontAlgn="ctr"/>
                      <a:r>
                        <a:rPr lang="en-US" altLang="zh-TW" sz="1600" b="0" i="0" u="none" strike="noStrike" dirty="0">
                          <a:solidFill>
                            <a:srgbClr val="002060"/>
                          </a:solidFill>
                          <a:effectLst/>
                          <a:latin typeface="+mn-lt"/>
                        </a:rPr>
                        <a:t>100%</a:t>
                      </a:r>
                    </a:p>
                  </a:txBody>
                  <a:tcPr marL="9525" marR="9525" marT="9525" marB="0" anchor="ctr"/>
                </a:tc>
                <a:tc>
                  <a:txBody>
                    <a:bodyPr/>
                    <a:lstStyle/>
                    <a:p>
                      <a:pPr algn="r" fontAlgn="ctr"/>
                      <a:r>
                        <a:rPr lang="en-US" altLang="zh-TW" sz="1600" b="0" i="0" u="none" strike="noStrike" dirty="0">
                          <a:solidFill>
                            <a:srgbClr val="002060"/>
                          </a:solidFill>
                          <a:effectLst/>
                          <a:latin typeface="+mn-lt"/>
                        </a:rPr>
                        <a:t>100%</a:t>
                      </a:r>
                    </a:p>
                  </a:txBody>
                  <a:tcPr marL="9525" marR="9525" marT="9525" marB="0" anchor="ctr"/>
                </a:tc>
                <a:tc>
                  <a:txBody>
                    <a:bodyPr/>
                    <a:lstStyle/>
                    <a:p>
                      <a:pPr algn="r" fontAlgn="ctr"/>
                      <a:r>
                        <a:rPr lang="en-US" altLang="zh-TW" sz="1600" b="0" i="0" u="none" strike="noStrike" dirty="0">
                          <a:solidFill>
                            <a:srgbClr val="002060"/>
                          </a:solidFill>
                          <a:effectLst/>
                          <a:latin typeface="+mn-lt"/>
                        </a:rPr>
                        <a:t>100%</a:t>
                      </a:r>
                    </a:p>
                  </a:txBody>
                  <a:tcPr marL="9525" marR="9525" marT="9525" marB="0" anchor="ctr"/>
                </a:tc>
                <a:tc>
                  <a:txBody>
                    <a:bodyPr/>
                    <a:lstStyle/>
                    <a:p>
                      <a:pPr algn="r" fontAlgn="ctr"/>
                      <a:r>
                        <a:rPr lang="en-US" altLang="zh-TW" sz="1600" b="0" i="0" u="none" strike="noStrike" dirty="0">
                          <a:solidFill>
                            <a:srgbClr val="002060"/>
                          </a:solidFill>
                          <a:effectLst/>
                          <a:latin typeface="+mn-lt"/>
                        </a:rPr>
                        <a:t>100%</a:t>
                      </a:r>
                    </a:p>
                  </a:txBody>
                  <a:tcPr marL="9525" marR="9525" marT="9525" marB="0" anchor="ctr"/>
                </a:tc>
                <a:tc>
                  <a:txBody>
                    <a:bodyPr/>
                    <a:lstStyle/>
                    <a:p>
                      <a:pPr algn="r" fontAlgn="ctr"/>
                      <a:r>
                        <a:rPr lang="en-US" altLang="zh-TW" sz="1600" b="0" i="0" u="none" strike="noStrike" dirty="0">
                          <a:solidFill>
                            <a:srgbClr val="002060"/>
                          </a:solidFill>
                          <a:effectLst/>
                          <a:latin typeface="+mn-lt"/>
                        </a:rPr>
                        <a:t>89%</a:t>
                      </a:r>
                    </a:p>
                  </a:txBody>
                  <a:tcPr marL="9525" marR="9525" marT="9525" marB="0" anchor="ctr"/>
                </a:tc>
              </a:tr>
            </a:tbl>
          </a:graphicData>
        </a:graphic>
      </p:graphicFrame>
      <p:graphicFrame>
        <p:nvGraphicFramePr>
          <p:cNvPr id="10" name="圖表 9"/>
          <p:cNvGraphicFramePr>
            <a:graphicFrameLocks/>
          </p:cNvGraphicFramePr>
          <p:nvPr>
            <p:extLst>
              <p:ext uri="{D42A27DB-BD31-4B8C-83A1-F6EECF244321}">
                <p14:modId xmlns:p14="http://schemas.microsoft.com/office/powerpoint/2010/main" val="4186140280"/>
              </p:ext>
            </p:extLst>
          </p:nvPr>
        </p:nvGraphicFramePr>
        <p:xfrm>
          <a:off x="251520" y="4437112"/>
          <a:ext cx="8568952" cy="2520280"/>
        </p:xfrm>
        <a:graphic>
          <a:graphicData uri="http://schemas.openxmlformats.org/drawingml/2006/chart">
            <c:chart xmlns:c="http://schemas.openxmlformats.org/drawingml/2006/chart" xmlns:r="http://schemas.openxmlformats.org/officeDocument/2006/relationships" r:id="rId3"/>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4</a:t>
            </a:fld>
            <a:endParaRPr lang="zh-TW" altLang="en-US"/>
          </a:p>
        </p:txBody>
      </p:sp>
    </p:spTree>
    <p:extLst>
      <p:ext uri="{BB962C8B-B14F-4D97-AF65-F5344CB8AC3E}">
        <p14:creationId xmlns:p14="http://schemas.microsoft.com/office/powerpoint/2010/main" val="1037034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AutoShape 2"/>
          <p:cNvSpPr>
            <a:spLocks noChangeArrowheads="1"/>
          </p:cNvSpPr>
          <p:nvPr/>
        </p:nvSpPr>
        <p:spPr bwMode="auto">
          <a:xfrm flipH="1" flipV="1">
            <a:off x="581025" y="4991100"/>
            <a:ext cx="5586413" cy="381000"/>
          </a:xfrm>
          <a:prstGeom prst="parallelogram">
            <a:avLst>
              <a:gd name="adj" fmla="val 206225"/>
            </a:avLst>
          </a:prstGeom>
          <a:solidFill>
            <a:srgbClr val="DFDFD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86019" name="AutoShape 3"/>
          <p:cNvSpPr>
            <a:spLocks noChangeArrowheads="1"/>
          </p:cNvSpPr>
          <p:nvPr/>
        </p:nvSpPr>
        <p:spPr bwMode="auto">
          <a:xfrm flipH="1" flipV="1">
            <a:off x="5241925" y="2047875"/>
            <a:ext cx="3530600" cy="381000"/>
          </a:xfrm>
          <a:prstGeom prst="parallelogram">
            <a:avLst>
              <a:gd name="adj" fmla="val 158949"/>
            </a:avLst>
          </a:prstGeom>
          <a:solidFill>
            <a:srgbClr val="DFDFDF">
              <a:alpha val="7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86020" name="AutoShape 4"/>
          <p:cNvSpPr>
            <a:spLocks noChangeArrowheads="1"/>
          </p:cNvSpPr>
          <p:nvPr/>
        </p:nvSpPr>
        <p:spPr bwMode="auto">
          <a:xfrm flipH="1" flipV="1">
            <a:off x="3998913" y="3028950"/>
            <a:ext cx="3836987" cy="381000"/>
          </a:xfrm>
          <a:prstGeom prst="parallelogram">
            <a:avLst>
              <a:gd name="adj" fmla="val 166215"/>
            </a:avLst>
          </a:prstGeom>
          <a:solidFill>
            <a:srgbClr val="DFDFD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86021" name="AutoShape 5"/>
          <p:cNvSpPr>
            <a:spLocks noChangeArrowheads="1"/>
          </p:cNvSpPr>
          <p:nvPr/>
        </p:nvSpPr>
        <p:spPr bwMode="auto">
          <a:xfrm flipH="1" flipV="1">
            <a:off x="2828925" y="4010025"/>
            <a:ext cx="4238625" cy="381000"/>
          </a:xfrm>
          <a:prstGeom prst="parallelogram">
            <a:avLst>
              <a:gd name="adj" fmla="val 178309"/>
            </a:avLst>
          </a:prstGeom>
          <a:solidFill>
            <a:srgbClr val="DFDFD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86022" name="AutoShape 6"/>
          <p:cNvSpPr>
            <a:spLocks noChangeArrowheads="1"/>
          </p:cNvSpPr>
          <p:nvPr/>
        </p:nvSpPr>
        <p:spPr bwMode="auto">
          <a:xfrm flipH="1" flipV="1">
            <a:off x="563563" y="4981575"/>
            <a:ext cx="2914650" cy="381000"/>
          </a:xfrm>
          <a:prstGeom prst="parallelogram">
            <a:avLst>
              <a:gd name="adj" fmla="val 229996"/>
            </a:avLst>
          </a:prstGeom>
          <a:solidFill>
            <a:srgbClr val="AEAEA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86023" name="Rectangle 7"/>
          <p:cNvSpPr>
            <a:spLocks noChangeArrowheads="1"/>
          </p:cNvSpPr>
          <p:nvPr/>
        </p:nvSpPr>
        <p:spPr bwMode="auto">
          <a:xfrm>
            <a:off x="563563" y="5362575"/>
            <a:ext cx="2028825" cy="600075"/>
          </a:xfrm>
          <a:prstGeom prst="rect">
            <a:avLst/>
          </a:prstGeom>
          <a:gradFill rotWithShape="1">
            <a:gsLst>
              <a:gs pos="0">
                <a:srgbClr val="FF9900"/>
              </a:gs>
              <a:gs pos="100000">
                <a:srgbClr val="FF9900">
                  <a:gamma/>
                  <a:shade val="46275"/>
                  <a:invGamma/>
                </a:srgb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latinLnBrk="1"/>
            <a:r>
              <a:rPr kumimoji="0" lang="en-US" altLang="ko-KR" sz="2000" b="1" i="1" dirty="0" smtClean="0">
                <a:solidFill>
                  <a:srgbClr val="FFFFFF"/>
                </a:solidFill>
                <a:ea typeface="標楷體" pitchFamily="65" charset="-120"/>
              </a:rPr>
              <a:t>Physical Piracy</a:t>
            </a:r>
            <a:endParaRPr kumimoji="0" lang="en-US" altLang="ko-KR" sz="2000" b="1" i="1" dirty="0">
              <a:solidFill>
                <a:srgbClr val="FFFFFF"/>
              </a:solidFill>
              <a:ea typeface="標楷體" pitchFamily="65" charset="-120"/>
            </a:endParaRPr>
          </a:p>
        </p:txBody>
      </p:sp>
      <p:sp>
        <p:nvSpPr>
          <p:cNvPr id="86024" name="AutoShape 8"/>
          <p:cNvSpPr>
            <a:spLocks noChangeArrowheads="1"/>
          </p:cNvSpPr>
          <p:nvPr/>
        </p:nvSpPr>
        <p:spPr bwMode="auto">
          <a:xfrm flipH="1" flipV="1">
            <a:off x="1449388" y="4000500"/>
            <a:ext cx="2914650" cy="381000"/>
          </a:xfrm>
          <a:prstGeom prst="parallelogram">
            <a:avLst>
              <a:gd name="adj" fmla="val 229996"/>
            </a:avLst>
          </a:prstGeom>
          <a:solidFill>
            <a:srgbClr val="AEAEA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86025" name="Rectangle 9"/>
          <p:cNvSpPr>
            <a:spLocks noChangeArrowheads="1"/>
          </p:cNvSpPr>
          <p:nvPr/>
        </p:nvSpPr>
        <p:spPr bwMode="auto">
          <a:xfrm>
            <a:off x="1449388" y="4381500"/>
            <a:ext cx="2028825" cy="600075"/>
          </a:xfrm>
          <a:prstGeom prst="rect">
            <a:avLst/>
          </a:prstGeom>
          <a:gradFill rotWithShape="1">
            <a:gsLst>
              <a:gs pos="0">
                <a:srgbClr val="FF6600"/>
              </a:gs>
              <a:gs pos="100000">
                <a:srgbClr val="FF6600">
                  <a:gamma/>
                  <a:shade val="46275"/>
                  <a:invGamma/>
                </a:srgb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latinLnBrk="1"/>
            <a:r>
              <a:rPr kumimoji="0" lang="en-US" altLang="ko-KR" sz="2000" b="1" i="1" dirty="0" smtClean="0">
                <a:solidFill>
                  <a:srgbClr val="FFFFFF"/>
                </a:solidFill>
                <a:ea typeface="標楷體" pitchFamily="65" charset="-120"/>
              </a:rPr>
              <a:t>P2P Legislation</a:t>
            </a:r>
            <a:endParaRPr kumimoji="0" lang="en-US" altLang="ko-KR" sz="2000" b="1" i="1" dirty="0">
              <a:solidFill>
                <a:srgbClr val="FFFFFF"/>
              </a:solidFill>
              <a:ea typeface="標楷體" pitchFamily="65" charset="-120"/>
            </a:endParaRPr>
          </a:p>
        </p:txBody>
      </p:sp>
      <p:sp>
        <p:nvSpPr>
          <p:cNvPr id="86026" name="AutoShape 10"/>
          <p:cNvSpPr>
            <a:spLocks noChangeArrowheads="1"/>
          </p:cNvSpPr>
          <p:nvPr/>
        </p:nvSpPr>
        <p:spPr bwMode="auto">
          <a:xfrm flipH="1" flipV="1">
            <a:off x="2335213" y="3019425"/>
            <a:ext cx="2914650" cy="381000"/>
          </a:xfrm>
          <a:prstGeom prst="parallelogram">
            <a:avLst>
              <a:gd name="adj" fmla="val 229996"/>
            </a:avLst>
          </a:prstGeom>
          <a:solidFill>
            <a:srgbClr val="AEAEA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86027" name="Rectangle 11"/>
          <p:cNvSpPr>
            <a:spLocks noChangeArrowheads="1"/>
          </p:cNvSpPr>
          <p:nvPr/>
        </p:nvSpPr>
        <p:spPr bwMode="auto">
          <a:xfrm>
            <a:off x="2335213" y="3400425"/>
            <a:ext cx="2028825" cy="600075"/>
          </a:xfrm>
          <a:prstGeom prst="rect">
            <a:avLst/>
          </a:prstGeom>
          <a:gradFill rotWithShape="1">
            <a:gsLst>
              <a:gs pos="0">
                <a:srgbClr val="CC3300"/>
              </a:gs>
              <a:gs pos="100000">
                <a:srgbClr val="CC3300">
                  <a:gamma/>
                  <a:shade val="46275"/>
                  <a:invGamma/>
                </a:srgb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latinLnBrk="1"/>
            <a:r>
              <a:rPr kumimoji="0" lang="en-US" altLang="ko-KR" sz="2000" b="1" i="1" dirty="0" smtClean="0">
                <a:solidFill>
                  <a:srgbClr val="FFFFFF"/>
                </a:solidFill>
                <a:ea typeface="標楷體" pitchFamily="65" charset="-120"/>
              </a:rPr>
              <a:t>ISP Legislation</a:t>
            </a:r>
            <a:endParaRPr kumimoji="0" lang="en-US" altLang="ko-KR" sz="2000" b="1" i="1" dirty="0">
              <a:solidFill>
                <a:srgbClr val="FFFFFF"/>
              </a:solidFill>
              <a:ea typeface="標楷體" pitchFamily="65" charset="-120"/>
            </a:endParaRPr>
          </a:p>
        </p:txBody>
      </p:sp>
      <p:sp>
        <p:nvSpPr>
          <p:cNvPr id="86028" name="AutoShape 12"/>
          <p:cNvSpPr>
            <a:spLocks noChangeArrowheads="1"/>
          </p:cNvSpPr>
          <p:nvPr/>
        </p:nvSpPr>
        <p:spPr bwMode="auto">
          <a:xfrm flipH="1" flipV="1">
            <a:off x="3213100" y="2047875"/>
            <a:ext cx="2659063" cy="381000"/>
          </a:xfrm>
          <a:prstGeom prst="parallelogram">
            <a:avLst>
              <a:gd name="adj" fmla="val 168760"/>
            </a:avLst>
          </a:prstGeom>
          <a:solidFill>
            <a:srgbClr val="AEAEAE">
              <a:alpha val="7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86029" name="Rectangle 13"/>
          <p:cNvSpPr>
            <a:spLocks noChangeArrowheads="1"/>
          </p:cNvSpPr>
          <p:nvPr/>
        </p:nvSpPr>
        <p:spPr bwMode="auto">
          <a:xfrm>
            <a:off x="3213100" y="2428875"/>
            <a:ext cx="2028825" cy="600075"/>
          </a:xfrm>
          <a:prstGeom prst="rect">
            <a:avLst/>
          </a:prstGeom>
          <a:gradFill rotWithShape="1">
            <a:gsLst>
              <a:gs pos="0">
                <a:srgbClr val="A50021"/>
              </a:gs>
              <a:gs pos="100000">
                <a:srgbClr val="A50021">
                  <a:gamma/>
                  <a:shade val="46275"/>
                  <a:invGamma/>
                </a:srgb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buFont typeface="Wingdings" pitchFamily="2" charset="2"/>
              <a:buNone/>
            </a:pPr>
            <a:r>
              <a:rPr lang="en-US" altLang="ko-KR" sz="2000" b="1" i="1" dirty="0" smtClean="0">
                <a:solidFill>
                  <a:srgbClr val="FFFFFF"/>
                </a:solidFill>
                <a:ea typeface="標楷體" pitchFamily="65" charset="-120"/>
              </a:rPr>
              <a:t>Site Blocking?</a:t>
            </a:r>
            <a:endParaRPr lang="en-US" altLang="ko-KR" sz="2400" dirty="0">
              <a:solidFill>
                <a:srgbClr val="FFFFFF"/>
              </a:solidFill>
              <a:latin typeface="Times New Roman" pitchFamily="18" charset="0"/>
              <a:ea typeface="標楷體" pitchFamily="65" charset="-120"/>
            </a:endParaRPr>
          </a:p>
        </p:txBody>
      </p:sp>
      <p:sp>
        <p:nvSpPr>
          <p:cNvPr id="86030" name="Line 14"/>
          <p:cNvSpPr>
            <a:spLocks noChangeShapeType="1"/>
          </p:cNvSpPr>
          <p:nvPr/>
        </p:nvSpPr>
        <p:spPr bwMode="auto">
          <a:xfrm>
            <a:off x="1095375" y="4981575"/>
            <a:ext cx="6457950" cy="0"/>
          </a:xfrm>
          <a:prstGeom prst="line">
            <a:avLst/>
          </a:prstGeom>
          <a:noFill/>
          <a:ln w="12700">
            <a:solidFill>
              <a:srgbClr val="B2B2B2"/>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86031" name="Line 15"/>
          <p:cNvSpPr>
            <a:spLocks noChangeShapeType="1"/>
          </p:cNvSpPr>
          <p:nvPr/>
        </p:nvSpPr>
        <p:spPr bwMode="auto">
          <a:xfrm>
            <a:off x="2003425" y="4000500"/>
            <a:ext cx="6042025" cy="0"/>
          </a:xfrm>
          <a:prstGeom prst="line">
            <a:avLst/>
          </a:prstGeom>
          <a:noFill/>
          <a:ln w="12700">
            <a:solidFill>
              <a:srgbClr val="B2B2B2"/>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86032" name="Line 16"/>
          <p:cNvSpPr>
            <a:spLocks noChangeShapeType="1"/>
          </p:cNvSpPr>
          <p:nvPr/>
        </p:nvSpPr>
        <p:spPr bwMode="auto">
          <a:xfrm>
            <a:off x="2828925" y="3028950"/>
            <a:ext cx="5649913" cy="0"/>
          </a:xfrm>
          <a:prstGeom prst="line">
            <a:avLst/>
          </a:prstGeom>
          <a:noFill/>
          <a:ln w="12700">
            <a:solidFill>
              <a:srgbClr val="B2B2B2"/>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86033" name="Line 17"/>
          <p:cNvSpPr>
            <a:spLocks noChangeShapeType="1"/>
          </p:cNvSpPr>
          <p:nvPr/>
        </p:nvSpPr>
        <p:spPr bwMode="auto">
          <a:xfrm>
            <a:off x="374650" y="5962650"/>
            <a:ext cx="6692900" cy="0"/>
          </a:xfrm>
          <a:prstGeom prst="line">
            <a:avLst/>
          </a:prstGeom>
          <a:noFill/>
          <a:ln w="12700">
            <a:solidFill>
              <a:srgbClr val="B2B2B2"/>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86034" name="Text Box 18"/>
          <p:cNvSpPr txBox="1">
            <a:spLocks noChangeArrowheads="1"/>
          </p:cNvSpPr>
          <p:nvPr/>
        </p:nvSpPr>
        <p:spPr bwMode="auto">
          <a:xfrm>
            <a:off x="2644775" y="5502275"/>
            <a:ext cx="3227388" cy="397032"/>
          </a:xfrm>
          <a:prstGeom prst="rect">
            <a:avLst/>
          </a:prstGeom>
          <a:noFill/>
          <a:ln>
            <a:noFill/>
          </a:ln>
          <a:effectLst/>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12700">
                <a:solidFill>
                  <a:srgbClr val="3333CC"/>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14300" indent="-114300">
              <a:defRPr kumimoji="1">
                <a:solidFill>
                  <a:schemeClr val="tx1"/>
                </a:solidFill>
                <a:latin typeface="Arial" charset="0"/>
                <a:ea typeface="新細明體" charset="-120"/>
              </a:defRPr>
            </a:lvl1pPr>
            <a:lvl2pPr>
              <a:defRPr kumimoji="1">
                <a:solidFill>
                  <a:schemeClr val="tx1"/>
                </a:solidFill>
                <a:latin typeface="Arial" charset="0"/>
                <a:ea typeface="新細明體" charset="-120"/>
              </a:defRPr>
            </a:lvl2pPr>
            <a:lvl3pPr>
              <a:defRPr kumimoji="1">
                <a:solidFill>
                  <a:schemeClr val="tx1"/>
                </a:solidFill>
                <a:latin typeface="Arial" charset="0"/>
                <a:ea typeface="新細明體" charset="-120"/>
              </a:defRPr>
            </a:lvl3pPr>
            <a:lvl4pPr>
              <a:defRPr kumimoji="1">
                <a:solidFill>
                  <a:schemeClr val="tx1"/>
                </a:solidFill>
                <a:latin typeface="Arial" charset="0"/>
                <a:ea typeface="新細明體" charset="-120"/>
              </a:defRPr>
            </a:lvl4pPr>
            <a:lvl5pPr>
              <a:defRPr kumimoji="1">
                <a:solidFill>
                  <a:schemeClr val="tx1"/>
                </a:solidFill>
                <a:latin typeface="Arial" charset="0"/>
                <a:ea typeface="新細明體" charset="-120"/>
              </a:defRPr>
            </a:lvl5pPr>
            <a:lvl6pPr fontAlgn="base">
              <a:spcBef>
                <a:spcPct val="0"/>
              </a:spcBef>
              <a:spcAft>
                <a:spcPct val="0"/>
              </a:spcAft>
              <a:defRPr kumimoji="1">
                <a:solidFill>
                  <a:schemeClr val="tx1"/>
                </a:solidFill>
                <a:latin typeface="Arial" charset="0"/>
                <a:ea typeface="新細明體" charset="-120"/>
              </a:defRPr>
            </a:lvl6pPr>
            <a:lvl7pPr fontAlgn="base">
              <a:spcBef>
                <a:spcPct val="0"/>
              </a:spcBef>
              <a:spcAft>
                <a:spcPct val="0"/>
              </a:spcAft>
              <a:defRPr kumimoji="1">
                <a:solidFill>
                  <a:schemeClr val="tx1"/>
                </a:solidFill>
                <a:latin typeface="Arial" charset="0"/>
                <a:ea typeface="新細明體" charset="-120"/>
              </a:defRPr>
            </a:lvl7pPr>
            <a:lvl8pPr fontAlgn="base">
              <a:spcBef>
                <a:spcPct val="0"/>
              </a:spcBef>
              <a:spcAft>
                <a:spcPct val="0"/>
              </a:spcAft>
              <a:defRPr kumimoji="1">
                <a:solidFill>
                  <a:schemeClr val="tx1"/>
                </a:solidFill>
                <a:latin typeface="Arial" charset="0"/>
                <a:ea typeface="新細明體" charset="-120"/>
              </a:defRPr>
            </a:lvl8pPr>
            <a:lvl9pPr fontAlgn="base">
              <a:spcBef>
                <a:spcPct val="0"/>
              </a:spcBef>
              <a:spcAft>
                <a:spcPct val="0"/>
              </a:spcAft>
              <a:defRPr kumimoji="1">
                <a:solidFill>
                  <a:schemeClr val="tx1"/>
                </a:solidFill>
                <a:latin typeface="Arial" charset="0"/>
                <a:ea typeface="新細明體" charset="-120"/>
              </a:defRPr>
            </a:lvl9pPr>
          </a:lstStyle>
          <a:p>
            <a:pPr eaLnBrk="0" hangingPunct="0">
              <a:lnSpc>
                <a:spcPct val="90000"/>
              </a:lnSpc>
              <a:buFontTx/>
              <a:buChar char="•"/>
            </a:pPr>
            <a:r>
              <a:rPr kumimoji="0" lang="en-US" altLang="ko-KR" sz="1100" b="1" dirty="0" smtClean="0">
                <a:solidFill>
                  <a:srgbClr val="000000"/>
                </a:solidFill>
                <a:ea typeface="標楷體" pitchFamily="65" charset="-120"/>
              </a:rPr>
              <a:t>Physical piracy has been decreased </a:t>
            </a:r>
          </a:p>
          <a:p>
            <a:pPr eaLnBrk="0" hangingPunct="0">
              <a:lnSpc>
                <a:spcPct val="90000"/>
              </a:lnSpc>
              <a:buFontTx/>
              <a:buChar char="•"/>
            </a:pPr>
            <a:r>
              <a:rPr kumimoji="0" lang="en-US" altLang="ko-KR" sz="1100" b="1" dirty="0" smtClean="0">
                <a:solidFill>
                  <a:srgbClr val="000000"/>
                </a:solidFill>
                <a:ea typeface="標楷體" pitchFamily="65" charset="-120"/>
              </a:rPr>
              <a:t>Internet piracy becomes popular </a:t>
            </a:r>
            <a:endParaRPr kumimoji="0" lang="en-US" altLang="ko-KR" sz="1100" b="1" dirty="0">
              <a:solidFill>
                <a:srgbClr val="000000"/>
              </a:solidFill>
              <a:ea typeface="標楷體" pitchFamily="65" charset="-120"/>
            </a:endParaRPr>
          </a:p>
        </p:txBody>
      </p:sp>
      <p:sp>
        <p:nvSpPr>
          <p:cNvPr id="86035" name="Text Box 19"/>
          <p:cNvSpPr txBox="1">
            <a:spLocks noChangeArrowheads="1"/>
          </p:cNvSpPr>
          <p:nvPr/>
        </p:nvSpPr>
        <p:spPr bwMode="auto">
          <a:xfrm>
            <a:off x="3546475" y="4495800"/>
            <a:ext cx="4470400" cy="397032"/>
          </a:xfrm>
          <a:prstGeom prst="rect">
            <a:avLst/>
          </a:prstGeom>
          <a:noFill/>
          <a:ln>
            <a:noFill/>
          </a:ln>
          <a:effectLst/>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12700">
                <a:solidFill>
                  <a:srgbClr val="3333CC"/>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14300" indent="-114300">
              <a:defRPr kumimoji="1">
                <a:solidFill>
                  <a:schemeClr val="tx1"/>
                </a:solidFill>
                <a:latin typeface="Arial" charset="0"/>
                <a:ea typeface="新細明體" charset="-120"/>
              </a:defRPr>
            </a:lvl1pPr>
            <a:lvl2pPr>
              <a:defRPr kumimoji="1">
                <a:solidFill>
                  <a:schemeClr val="tx1"/>
                </a:solidFill>
                <a:latin typeface="Arial" charset="0"/>
                <a:ea typeface="新細明體" charset="-120"/>
              </a:defRPr>
            </a:lvl2pPr>
            <a:lvl3pPr>
              <a:defRPr kumimoji="1">
                <a:solidFill>
                  <a:schemeClr val="tx1"/>
                </a:solidFill>
                <a:latin typeface="Arial" charset="0"/>
                <a:ea typeface="新細明體" charset="-120"/>
              </a:defRPr>
            </a:lvl3pPr>
            <a:lvl4pPr>
              <a:defRPr kumimoji="1">
                <a:solidFill>
                  <a:schemeClr val="tx1"/>
                </a:solidFill>
                <a:latin typeface="Arial" charset="0"/>
                <a:ea typeface="新細明體" charset="-120"/>
              </a:defRPr>
            </a:lvl4pPr>
            <a:lvl5pPr>
              <a:defRPr kumimoji="1">
                <a:solidFill>
                  <a:schemeClr val="tx1"/>
                </a:solidFill>
                <a:latin typeface="Arial" charset="0"/>
                <a:ea typeface="新細明體" charset="-120"/>
              </a:defRPr>
            </a:lvl5pPr>
            <a:lvl6pPr fontAlgn="base">
              <a:spcBef>
                <a:spcPct val="0"/>
              </a:spcBef>
              <a:spcAft>
                <a:spcPct val="0"/>
              </a:spcAft>
              <a:defRPr kumimoji="1">
                <a:solidFill>
                  <a:schemeClr val="tx1"/>
                </a:solidFill>
                <a:latin typeface="Arial" charset="0"/>
                <a:ea typeface="新細明體" charset="-120"/>
              </a:defRPr>
            </a:lvl6pPr>
            <a:lvl7pPr fontAlgn="base">
              <a:spcBef>
                <a:spcPct val="0"/>
              </a:spcBef>
              <a:spcAft>
                <a:spcPct val="0"/>
              </a:spcAft>
              <a:defRPr kumimoji="1">
                <a:solidFill>
                  <a:schemeClr val="tx1"/>
                </a:solidFill>
                <a:latin typeface="Arial" charset="0"/>
                <a:ea typeface="新細明體" charset="-120"/>
              </a:defRPr>
            </a:lvl7pPr>
            <a:lvl8pPr fontAlgn="base">
              <a:spcBef>
                <a:spcPct val="0"/>
              </a:spcBef>
              <a:spcAft>
                <a:spcPct val="0"/>
              </a:spcAft>
              <a:defRPr kumimoji="1">
                <a:solidFill>
                  <a:schemeClr val="tx1"/>
                </a:solidFill>
                <a:latin typeface="Arial" charset="0"/>
                <a:ea typeface="新細明體" charset="-120"/>
              </a:defRPr>
            </a:lvl8pPr>
            <a:lvl9pPr fontAlgn="base">
              <a:spcBef>
                <a:spcPct val="0"/>
              </a:spcBef>
              <a:spcAft>
                <a:spcPct val="0"/>
              </a:spcAft>
              <a:defRPr kumimoji="1">
                <a:solidFill>
                  <a:schemeClr val="tx1"/>
                </a:solidFill>
                <a:latin typeface="Arial" charset="0"/>
                <a:ea typeface="新細明體" charset="-120"/>
              </a:defRPr>
            </a:lvl9pPr>
          </a:lstStyle>
          <a:p>
            <a:pPr eaLnBrk="0" hangingPunct="0">
              <a:lnSpc>
                <a:spcPct val="90000"/>
              </a:lnSpc>
              <a:buFontTx/>
              <a:buChar char="•"/>
            </a:pPr>
            <a:r>
              <a:rPr kumimoji="0" lang="en-US" altLang="ko-KR" sz="1100" b="1" dirty="0" smtClean="0">
                <a:solidFill>
                  <a:srgbClr val="000000"/>
                </a:solidFill>
                <a:ea typeface="標楷體" pitchFamily="65" charset="-120"/>
              </a:rPr>
              <a:t>Clarifying the responsibility of P2P software provider</a:t>
            </a:r>
            <a:endParaRPr kumimoji="0" lang="en-US" altLang="ko-KR" sz="1100" b="1" dirty="0">
              <a:solidFill>
                <a:srgbClr val="000000"/>
              </a:solidFill>
              <a:ea typeface="標楷體" pitchFamily="65" charset="-120"/>
            </a:endParaRPr>
          </a:p>
          <a:p>
            <a:pPr eaLnBrk="0" hangingPunct="0">
              <a:lnSpc>
                <a:spcPct val="90000"/>
              </a:lnSpc>
              <a:buFontTx/>
              <a:buChar char="•"/>
            </a:pPr>
            <a:r>
              <a:rPr kumimoji="0" lang="en-US" altLang="ko-KR" sz="1100" b="1" dirty="0" smtClean="0">
                <a:solidFill>
                  <a:srgbClr val="000000"/>
                </a:solidFill>
                <a:ea typeface="標楷體" pitchFamily="65" charset="-120"/>
              </a:rPr>
              <a:t>FOXY case</a:t>
            </a:r>
            <a:endParaRPr kumimoji="0" lang="en-US" altLang="ko-KR" sz="1100" b="1" dirty="0">
              <a:solidFill>
                <a:srgbClr val="000000"/>
              </a:solidFill>
              <a:ea typeface="標楷體" pitchFamily="65" charset="-120"/>
            </a:endParaRPr>
          </a:p>
        </p:txBody>
      </p:sp>
      <p:sp>
        <p:nvSpPr>
          <p:cNvPr id="86036" name="Text Box 20"/>
          <p:cNvSpPr txBox="1">
            <a:spLocks noChangeArrowheads="1"/>
          </p:cNvSpPr>
          <p:nvPr/>
        </p:nvSpPr>
        <p:spPr bwMode="auto">
          <a:xfrm>
            <a:off x="4411662" y="3451225"/>
            <a:ext cx="4067175" cy="397032"/>
          </a:xfrm>
          <a:prstGeom prst="rect">
            <a:avLst/>
          </a:prstGeom>
          <a:noFill/>
          <a:ln>
            <a:noFill/>
          </a:ln>
          <a:effectLst/>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12700">
                <a:solidFill>
                  <a:srgbClr val="3333CC"/>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14300" indent="-114300">
              <a:defRPr kumimoji="1">
                <a:solidFill>
                  <a:schemeClr val="tx1"/>
                </a:solidFill>
                <a:latin typeface="Arial" charset="0"/>
                <a:ea typeface="新細明體" charset="-120"/>
              </a:defRPr>
            </a:lvl1pPr>
            <a:lvl2pPr>
              <a:defRPr kumimoji="1">
                <a:solidFill>
                  <a:schemeClr val="tx1"/>
                </a:solidFill>
                <a:latin typeface="Arial" charset="0"/>
                <a:ea typeface="新細明體" charset="-120"/>
              </a:defRPr>
            </a:lvl2pPr>
            <a:lvl3pPr>
              <a:defRPr kumimoji="1">
                <a:solidFill>
                  <a:schemeClr val="tx1"/>
                </a:solidFill>
                <a:latin typeface="Arial" charset="0"/>
                <a:ea typeface="新細明體" charset="-120"/>
              </a:defRPr>
            </a:lvl3pPr>
            <a:lvl4pPr>
              <a:defRPr kumimoji="1">
                <a:solidFill>
                  <a:schemeClr val="tx1"/>
                </a:solidFill>
                <a:latin typeface="Arial" charset="0"/>
                <a:ea typeface="新細明體" charset="-120"/>
              </a:defRPr>
            </a:lvl4pPr>
            <a:lvl5pPr>
              <a:defRPr kumimoji="1">
                <a:solidFill>
                  <a:schemeClr val="tx1"/>
                </a:solidFill>
                <a:latin typeface="Arial" charset="0"/>
                <a:ea typeface="新細明體" charset="-120"/>
              </a:defRPr>
            </a:lvl5pPr>
            <a:lvl6pPr fontAlgn="base">
              <a:spcBef>
                <a:spcPct val="0"/>
              </a:spcBef>
              <a:spcAft>
                <a:spcPct val="0"/>
              </a:spcAft>
              <a:defRPr kumimoji="1">
                <a:solidFill>
                  <a:schemeClr val="tx1"/>
                </a:solidFill>
                <a:latin typeface="Arial" charset="0"/>
                <a:ea typeface="新細明體" charset="-120"/>
              </a:defRPr>
            </a:lvl6pPr>
            <a:lvl7pPr fontAlgn="base">
              <a:spcBef>
                <a:spcPct val="0"/>
              </a:spcBef>
              <a:spcAft>
                <a:spcPct val="0"/>
              </a:spcAft>
              <a:defRPr kumimoji="1">
                <a:solidFill>
                  <a:schemeClr val="tx1"/>
                </a:solidFill>
                <a:latin typeface="Arial" charset="0"/>
                <a:ea typeface="新細明體" charset="-120"/>
              </a:defRPr>
            </a:lvl7pPr>
            <a:lvl8pPr fontAlgn="base">
              <a:spcBef>
                <a:spcPct val="0"/>
              </a:spcBef>
              <a:spcAft>
                <a:spcPct val="0"/>
              </a:spcAft>
              <a:defRPr kumimoji="1">
                <a:solidFill>
                  <a:schemeClr val="tx1"/>
                </a:solidFill>
                <a:latin typeface="Arial" charset="0"/>
                <a:ea typeface="新細明體" charset="-120"/>
              </a:defRPr>
            </a:lvl8pPr>
            <a:lvl9pPr fontAlgn="base">
              <a:spcBef>
                <a:spcPct val="0"/>
              </a:spcBef>
              <a:spcAft>
                <a:spcPct val="0"/>
              </a:spcAft>
              <a:defRPr kumimoji="1">
                <a:solidFill>
                  <a:schemeClr val="tx1"/>
                </a:solidFill>
                <a:latin typeface="Arial" charset="0"/>
                <a:ea typeface="新細明體" charset="-120"/>
              </a:defRPr>
            </a:lvl9pPr>
          </a:lstStyle>
          <a:p>
            <a:pPr eaLnBrk="0" hangingPunct="0">
              <a:lnSpc>
                <a:spcPct val="90000"/>
              </a:lnSpc>
              <a:buFontTx/>
              <a:buChar char="•"/>
            </a:pPr>
            <a:r>
              <a:rPr kumimoji="0" lang="en-US" altLang="ko-KR" sz="1100" b="1" dirty="0" smtClean="0">
                <a:solidFill>
                  <a:srgbClr val="000000"/>
                </a:solidFill>
                <a:ea typeface="標楷體" pitchFamily="65" charset="-120"/>
              </a:rPr>
              <a:t>Take-Down rate reached 90% high in average </a:t>
            </a:r>
          </a:p>
          <a:p>
            <a:pPr eaLnBrk="0" hangingPunct="0">
              <a:lnSpc>
                <a:spcPct val="90000"/>
              </a:lnSpc>
              <a:buFontTx/>
              <a:buChar char="•"/>
            </a:pPr>
            <a:r>
              <a:rPr kumimoji="0" lang="en-US" altLang="ko-KR" sz="1100" b="1" dirty="0" smtClean="0">
                <a:solidFill>
                  <a:srgbClr val="000000"/>
                </a:solidFill>
                <a:ea typeface="標楷體" pitchFamily="65" charset="-120"/>
              </a:rPr>
              <a:t>Right holders expressed their appreciation to local ISPs</a:t>
            </a:r>
            <a:endParaRPr kumimoji="0" lang="en-US" altLang="ko-KR" sz="1100" b="1" dirty="0">
              <a:solidFill>
                <a:srgbClr val="000000"/>
              </a:solidFill>
              <a:ea typeface="標楷體" pitchFamily="65" charset="-120"/>
            </a:endParaRPr>
          </a:p>
        </p:txBody>
      </p:sp>
      <p:sp>
        <p:nvSpPr>
          <p:cNvPr id="86037" name="Text Box 21"/>
          <p:cNvSpPr txBox="1">
            <a:spLocks noChangeArrowheads="1"/>
          </p:cNvSpPr>
          <p:nvPr/>
        </p:nvSpPr>
        <p:spPr bwMode="auto">
          <a:xfrm>
            <a:off x="5302249" y="2557463"/>
            <a:ext cx="3470275" cy="397032"/>
          </a:xfrm>
          <a:prstGeom prst="rect">
            <a:avLst/>
          </a:prstGeom>
          <a:noFill/>
          <a:ln>
            <a:noFill/>
          </a:ln>
          <a:effectLst/>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12700">
                <a:solidFill>
                  <a:srgbClr val="3333CC"/>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14300" indent="-114300">
              <a:defRPr kumimoji="1">
                <a:solidFill>
                  <a:schemeClr val="tx1"/>
                </a:solidFill>
                <a:latin typeface="Arial" charset="0"/>
                <a:ea typeface="新細明體" charset="-120"/>
              </a:defRPr>
            </a:lvl1pPr>
            <a:lvl2pPr>
              <a:defRPr kumimoji="1">
                <a:solidFill>
                  <a:schemeClr val="tx1"/>
                </a:solidFill>
                <a:latin typeface="Arial" charset="0"/>
                <a:ea typeface="新細明體" charset="-120"/>
              </a:defRPr>
            </a:lvl2pPr>
            <a:lvl3pPr>
              <a:defRPr kumimoji="1">
                <a:solidFill>
                  <a:schemeClr val="tx1"/>
                </a:solidFill>
                <a:latin typeface="Arial" charset="0"/>
                <a:ea typeface="新細明體" charset="-120"/>
              </a:defRPr>
            </a:lvl3pPr>
            <a:lvl4pPr>
              <a:defRPr kumimoji="1">
                <a:solidFill>
                  <a:schemeClr val="tx1"/>
                </a:solidFill>
                <a:latin typeface="Arial" charset="0"/>
                <a:ea typeface="新細明體" charset="-120"/>
              </a:defRPr>
            </a:lvl4pPr>
            <a:lvl5pPr>
              <a:defRPr kumimoji="1">
                <a:solidFill>
                  <a:schemeClr val="tx1"/>
                </a:solidFill>
                <a:latin typeface="Arial" charset="0"/>
                <a:ea typeface="新細明體" charset="-120"/>
              </a:defRPr>
            </a:lvl5pPr>
            <a:lvl6pPr fontAlgn="base">
              <a:spcBef>
                <a:spcPct val="0"/>
              </a:spcBef>
              <a:spcAft>
                <a:spcPct val="0"/>
              </a:spcAft>
              <a:defRPr kumimoji="1">
                <a:solidFill>
                  <a:schemeClr val="tx1"/>
                </a:solidFill>
                <a:latin typeface="Arial" charset="0"/>
                <a:ea typeface="新細明體" charset="-120"/>
              </a:defRPr>
            </a:lvl6pPr>
            <a:lvl7pPr fontAlgn="base">
              <a:spcBef>
                <a:spcPct val="0"/>
              </a:spcBef>
              <a:spcAft>
                <a:spcPct val="0"/>
              </a:spcAft>
              <a:defRPr kumimoji="1">
                <a:solidFill>
                  <a:schemeClr val="tx1"/>
                </a:solidFill>
                <a:latin typeface="Arial" charset="0"/>
                <a:ea typeface="新細明體" charset="-120"/>
              </a:defRPr>
            </a:lvl7pPr>
            <a:lvl8pPr fontAlgn="base">
              <a:spcBef>
                <a:spcPct val="0"/>
              </a:spcBef>
              <a:spcAft>
                <a:spcPct val="0"/>
              </a:spcAft>
              <a:defRPr kumimoji="1">
                <a:solidFill>
                  <a:schemeClr val="tx1"/>
                </a:solidFill>
                <a:latin typeface="Arial" charset="0"/>
                <a:ea typeface="新細明體" charset="-120"/>
              </a:defRPr>
            </a:lvl8pPr>
            <a:lvl9pPr fontAlgn="base">
              <a:spcBef>
                <a:spcPct val="0"/>
              </a:spcBef>
              <a:spcAft>
                <a:spcPct val="0"/>
              </a:spcAft>
              <a:defRPr kumimoji="1">
                <a:solidFill>
                  <a:schemeClr val="tx1"/>
                </a:solidFill>
                <a:latin typeface="Arial" charset="0"/>
                <a:ea typeface="新細明體" charset="-120"/>
              </a:defRPr>
            </a:lvl9pPr>
          </a:lstStyle>
          <a:p>
            <a:pPr eaLnBrk="0" hangingPunct="0">
              <a:lnSpc>
                <a:spcPct val="90000"/>
              </a:lnSpc>
              <a:buFontTx/>
              <a:buChar char="•"/>
            </a:pPr>
            <a:r>
              <a:rPr kumimoji="0" lang="en-US" altLang="ko-KR" sz="1100" b="1" dirty="0" smtClean="0">
                <a:solidFill>
                  <a:srgbClr val="000000"/>
                </a:solidFill>
                <a:ea typeface="標楷體" pitchFamily="65" charset="-120"/>
              </a:rPr>
              <a:t>Right holders call for timely procedure</a:t>
            </a:r>
          </a:p>
          <a:p>
            <a:pPr eaLnBrk="0" hangingPunct="0">
              <a:lnSpc>
                <a:spcPct val="90000"/>
              </a:lnSpc>
              <a:buFontTx/>
              <a:buChar char="•"/>
            </a:pPr>
            <a:r>
              <a:rPr kumimoji="0" lang="en-US" altLang="ko-KR" sz="1100" b="1" dirty="0" smtClean="0">
                <a:solidFill>
                  <a:srgbClr val="000000"/>
                </a:solidFill>
                <a:ea typeface="標楷體" pitchFamily="65" charset="-120"/>
              </a:rPr>
              <a:t>For the blocking of foreign infringing website</a:t>
            </a:r>
            <a:endParaRPr kumimoji="0" lang="en-US" altLang="ko-KR" sz="1100" b="1" dirty="0">
              <a:solidFill>
                <a:srgbClr val="000000"/>
              </a:solidFill>
              <a:ea typeface="標楷體" pitchFamily="65" charset="-120"/>
            </a:endParaRPr>
          </a:p>
        </p:txBody>
      </p:sp>
      <p:sp>
        <p:nvSpPr>
          <p:cNvPr id="86040" name="AutoShape 24"/>
          <p:cNvSpPr>
            <a:spLocks noChangeArrowheads="1"/>
          </p:cNvSpPr>
          <p:nvPr/>
        </p:nvSpPr>
        <p:spPr bwMode="auto">
          <a:xfrm rot="-5505805">
            <a:off x="527844" y="4255294"/>
            <a:ext cx="1143000" cy="1071562"/>
          </a:xfrm>
          <a:custGeom>
            <a:avLst/>
            <a:gdLst>
              <a:gd name="G0" fmla="+- -16630 0 0"/>
              <a:gd name="G1" fmla="+- -9154518 0 0"/>
              <a:gd name="G2" fmla="+- -16630 0 -9154518"/>
              <a:gd name="G3" fmla="+- 10800 0 0"/>
              <a:gd name="G4" fmla="+- 0 0 -16630"/>
              <a:gd name="T0" fmla="*/ 360 256 1"/>
              <a:gd name="T1" fmla="*/ 0 256 1"/>
              <a:gd name="G5" fmla="+- G2 T0 T1"/>
              <a:gd name="G6" fmla="?: G2 G2 G5"/>
              <a:gd name="G7" fmla="+- 0 0 G6"/>
              <a:gd name="G8" fmla="+- 5419 0 0"/>
              <a:gd name="G9" fmla="+- 0 0 -9154518"/>
              <a:gd name="G10" fmla="+- 5419 0 2700"/>
              <a:gd name="G11" fmla="cos G10 -16630"/>
              <a:gd name="G12" fmla="sin G10 -16630"/>
              <a:gd name="G13" fmla="cos 13500 -16630"/>
              <a:gd name="G14" fmla="sin 13500 -16630"/>
              <a:gd name="G15" fmla="+- G11 10800 0"/>
              <a:gd name="G16" fmla="+- G12 10800 0"/>
              <a:gd name="G17" fmla="+- G13 10800 0"/>
              <a:gd name="G18" fmla="+- G14 10800 0"/>
              <a:gd name="G19" fmla="*/ 5419 1 2"/>
              <a:gd name="G20" fmla="+- G19 5400 0"/>
              <a:gd name="G21" fmla="cos G20 -16630"/>
              <a:gd name="G22" fmla="sin G20 -16630"/>
              <a:gd name="G23" fmla="+- G21 10800 0"/>
              <a:gd name="G24" fmla="+- G12 G23 G22"/>
              <a:gd name="G25" fmla="+- G22 G23 G11"/>
              <a:gd name="G26" fmla="cos 10800 -16630"/>
              <a:gd name="G27" fmla="sin 10800 -16630"/>
              <a:gd name="G28" fmla="cos 5419 -16630"/>
              <a:gd name="G29" fmla="sin 5419 -16630"/>
              <a:gd name="G30" fmla="+- G26 10800 0"/>
              <a:gd name="G31" fmla="+- G27 10800 0"/>
              <a:gd name="G32" fmla="+- G28 10800 0"/>
              <a:gd name="G33" fmla="+- G29 10800 0"/>
              <a:gd name="G34" fmla="+- G19 5400 0"/>
              <a:gd name="G35" fmla="cos G34 -9154518"/>
              <a:gd name="G36" fmla="sin G34 -9154518"/>
              <a:gd name="G37" fmla="+/ -9154518 -16630 2"/>
              <a:gd name="T2" fmla="*/ 180 256 1"/>
              <a:gd name="T3" fmla="*/ 0 256 1"/>
              <a:gd name="G38" fmla="+- G37 T2 T3"/>
              <a:gd name="G39" fmla="?: G2 G37 G38"/>
              <a:gd name="G40" fmla="cos 10800 G39"/>
              <a:gd name="G41" fmla="sin 10800 G39"/>
              <a:gd name="G42" fmla="cos 5419 G39"/>
              <a:gd name="G43" fmla="sin 5419 G39"/>
              <a:gd name="G44" fmla="+- G40 10800 0"/>
              <a:gd name="G45" fmla="+- G41 10800 0"/>
              <a:gd name="G46" fmla="+- G42 10800 0"/>
              <a:gd name="G47" fmla="+- G43 10800 0"/>
              <a:gd name="G48" fmla="+- G35 10800 0"/>
              <a:gd name="G49" fmla="+- G36 10800 0"/>
              <a:gd name="T4" fmla="*/ 14499 w 21600"/>
              <a:gd name="T5" fmla="*/ 653 h 21600"/>
              <a:gd name="T6" fmla="*/ 4615 w 21600"/>
              <a:gd name="T7" fmla="*/ 5553 h 21600"/>
              <a:gd name="T8" fmla="*/ 12656 w 21600"/>
              <a:gd name="T9" fmla="*/ 5708 h 21600"/>
              <a:gd name="T10" fmla="*/ 24299 w 21600"/>
              <a:gd name="T11" fmla="*/ 10740 h 21600"/>
              <a:gd name="T12" fmla="*/ 18932 w 21600"/>
              <a:gd name="T13" fmla="*/ 16155 h 21600"/>
              <a:gd name="T14" fmla="*/ 13518 w 21600"/>
              <a:gd name="T15" fmla="*/ 10787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18" y="10776"/>
                </a:moveTo>
                <a:cubicBezTo>
                  <a:pt x="16205" y="7792"/>
                  <a:pt x="13783" y="5381"/>
                  <a:pt x="10800" y="5381"/>
                </a:cubicBezTo>
                <a:cubicBezTo>
                  <a:pt x="9208" y="5380"/>
                  <a:pt x="7697" y="6080"/>
                  <a:pt x="6667" y="7294"/>
                </a:cubicBezTo>
                <a:lnTo>
                  <a:pt x="2564" y="3812"/>
                </a:lnTo>
                <a:cubicBezTo>
                  <a:pt x="4616" y="1394"/>
                  <a:pt x="7628" y="-1"/>
                  <a:pt x="10800" y="0"/>
                </a:cubicBezTo>
                <a:cubicBezTo>
                  <a:pt x="16746" y="0"/>
                  <a:pt x="21573" y="4806"/>
                  <a:pt x="21599" y="10752"/>
                </a:cubicBezTo>
                <a:lnTo>
                  <a:pt x="24299" y="10740"/>
                </a:lnTo>
                <a:lnTo>
                  <a:pt x="18932" y="16155"/>
                </a:lnTo>
                <a:lnTo>
                  <a:pt x="13518" y="10787"/>
                </a:lnTo>
                <a:lnTo>
                  <a:pt x="16218" y="10776"/>
                </a:lnTo>
                <a:close/>
              </a:path>
            </a:pathLst>
          </a:custGeom>
          <a:gradFill rotWithShape="0">
            <a:gsLst>
              <a:gs pos="0">
                <a:srgbClr val="FF9933"/>
              </a:gs>
              <a:gs pos="100000">
                <a:srgbClr val="FF9933">
                  <a:gamma/>
                  <a:shade val="46275"/>
                  <a:invGamma/>
                  <a:alpha val="0"/>
                </a:srgbClr>
              </a:gs>
            </a:gsLst>
            <a:lin ang="5400000" scaled="1"/>
          </a:gradFill>
          <a:ln>
            <a:noFill/>
          </a:ln>
          <a:effectLst/>
          <a:extLst>
            <a:ext uri="{91240B29-F687-4F45-9708-019B960494DF}">
              <a14:hiddenLine xmlns:a14="http://schemas.microsoft.com/office/drawing/2010/main" w="19050">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86041" name="AutoShape 25"/>
          <p:cNvSpPr>
            <a:spLocks noChangeArrowheads="1"/>
          </p:cNvSpPr>
          <p:nvPr/>
        </p:nvSpPr>
        <p:spPr bwMode="auto">
          <a:xfrm rot="-5505805">
            <a:off x="1413669" y="3264694"/>
            <a:ext cx="1143000" cy="1071562"/>
          </a:xfrm>
          <a:custGeom>
            <a:avLst/>
            <a:gdLst>
              <a:gd name="G0" fmla="+- -16630 0 0"/>
              <a:gd name="G1" fmla="+- -9154518 0 0"/>
              <a:gd name="G2" fmla="+- -16630 0 -9154518"/>
              <a:gd name="G3" fmla="+- 10800 0 0"/>
              <a:gd name="G4" fmla="+- 0 0 -16630"/>
              <a:gd name="T0" fmla="*/ 360 256 1"/>
              <a:gd name="T1" fmla="*/ 0 256 1"/>
              <a:gd name="G5" fmla="+- G2 T0 T1"/>
              <a:gd name="G6" fmla="?: G2 G2 G5"/>
              <a:gd name="G7" fmla="+- 0 0 G6"/>
              <a:gd name="G8" fmla="+- 5419 0 0"/>
              <a:gd name="G9" fmla="+- 0 0 -9154518"/>
              <a:gd name="G10" fmla="+- 5419 0 2700"/>
              <a:gd name="G11" fmla="cos G10 -16630"/>
              <a:gd name="G12" fmla="sin G10 -16630"/>
              <a:gd name="G13" fmla="cos 13500 -16630"/>
              <a:gd name="G14" fmla="sin 13500 -16630"/>
              <a:gd name="G15" fmla="+- G11 10800 0"/>
              <a:gd name="G16" fmla="+- G12 10800 0"/>
              <a:gd name="G17" fmla="+- G13 10800 0"/>
              <a:gd name="G18" fmla="+- G14 10800 0"/>
              <a:gd name="G19" fmla="*/ 5419 1 2"/>
              <a:gd name="G20" fmla="+- G19 5400 0"/>
              <a:gd name="G21" fmla="cos G20 -16630"/>
              <a:gd name="G22" fmla="sin G20 -16630"/>
              <a:gd name="G23" fmla="+- G21 10800 0"/>
              <a:gd name="G24" fmla="+- G12 G23 G22"/>
              <a:gd name="G25" fmla="+- G22 G23 G11"/>
              <a:gd name="G26" fmla="cos 10800 -16630"/>
              <a:gd name="G27" fmla="sin 10800 -16630"/>
              <a:gd name="G28" fmla="cos 5419 -16630"/>
              <a:gd name="G29" fmla="sin 5419 -16630"/>
              <a:gd name="G30" fmla="+- G26 10800 0"/>
              <a:gd name="G31" fmla="+- G27 10800 0"/>
              <a:gd name="G32" fmla="+- G28 10800 0"/>
              <a:gd name="G33" fmla="+- G29 10800 0"/>
              <a:gd name="G34" fmla="+- G19 5400 0"/>
              <a:gd name="G35" fmla="cos G34 -9154518"/>
              <a:gd name="G36" fmla="sin G34 -9154518"/>
              <a:gd name="G37" fmla="+/ -9154518 -16630 2"/>
              <a:gd name="T2" fmla="*/ 180 256 1"/>
              <a:gd name="T3" fmla="*/ 0 256 1"/>
              <a:gd name="G38" fmla="+- G37 T2 T3"/>
              <a:gd name="G39" fmla="?: G2 G37 G38"/>
              <a:gd name="G40" fmla="cos 10800 G39"/>
              <a:gd name="G41" fmla="sin 10800 G39"/>
              <a:gd name="G42" fmla="cos 5419 G39"/>
              <a:gd name="G43" fmla="sin 5419 G39"/>
              <a:gd name="G44" fmla="+- G40 10800 0"/>
              <a:gd name="G45" fmla="+- G41 10800 0"/>
              <a:gd name="G46" fmla="+- G42 10800 0"/>
              <a:gd name="G47" fmla="+- G43 10800 0"/>
              <a:gd name="G48" fmla="+- G35 10800 0"/>
              <a:gd name="G49" fmla="+- G36 10800 0"/>
              <a:gd name="T4" fmla="*/ 14499 w 21600"/>
              <a:gd name="T5" fmla="*/ 653 h 21600"/>
              <a:gd name="T6" fmla="*/ 4615 w 21600"/>
              <a:gd name="T7" fmla="*/ 5553 h 21600"/>
              <a:gd name="T8" fmla="*/ 12656 w 21600"/>
              <a:gd name="T9" fmla="*/ 5708 h 21600"/>
              <a:gd name="T10" fmla="*/ 24299 w 21600"/>
              <a:gd name="T11" fmla="*/ 10740 h 21600"/>
              <a:gd name="T12" fmla="*/ 18932 w 21600"/>
              <a:gd name="T13" fmla="*/ 16155 h 21600"/>
              <a:gd name="T14" fmla="*/ 13518 w 21600"/>
              <a:gd name="T15" fmla="*/ 10787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18" y="10776"/>
                </a:moveTo>
                <a:cubicBezTo>
                  <a:pt x="16205" y="7792"/>
                  <a:pt x="13783" y="5381"/>
                  <a:pt x="10800" y="5381"/>
                </a:cubicBezTo>
                <a:cubicBezTo>
                  <a:pt x="9208" y="5380"/>
                  <a:pt x="7697" y="6080"/>
                  <a:pt x="6667" y="7294"/>
                </a:cubicBezTo>
                <a:lnTo>
                  <a:pt x="2564" y="3812"/>
                </a:lnTo>
                <a:cubicBezTo>
                  <a:pt x="4616" y="1394"/>
                  <a:pt x="7628" y="-1"/>
                  <a:pt x="10800" y="0"/>
                </a:cubicBezTo>
                <a:cubicBezTo>
                  <a:pt x="16746" y="0"/>
                  <a:pt x="21573" y="4806"/>
                  <a:pt x="21599" y="10752"/>
                </a:cubicBezTo>
                <a:lnTo>
                  <a:pt x="24299" y="10740"/>
                </a:lnTo>
                <a:lnTo>
                  <a:pt x="18932" y="16155"/>
                </a:lnTo>
                <a:lnTo>
                  <a:pt x="13518" y="10787"/>
                </a:lnTo>
                <a:lnTo>
                  <a:pt x="16218" y="10776"/>
                </a:lnTo>
                <a:close/>
              </a:path>
            </a:pathLst>
          </a:custGeom>
          <a:gradFill rotWithShape="0">
            <a:gsLst>
              <a:gs pos="0">
                <a:srgbClr val="FF9933"/>
              </a:gs>
              <a:gs pos="100000">
                <a:srgbClr val="FF9933">
                  <a:gamma/>
                  <a:shade val="46275"/>
                  <a:invGamma/>
                  <a:alpha val="0"/>
                </a:srgbClr>
              </a:gs>
            </a:gsLst>
            <a:lin ang="5400000" scaled="1"/>
          </a:gradFill>
          <a:ln>
            <a:noFill/>
          </a:ln>
          <a:effectLst/>
          <a:extLst>
            <a:ext uri="{91240B29-F687-4F45-9708-019B960494DF}">
              <a14:hiddenLine xmlns:a14="http://schemas.microsoft.com/office/drawing/2010/main" w="19050">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86042" name="AutoShape 26"/>
          <p:cNvSpPr>
            <a:spLocks noChangeArrowheads="1"/>
          </p:cNvSpPr>
          <p:nvPr/>
        </p:nvSpPr>
        <p:spPr bwMode="auto">
          <a:xfrm rot="-5505805">
            <a:off x="2267744" y="2274094"/>
            <a:ext cx="1143000" cy="1071562"/>
          </a:xfrm>
          <a:custGeom>
            <a:avLst/>
            <a:gdLst>
              <a:gd name="G0" fmla="+- -16630 0 0"/>
              <a:gd name="G1" fmla="+- -9154518 0 0"/>
              <a:gd name="G2" fmla="+- -16630 0 -9154518"/>
              <a:gd name="G3" fmla="+- 10800 0 0"/>
              <a:gd name="G4" fmla="+- 0 0 -16630"/>
              <a:gd name="T0" fmla="*/ 360 256 1"/>
              <a:gd name="T1" fmla="*/ 0 256 1"/>
              <a:gd name="G5" fmla="+- G2 T0 T1"/>
              <a:gd name="G6" fmla="?: G2 G2 G5"/>
              <a:gd name="G7" fmla="+- 0 0 G6"/>
              <a:gd name="G8" fmla="+- 5419 0 0"/>
              <a:gd name="G9" fmla="+- 0 0 -9154518"/>
              <a:gd name="G10" fmla="+- 5419 0 2700"/>
              <a:gd name="G11" fmla="cos G10 -16630"/>
              <a:gd name="G12" fmla="sin G10 -16630"/>
              <a:gd name="G13" fmla="cos 13500 -16630"/>
              <a:gd name="G14" fmla="sin 13500 -16630"/>
              <a:gd name="G15" fmla="+- G11 10800 0"/>
              <a:gd name="G16" fmla="+- G12 10800 0"/>
              <a:gd name="G17" fmla="+- G13 10800 0"/>
              <a:gd name="G18" fmla="+- G14 10800 0"/>
              <a:gd name="G19" fmla="*/ 5419 1 2"/>
              <a:gd name="G20" fmla="+- G19 5400 0"/>
              <a:gd name="G21" fmla="cos G20 -16630"/>
              <a:gd name="G22" fmla="sin G20 -16630"/>
              <a:gd name="G23" fmla="+- G21 10800 0"/>
              <a:gd name="G24" fmla="+- G12 G23 G22"/>
              <a:gd name="G25" fmla="+- G22 G23 G11"/>
              <a:gd name="G26" fmla="cos 10800 -16630"/>
              <a:gd name="G27" fmla="sin 10800 -16630"/>
              <a:gd name="G28" fmla="cos 5419 -16630"/>
              <a:gd name="G29" fmla="sin 5419 -16630"/>
              <a:gd name="G30" fmla="+- G26 10800 0"/>
              <a:gd name="G31" fmla="+- G27 10800 0"/>
              <a:gd name="G32" fmla="+- G28 10800 0"/>
              <a:gd name="G33" fmla="+- G29 10800 0"/>
              <a:gd name="G34" fmla="+- G19 5400 0"/>
              <a:gd name="G35" fmla="cos G34 -9154518"/>
              <a:gd name="G36" fmla="sin G34 -9154518"/>
              <a:gd name="G37" fmla="+/ -9154518 -16630 2"/>
              <a:gd name="T2" fmla="*/ 180 256 1"/>
              <a:gd name="T3" fmla="*/ 0 256 1"/>
              <a:gd name="G38" fmla="+- G37 T2 T3"/>
              <a:gd name="G39" fmla="?: G2 G37 G38"/>
              <a:gd name="G40" fmla="cos 10800 G39"/>
              <a:gd name="G41" fmla="sin 10800 G39"/>
              <a:gd name="G42" fmla="cos 5419 G39"/>
              <a:gd name="G43" fmla="sin 5419 G39"/>
              <a:gd name="G44" fmla="+- G40 10800 0"/>
              <a:gd name="G45" fmla="+- G41 10800 0"/>
              <a:gd name="G46" fmla="+- G42 10800 0"/>
              <a:gd name="G47" fmla="+- G43 10800 0"/>
              <a:gd name="G48" fmla="+- G35 10800 0"/>
              <a:gd name="G49" fmla="+- G36 10800 0"/>
              <a:gd name="T4" fmla="*/ 14499 w 21600"/>
              <a:gd name="T5" fmla="*/ 653 h 21600"/>
              <a:gd name="T6" fmla="*/ 4615 w 21600"/>
              <a:gd name="T7" fmla="*/ 5553 h 21600"/>
              <a:gd name="T8" fmla="*/ 12656 w 21600"/>
              <a:gd name="T9" fmla="*/ 5708 h 21600"/>
              <a:gd name="T10" fmla="*/ 24299 w 21600"/>
              <a:gd name="T11" fmla="*/ 10740 h 21600"/>
              <a:gd name="T12" fmla="*/ 18932 w 21600"/>
              <a:gd name="T13" fmla="*/ 16155 h 21600"/>
              <a:gd name="T14" fmla="*/ 13518 w 21600"/>
              <a:gd name="T15" fmla="*/ 10787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18" y="10776"/>
                </a:moveTo>
                <a:cubicBezTo>
                  <a:pt x="16205" y="7792"/>
                  <a:pt x="13783" y="5381"/>
                  <a:pt x="10800" y="5381"/>
                </a:cubicBezTo>
                <a:cubicBezTo>
                  <a:pt x="9208" y="5380"/>
                  <a:pt x="7697" y="6080"/>
                  <a:pt x="6667" y="7294"/>
                </a:cubicBezTo>
                <a:lnTo>
                  <a:pt x="2564" y="3812"/>
                </a:lnTo>
                <a:cubicBezTo>
                  <a:pt x="4616" y="1394"/>
                  <a:pt x="7628" y="-1"/>
                  <a:pt x="10800" y="0"/>
                </a:cubicBezTo>
                <a:cubicBezTo>
                  <a:pt x="16746" y="0"/>
                  <a:pt x="21573" y="4806"/>
                  <a:pt x="21599" y="10752"/>
                </a:cubicBezTo>
                <a:lnTo>
                  <a:pt x="24299" y="10740"/>
                </a:lnTo>
                <a:lnTo>
                  <a:pt x="18932" y="16155"/>
                </a:lnTo>
                <a:lnTo>
                  <a:pt x="13518" y="10787"/>
                </a:lnTo>
                <a:lnTo>
                  <a:pt x="16218" y="10776"/>
                </a:lnTo>
                <a:close/>
              </a:path>
            </a:pathLst>
          </a:custGeom>
          <a:gradFill rotWithShape="0">
            <a:gsLst>
              <a:gs pos="0">
                <a:srgbClr val="FF9933"/>
              </a:gs>
              <a:gs pos="100000">
                <a:srgbClr val="FF9933">
                  <a:gamma/>
                  <a:shade val="46275"/>
                  <a:invGamma/>
                  <a:alpha val="0"/>
                </a:srgbClr>
              </a:gs>
            </a:gsLst>
            <a:lin ang="5400000" scaled="1"/>
          </a:gradFill>
          <a:ln>
            <a:noFill/>
          </a:ln>
          <a:effectLst/>
          <a:extLst>
            <a:ext uri="{91240B29-F687-4F45-9708-019B960494DF}">
              <a14:hiddenLine xmlns:a14="http://schemas.microsoft.com/office/drawing/2010/main" w="19050">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26" name="標題 1"/>
          <p:cNvSpPr txBox="1">
            <a:spLocks/>
          </p:cNvSpPr>
          <p:nvPr/>
        </p:nvSpPr>
        <p:spPr>
          <a:xfrm>
            <a:off x="1617749" y="308051"/>
            <a:ext cx="7848872" cy="102636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TW" b="1" dirty="0" smtClean="0">
                <a:ln w="1905">
                  <a:solidFill>
                    <a:schemeClr val="bg2">
                      <a:lumMod val="75000"/>
                    </a:schemeClr>
                  </a:solidFill>
                </a:ln>
                <a:solidFill>
                  <a:schemeClr val="accent3">
                    <a:lumMod val="75000"/>
                  </a:schemeClr>
                </a:solidFill>
                <a:effectLst>
                  <a:outerShdw blurRad="38100" dist="38100" dir="2700000" algn="tl">
                    <a:srgbClr val="000000">
                      <a:alpha val="43137"/>
                    </a:srgbClr>
                  </a:outerShdw>
                </a:effectLst>
                <a:latin typeface="Microsoft YaHei" pitchFamily="34" charset="-122"/>
                <a:ea typeface="Microsoft YaHei" pitchFamily="34" charset="-122"/>
              </a:rPr>
              <a:t>Progressive Challenges</a:t>
            </a:r>
            <a:endParaRPr lang="zh-TW" altLang="en-US" b="1" dirty="0">
              <a:ln w="1905">
                <a:solidFill>
                  <a:schemeClr val="bg2">
                    <a:lumMod val="75000"/>
                  </a:schemeClr>
                </a:solidFill>
              </a:ln>
              <a:effectLst>
                <a:outerShdw blurRad="38100" dist="38100" dir="2700000" algn="tl">
                  <a:srgbClr val="000000">
                    <a:alpha val="43137"/>
                  </a:srgbClr>
                </a:outerShdw>
              </a:effectLst>
              <a:latin typeface="Microsoft YaHei" pitchFamily="34" charset="-122"/>
              <a:ea typeface="Microsoft YaHei" pitchFamily="34" charset="-122"/>
            </a:endParaRPr>
          </a:p>
        </p:txBody>
      </p:sp>
      <p:sp>
        <p:nvSpPr>
          <p:cNvPr id="2" name="投影片編號版面配置區 1"/>
          <p:cNvSpPr>
            <a:spLocks noGrp="1"/>
          </p:cNvSpPr>
          <p:nvPr>
            <p:ph type="sldNum" sz="quarter" idx="12"/>
          </p:nvPr>
        </p:nvSpPr>
        <p:spPr/>
        <p:txBody>
          <a:bodyPr/>
          <a:lstStyle/>
          <a:p>
            <a:fld id="{51D2D507-09EA-4C6F-96ED-053C801F8797}" type="slidenum">
              <a:rPr lang="zh-TW" altLang="en-US" smtClean="0"/>
              <a:t>5</a:t>
            </a:fld>
            <a:endParaRPr lang="zh-TW" altLang="en-US" dirty="0"/>
          </a:p>
        </p:txBody>
      </p:sp>
      <p:grpSp>
        <p:nvGrpSpPr>
          <p:cNvPr id="6" name="群組 5"/>
          <p:cNvGrpSpPr/>
          <p:nvPr/>
        </p:nvGrpSpPr>
        <p:grpSpPr>
          <a:xfrm>
            <a:off x="6895331" y="3060668"/>
            <a:ext cx="2300237" cy="2870264"/>
            <a:chOff x="6895331" y="3060668"/>
            <a:chExt cx="2300237" cy="2870264"/>
          </a:xfrm>
        </p:grpSpPr>
        <p:sp>
          <p:nvSpPr>
            <p:cNvPr id="3" name="上-下雙向箭號 2"/>
            <p:cNvSpPr/>
            <p:nvPr/>
          </p:nvSpPr>
          <p:spPr>
            <a:xfrm>
              <a:off x="8287892" y="3060668"/>
              <a:ext cx="748604" cy="2870264"/>
            </a:xfrm>
            <a:prstGeom prst="upDown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zh-TW" altLang="en-US"/>
            </a:p>
          </p:txBody>
        </p:sp>
        <p:sp>
          <p:nvSpPr>
            <p:cNvPr id="4" name="文字方塊 3"/>
            <p:cNvSpPr txBox="1"/>
            <p:nvPr/>
          </p:nvSpPr>
          <p:spPr>
            <a:xfrm>
              <a:off x="6895331" y="5132943"/>
              <a:ext cx="2300237" cy="369332"/>
            </a:xfrm>
            <a:prstGeom prst="rect">
              <a:avLst/>
            </a:prstGeom>
            <a:noFill/>
          </p:spPr>
          <p:txBody>
            <a:bodyPr wrap="square" rtlCol="0">
              <a:spAutoFit/>
            </a:bodyPr>
            <a:lstStyle/>
            <a:p>
              <a:r>
                <a:rPr lang="en-US" altLang="zh-TW" dirty="0" smtClean="0"/>
                <a:t>Within our jurisdiction</a:t>
              </a:r>
              <a:endParaRPr lang="zh-TW" altLang="en-US" dirty="0"/>
            </a:p>
          </p:txBody>
        </p:sp>
      </p:grpSp>
      <p:grpSp>
        <p:nvGrpSpPr>
          <p:cNvPr id="7" name="群組 6"/>
          <p:cNvGrpSpPr/>
          <p:nvPr/>
        </p:nvGrpSpPr>
        <p:grpSpPr>
          <a:xfrm>
            <a:off x="163563" y="1334419"/>
            <a:ext cx="2743150" cy="1694531"/>
            <a:chOff x="163563" y="1334419"/>
            <a:chExt cx="2743150" cy="1694531"/>
          </a:xfrm>
        </p:grpSpPr>
        <p:sp>
          <p:nvSpPr>
            <p:cNvPr id="5" name="向上箭號 4"/>
            <p:cNvSpPr/>
            <p:nvPr/>
          </p:nvSpPr>
          <p:spPr>
            <a:xfrm>
              <a:off x="1187624" y="1334419"/>
              <a:ext cx="797545" cy="1694531"/>
            </a:xfrm>
            <a:prstGeom prst="up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TW" altLang="en-US"/>
            </a:p>
          </p:txBody>
        </p:sp>
        <p:sp>
          <p:nvSpPr>
            <p:cNvPr id="30" name="文字方塊 29"/>
            <p:cNvSpPr txBox="1"/>
            <p:nvPr/>
          </p:nvSpPr>
          <p:spPr>
            <a:xfrm>
              <a:off x="163563" y="2659618"/>
              <a:ext cx="2743150" cy="369332"/>
            </a:xfrm>
            <a:prstGeom prst="rect">
              <a:avLst/>
            </a:prstGeom>
            <a:noFill/>
          </p:spPr>
          <p:txBody>
            <a:bodyPr wrap="square" rtlCol="0">
              <a:spAutoFit/>
            </a:bodyPr>
            <a:lstStyle/>
            <a:p>
              <a:r>
                <a:rPr lang="en-US" altLang="zh-TW" dirty="0" smtClean="0"/>
                <a:t>Beyond our jurisdiction</a:t>
              </a:r>
              <a:endParaRPr lang="zh-TW" altLang="en-US" dirty="0"/>
            </a:p>
          </p:txBody>
        </p:sp>
      </p:grpSp>
    </p:spTree>
    <p:extLst>
      <p:ext uri="{BB962C8B-B14F-4D97-AF65-F5344CB8AC3E}">
        <p14:creationId xmlns:p14="http://schemas.microsoft.com/office/powerpoint/2010/main" val="475730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86029"/>
                                        </p:tgtEl>
                                        <p:attrNameLst>
                                          <p:attrName>style.visibility</p:attrName>
                                        </p:attrNameLst>
                                      </p:cBhvr>
                                      <p:to>
                                        <p:strVal val="visible"/>
                                      </p:to>
                                    </p:set>
                                    <p:animEffect transition="in" filter="fade">
                                      <p:cBhvr>
                                        <p:cTn id="11" dur="500"/>
                                        <p:tgtEl>
                                          <p:spTgt spid="86029"/>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86037"/>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29" grpId="0" animBg="1"/>
      <p:bldP spid="8603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850442766"/>
              </p:ext>
            </p:extLst>
          </p:nvPr>
        </p:nvGraphicFramePr>
        <p:xfrm>
          <a:off x="179512" y="1268760"/>
          <a:ext cx="8964488" cy="5589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標題 1"/>
          <p:cNvSpPr txBox="1">
            <a:spLocks/>
          </p:cNvSpPr>
          <p:nvPr/>
        </p:nvSpPr>
        <p:spPr>
          <a:xfrm>
            <a:off x="2015975" y="116632"/>
            <a:ext cx="6717432" cy="1026368"/>
          </a:xfrm>
          <a:prstGeom prst="rect">
            <a:avLst/>
          </a:prstGeom>
        </p:spPr>
        <p:txBody>
          <a:bodyPr anchor="b">
            <a:noAutofit/>
          </a:bodyPr>
          <a:lstStyle>
            <a:lvl1pPr algn="ctr" defTabSz="914400" rtl="0" eaLnBrk="1" latinLnBrk="0" hangingPunct="1">
              <a:spcBef>
                <a:spcPct val="0"/>
              </a:spcBef>
              <a:buNone/>
              <a:defRPr sz="4400" b="1" kern="1200">
                <a:solidFill>
                  <a:schemeClr val="tx1"/>
                </a:solidFill>
                <a:latin typeface="Gill Sans MT" pitchFamily="34" charset="0"/>
                <a:ea typeface="+mj-ea"/>
                <a:cs typeface="+mj-cs"/>
              </a:defRPr>
            </a:lvl1pPr>
          </a:lstStyle>
          <a:p>
            <a:pPr>
              <a:lnSpc>
                <a:spcPts val="3600"/>
              </a:lnSpc>
            </a:pPr>
            <a:r>
              <a:rPr lang="en-US" altLang="zh-TW" sz="4000" dirty="0" smtClean="0">
                <a:ln w="1905"/>
                <a:solidFill>
                  <a:srgbClr val="FF0000"/>
                </a:solidFill>
                <a:effectLst>
                  <a:innerShdw blurRad="69850" dist="43180" dir="5400000">
                    <a:srgbClr val="000000">
                      <a:alpha val="65000"/>
                    </a:srgbClr>
                  </a:innerShdw>
                </a:effectLst>
                <a:ea typeface="新細明體" pitchFamily="18" charset="-120"/>
              </a:rPr>
              <a:t>To Block Foreign Websites?</a:t>
            </a:r>
          </a:p>
          <a:p>
            <a:pPr>
              <a:lnSpc>
                <a:spcPts val="3600"/>
              </a:lnSpc>
            </a:pPr>
            <a:r>
              <a:rPr lang="en-US" altLang="zh-TW" sz="4000" dirty="0" smtClean="0">
                <a:ln w="1905"/>
                <a:solidFill>
                  <a:schemeClr val="accent3">
                    <a:lumMod val="75000"/>
                  </a:schemeClr>
                </a:solidFill>
                <a:effectLst>
                  <a:innerShdw blurRad="69850" dist="43180" dir="5400000">
                    <a:srgbClr val="000000">
                      <a:alpha val="65000"/>
                    </a:srgbClr>
                  </a:innerShdw>
                </a:effectLst>
                <a:ea typeface="新細明體" pitchFamily="18" charset="-120"/>
              </a:rPr>
              <a:t>Concerns Raised</a:t>
            </a:r>
            <a:endParaRPr lang="zh-TW" altLang="en-US" sz="4000" dirty="0">
              <a:ln w="1905"/>
              <a:solidFill>
                <a:schemeClr val="accent3">
                  <a:lumMod val="75000"/>
                </a:schemeClr>
              </a:solidFill>
              <a:effectLst>
                <a:innerShdw blurRad="69850" dist="43180" dir="5400000">
                  <a:srgbClr val="000000">
                    <a:alpha val="65000"/>
                  </a:srgbClr>
                </a:innerShdw>
              </a:effectLst>
              <a:ea typeface="新細明體" pitchFamily="18" charset="-120"/>
            </a:endParaRPr>
          </a:p>
        </p:txBody>
      </p:sp>
      <p:sp>
        <p:nvSpPr>
          <p:cNvPr id="2" name="投影片編號版面配置區 1"/>
          <p:cNvSpPr>
            <a:spLocks noGrp="1"/>
          </p:cNvSpPr>
          <p:nvPr>
            <p:ph type="sldNum" sz="quarter" idx="12"/>
          </p:nvPr>
        </p:nvSpPr>
        <p:spPr/>
        <p:txBody>
          <a:bodyPr/>
          <a:lstStyle/>
          <a:p>
            <a:fld id="{51D2D507-09EA-4C6F-96ED-053C801F8797}" type="slidenum">
              <a:rPr lang="zh-TW" altLang="en-US" smtClean="0"/>
              <a:t>6</a:t>
            </a:fld>
            <a:endParaRPr lang="zh-TW" altLang="en-US"/>
          </a:p>
        </p:txBody>
      </p:sp>
    </p:spTree>
    <p:extLst>
      <p:ext uri="{BB962C8B-B14F-4D97-AF65-F5344CB8AC3E}">
        <p14:creationId xmlns:p14="http://schemas.microsoft.com/office/powerpoint/2010/main" val="3882253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6AC36E4D-2B59-4CD5-8449-502FB94BC291}"/>
                                            </p:graphicEl>
                                          </p:spTgt>
                                        </p:tgtEl>
                                        <p:attrNameLst>
                                          <p:attrName>style.visibility</p:attrName>
                                        </p:attrNameLst>
                                      </p:cBhvr>
                                      <p:to>
                                        <p:strVal val="visible"/>
                                      </p:to>
                                    </p:set>
                                    <p:animEffect transition="in" filter="fade">
                                      <p:cBhvr>
                                        <p:cTn id="7" dur="500"/>
                                        <p:tgtEl>
                                          <p:spTgt spid="4">
                                            <p:graphicEl>
                                              <a:dgm id="{6AC36E4D-2B59-4CD5-8449-502FB94BC291}"/>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296795B4-B950-4F22-8298-37388B474007}"/>
                                            </p:graphicEl>
                                          </p:spTgt>
                                        </p:tgtEl>
                                        <p:attrNameLst>
                                          <p:attrName>style.visibility</p:attrName>
                                        </p:attrNameLst>
                                      </p:cBhvr>
                                      <p:to>
                                        <p:strVal val="visible"/>
                                      </p:to>
                                    </p:set>
                                    <p:animEffect transition="in" filter="fade">
                                      <p:cBhvr>
                                        <p:cTn id="12" dur="500"/>
                                        <p:tgtEl>
                                          <p:spTgt spid="4">
                                            <p:graphicEl>
                                              <a:dgm id="{296795B4-B950-4F22-8298-37388B474007}"/>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graphicEl>
                                              <a:dgm id="{37FCF438-3357-4A95-8041-1D487613A843}"/>
                                            </p:graphicEl>
                                          </p:spTgt>
                                        </p:tgtEl>
                                        <p:attrNameLst>
                                          <p:attrName>style.visibility</p:attrName>
                                        </p:attrNameLst>
                                      </p:cBhvr>
                                      <p:to>
                                        <p:strVal val="visible"/>
                                      </p:to>
                                    </p:set>
                                    <p:animEffect transition="in" filter="fade">
                                      <p:cBhvr>
                                        <p:cTn id="17" dur="500"/>
                                        <p:tgtEl>
                                          <p:spTgt spid="4">
                                            <p:graphicEl>
                                              <a:dgm id="{37FCF438-3357-4A95-8041-1D487613A843}"/>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graphicEl>
                                              <a:dgm id="{3C974905-E6D9-4DB1-9D54-1129EA2EE4E4}"/>
                                            </p:graphicEl>
                                          </p:spTgt>
                                        </p:tgtEl>
                                        <p:attrNameLst>
                                          <p:attrName>style.visibility</p:attrName>
                                        </p:attrNameLst>
                                      </p:cBhvr>
                                      <p:to>
                                        <p:strVal val="visible"/>
                                      </p:to>
                                    </p:set>
                                    <p:animEffect transition="in" filter="fade">
                                      <p:cBhvr>
                                        <p:cTn id="22" dur="500"/>
                                        <p:tgtEl>
                                          <p:spTgt spid="4">
                                            <p:graphicEl>
                                              <a:dgm id="{3C974905-E6D9-4DB1-9D54-1129EA2EE4E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內容版面配置區 8"/>
          <p:cNvGraphicFramePr>
            <a:graphicFrameLocks noGrp="1"/>
          </p:cNvGraphicFramePr>
          <p:nvPr>
            <p:ph idx="1"/>
            <p:extLst>
              <p:ext uri="{D42A27DB-BD31-4B8C-83A1-F6EECF244321}">
                <p14:modId xmlns:p14="http://schemas.microsoft.com/office/powerpoint/2010/main" val="2785207542"/>
              </p:ext>
            </p:extLst>
          </p:nvPr>
        </p:nvGraphicFramePr>
        <p:xfrm>
          <a:off x="0" y="1268760"/>
          <a:ext cx="9144000" cy="50405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標題 1"/>
          <p:cNvSpPr txBox="1">
            <a:spLocks/>
          </p:cNvSpPr>
          <p:nvPr/>
        </p:nvSpPr>
        <p:spPr>
          <a:xfrm>
            <a:off x="2051720" y="116632"/>
            <a:ext cx="6912768" cy="1026368"/>
          </a:xfrm>
          <a:prstGeom prst="rect">
            <a:avLst/>
          </a:prstGeom>
        </p:spPr>
        <p:txBody>
          <a:bodyPr anchor="b">
            <a:noAutofit/>
          </a:bodyPr>
          <a:lstStyle>
            <a:lvl1pPr algn="ctr" defTabSz="914400" rtl="0" eaLnBrk="1" latinLnBrk="0" hangingPunct="1">
              <a:spcBef>
                <a:spcPct val="0"/>
              </a:spcBef>
              <a:buNone/>
              <a:defRPr sz="4400" b="1" kern="1200">
                <a:solidFill>
                  <a:schemeClr val="tx1"/>
                </a:solidFill>
                <a:latin typeface="Gill Sans MT" pitchFamily="34" charset="0"/>
                <a:ea typeface="+mj-ea"/>
                <a:cs typeface="+mj-cs"/>
              </a:defRPr>
            </a:lvl1pPr>
          </a:lstStyle>
          <a:p>
            <a:pPr>
              <a:lnSpc>
                <a:spcPts val="3600"/>
              </a:lnSpc>
            </a:pPr>
            <a:r>
              <a:rPr lang="en-US" altLang="zh-TW" sz="4000" dirty="0" smtClean="0">
                <a:ln w="1905"/>
                <a:solidFill>
                  <a:srgbClr val="FFFF00"/>
                </a:solidFill>
                <a:effectLst>
                  <a:outerShdw blurRad="38100" dist="38100" dir="2700000" algn="tl">
                    <a:srgbClr val="000000">
                      <a:alpha val="43137"/>
                    </a:srgbClr>
                  </a:outerShdw>
                </a:effectLst>
                <a:ea typeface="新細明體" pitchFamily="18" charset="-120"/>
              </a:rPr>
              <a:t>Who</a:t>
            </a:r>
            <a:r>
              <a:rPr lang="en-US" altLang="zh-TW" sz="4000" dirty="0" smtClean="0">
                <a:ln w="1905"/>
                <a:solidFill>
                  <a:srgbClr val="FF0000"/>
                </a:solidFill>
                <a:effectLst>
                  <a:outerShdw blurRad="38100" dist="38100" dir="2700000" algn="tl">
                    <a:srgbClr val="000000">
                      <a:alpha val="43137"/>
                    </a:srgbClr>
                  </a:outerShdw>
                </a:effectLst>
                <a:ea typeface="新細明體" pitchFamily="18" charset="-120"/>
              </a:rPr>
              <a:t> could Issue the Blocking Order?</a:t>
            </a:r>
            <a:endParaRPr lang="zh-TW" altLang="en-US" sz="4000" dirty="0">
              <a:ln w="1905"/>
              <a:solidFill>
                <a:srgbClr val="FF0000"/>
              </a:solidFill>
              <a:effectLst>
                <a:outerShdw blurRad="38100" dist="38100" dir="2700000" algn="tl">
                  <a:srgbClr val="000000">
                    <a:alpha val="43137"/>
                  </a:srgbClr>
                </a:outerShdw>
              </a:effectLst>
              <a:ea typeface="新細明體" pitchFamily="18" charset="-120"/>
            </a:endParaRPr>
          </a:p>
        </p:txBody>
      </p:sp>
      <p:sp>
        <p:nvSpPr>
          <p:cNvPr id="10" name="文字方塊 9"/>
          <p:cNvSpPr txBox="1"/>
          <p:nvPr/>
        </p:nvSpPr>
        <p:spPr>
          <a:xfrm>
            <a:off x="-1044624" y="6329284"/>
            <a:ext cx="8568952" cy="369332"/>
          </a:xfrm>
          <a:prstGeom prst="rect">
            <a:avLst/>
          </a:prstGeom>
          <a:noFill/>
        </p:spPr>
        <p:txBody>
          <a:bodyPr wrap="square" rtlCol="0">
            <a:spAutoFit/>
          </a:bodyPr>
          <a:lstStyle/>
          <a:p>
            <a:pPr algn="r"/>
            <a:r>
              <a:rPr lang="en-US" altLang="zh-TW" b="1" i="1" dirty="0" smtClean="0"/>
              <a:t>Our Research </a:t>
            </a:r>
            <a:r>
              <a:rPr lang="en-US" altLang="zh-TW" b="1" i="1" dirty="0"/>
              <a:t>on International Legislation &amp; Practice</a:t>
            </a:r>
            <a:endParaRPr lang="zh-TW" altLang="en-US" i="1" dirty="0"/>
          </a:p>
        </p:txBody>
      </p:sp>
      <p:sp>
        <p:nvSpPr>
          <p:cNvPr id="2" name="投影片編號版面配置區 1"/>
          <p:cNvSpPr>
            <a:spLocks noGrp="1"/>
          </p:cNvSpPr>
          <p:nvPr>
            <p:ph type="sldNum" sz="quarter" idx="12"/>
          </p:nvPr>
        </p:nvSpPr>
        <p:spPr/>
        <p:txBody>
          <a:bodyPr/>
          <a:lstStyle/>
          <a:p>
            <a:fld id="{51D2D507-09EA-4C6F-96ED-053C801F8797}" type="slidenum">
              <a:rPr lang="zh-TW" altLang="en-US" smtClean="0"/>
              <a:t>7</a:t>
            </a:fld>
            <a:endParaRPr lang="zh-TW" altLang="en-US"/>
          </a:p>
        </p:txBody>
      </p:sp>
    </p:spTree>
    <p:extLst>
      <p:ext uri="{BB962C8B-B14F-4D97-AF65-F5344CB8AC3E}">
        <p14:creationId xmlns:p14="http://schemas.microsoft.com/office/powerpoint/2010/main" val="1157618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graphicEl>
                                              <a:dgm id="{3CBF2E5F-8805-4CBC-943C-FA63C08A1039}"/>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graphicEl>
                                              <a:dgm id="{85A4DD86-9884-4FF2-BB60-6E00B0C23E00}"/>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graphicEl>
                                              <a:dgm id="{681E9B88-2C04-4A90-B471-58C6928893C0}"/>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graphicEl>
                                              <a:dgm id="{840EA7FA-D1B8-4E86-A86F-D775E6392785}"/>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graphicEl>
                                              <a:dgm id="{DD57B721-3C70-419F-8E63-96157D6DDBCA}"/>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lvl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260648"/>
            <a:ext cx="6336704" cy="1026368"/>
          </a:xfrm>
        </p:spPr>
        <p:txBody>
          <a:bodyPr/>
          <a:lstStyle/>
          <a:p>
            <a:r>
              <a:rPr lang="en-US" altLang="zh-TW" dirty="0" smtClean="0">
                <a:ln w="1905"/>
                <a:solidFill>
                  <a:srgbClr val="FFFF00"/>
                </a:solidFill>
                <a:effectLst>
                  <a:innerShdw blurRad="69850" dist="43180" dir="5400000">
                    <a:srgbClr val="000000">
                      <a:alpha val="65000"/>
                    </a:srgbClr>
                  </a:innerShdw>
                </a:effectLst>
                <a:ea typeface="新細明體" pitchFamily="18" charset="-120"/>
              </a:rPr>
              <a:t>How</a:t>
            </a:r>
            <a:r>
              <a:rPr lang="en-US" altLang="zh-TW" dirty="0" smtClean="0">
                <a:ln w="1905"/>
                <a:solidFill>
                  <a:srgbClr val="FF0000"/>
                </a:solidFill>
                <a:effectLst>
                  <a:innerShdw blurRad="69850" dist="43180" dir="5400000">
                    <a:srgbClr val="000000">
                      <a:alpha val="65000"/>
                    </a:srgbClr>
                  </a:innerShdw>
                </a:effectLst>
                <a:ea typeface="新細明體" pitchFamily="18" charset="-120"/>
              </a:rPr>
              <a:t> to </a:t>
            </a:r>
            <a:r>
              <a:rPr lang="en-US" altLang="zh-TW" dirty="0">
                <a:ln w="1905"/>
                <a:solidFill>
                  <a:srgbClr val="FF0000"/>
                </a:solidFill>
                <a:effectLst>
                  <a:innerShdw blurRad="69850" dist="43180" dir="5400000">
                    <a:srgbClr val="000000">
                      <a:alpha val="65000"/>
                    </a:srgbClr>
                  </a:innerShdw>
                </a:effectLst>
                <a:ea typeface="新細明體" pitchFamily="18" charset="-120"/>
              </a:rPr>
              <a:t>Issue </a:t>
            </a:r>
            <a:r>
              <a:rPr lang="en-US" altLang="zh-TW" dirty="0" smtClean="0">
                <a:ln w="1905"/>
                <a:solidFill>
                  <a:srgbClr val="FF0000"/>
                </a:solidFill>
                <a:effectLst>
                  <a:innerShdw blurRad="69850" dist="43180" dir="5400000">
                    <a:srgbClr val="000000">
                      <a:alpha val="65000"/>
                    </a:srgbClr>
                  </a:innerShdw>
                </a:effectLst>
                <a:ea typeface="新細明體" pitchFamily="18" charset="-120"/>
              </a:rPr>
              <a:t>an </a:t>
            </a:r>
            <a:r>
              <a:rPr lang="en-US" altLang="zh-TW" dirty="0">
                <a:ln w="1905"/>
                <a:solidFill>
                  <a:srgbClr val="FF0000"/>
                </a:solidFill>
                <a:effectLst>
                  <a:innerShdw blurRad="69850" dist="43180" dir="5400000">
                    <a:srgbClr val="000000">
                      <a:alpha val="65000"/>
                    </a:srgbClr>
                  </a:innerShdw>
                </a:effectLst>
                <a:ea typeface="新細明體" pitchFamily="18" charset="-120"/>
              </a:rPr>
              <a:t>Blocking </a:t>
            </a:r>
            <a:r>
              <a:rPr lang="en-US" altLang="zh-TW" dirty="0" smtClean="0">
                <a:ln w="1905"/>
                <a:solidFill>
                  <a:srgbClr val="FF0000"/>
                </a:solidFill>
                <a:effectLst>
                  <a:innerShdw blurRad="69850" dist="43180" dir="5400000">
                    <a:srgbClr val="000000">
                      <a:alpha val="65000"/>
                    </a:srgbClr>
                  </a:innerShdw>
                </a:effectLst>
                <a:ea typeface="新細明體" pitchFamily="18" charset="-120"/>
              </a:rPr>
              <a:t>Order ?</a:t>
            </a:r>
            <a:endParaRPr lang="zh-TW" altLang="en-US" dirty="0"/>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2432490331"/>
              </p:ext>
            </p:extLst>
          </p:nvPr>
        </p:nvGraphicFramePr>
        <p:xfrm>
          <a:off x="179512" y="1340768"/>
          <a:ext cx="8856984" cy="54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8</a:t>
            </a:fld>
            <a:endParaRPr lang="zh-TW" altLang="en-US" dirty="0"/>
          </a:p>
        </p:txBody>
      </p:sp>
    </p:spTree>
    <p:extLst>
      <p:ext uri="{BB962C8B-B14F-4D97-AF65-F5344CB8AC3E}">
        <p14:creationId xmlns:p14="http://schemas.microsoft.com/office/powerpoint/2010/main" val="3927148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6A5FFF3B-8EDA-4E9A-8685-BB5EA9F0BABD}"/>
                                            </p:graphicEl>
                                          </p:spTgt>
                                        </p:tgtEl>
                                        <p:attrNameLst>
                                          <p:attrName>style.visibility</p:attrName>
                                        </p:attrNameLst>
                                      </p:cBhvr>
                                      <p:to>
                                        <p:strVal val="visible"/>
                                      </p:to>
                                    </p:set>
                                    <p:animEffect transition="in" filter="fade">
                                      <p:cBhvr>
                                        <p:cTn id="7" dur="500"/>
                                        <p:tgtEl>
                                          <p:spTgt spid="4">
                                            <p:graphicEl>
                                              <a:dgm id="{6A5FFF3B-8EDA-4E9A-8685-BB5EA9F0BAB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6A69141C-6076-45D9-A714-4482D965C1F4}"/>
                                            </p:graphicEl>
                                          </p:spTgt>
                                        </p:tgtEl>
                                        <p:attrNameLst>
                                          <p:attrName>style.visibility</p:attrName>
                                        </p:attrNameLst>
                                      </p:cBhvr>
                                      <p:to>
                                        <p:strVal val="visible"/>
                                      </p:to>
                                    </p:set>
                                    <p:animEffect transition="in" filter="fade">
                                      <p:cBhvr>
                                        <p:cTn id="12" dur="500"/>
                                        <p:tgtEl>
                                          <p:spTgt spid="4">
                                            <p:graphicEl>
                                              <a:dgm id="{6A69141C-6076-45D9-A714-4482D965C1F4}"/>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graphicEl>
                                              <a:dgm id="{FFA18D0C-B25F-49EB-ADE2-421ADEB3AC11}"/>
                                            </p:graphicEl>
                                          </p:spTgt>
                                        </p:tgtEl>
                                        <p:attrNameLst>
                                          <p:attrName>style.visibility</p:attrName>
                                        </p:attrNameLst>
                                      </p:cBhvr>
                                      <p:to>
                                        <p:strVal val="visible"/>
                                      </p:to>
                                    </p:set>
                                    <p:animEffect transition="in" filter="fade">
                                      <p:cBhvr>
                                        <p:cTn id="15" dur="500"/>
                                        <p:tgtEl>
                                          <p:spTgt spid="4">
                                            <p:graphicEl>
                                              <a:dgm id="{FFA18D0C-B25F-49EB-ADE2-421ADEB3AC11}"/>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
                                            <p:graphicEl>
                                              <a:dgm id="{BB9A6757-E057-4001-800D-42BBA2CD4BC3}"/>
                                            </p:graphicEl>
                                          </p:spTgt>
                                        </p:tgtEl>
                                        <p:attrNameLst>
                                          <p:attrName>style.visibility</p:attrName>
                                        </p:attrNameLst>
                                      </p:cBhvr>
                                      <p:to>
                                        <p:strVal val="visible"/>
                                      </p:to>
                                    </p:set>
                                    <p:animEffect transition="in" filter="fade">
                                      <p:cBhvr>
                                        <p:cTn id="20" dur="500"/>
                                        <p:tgtEl>
                                          <p:spTgt spid="4">
                                            <p:graphicEl>
                                              <a:dgm id="{BB9A6757-E057-4001-800D-42BBA2CD4BC3}"/>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
                                            <p:graphicEl>
                                              <a:dgm id="{6555604F-8C5D-4339-89D7-9A42BEE32306}"/>
                                            </p:graphicEl>
                                          </p:spTgt>
                                        </p:tgtEl>
                                        <p:attrNameLst>
                                          <p:attrName>style.visibility</p:attrName>
                                        </p:attrNameLst>
                                      </p:cBhvr>
                                      <p:to>
                                        <p:strVal val="visible"/>
                                      </p:to>
                                    </p:set>
                                    <p:animEffect transition="in" filter="fade">
                                      <p:cBhvr>
                                        <p:cTn id="23" dur="500"/>
                                        <p:tgtEl>
                                          <p:spTgt spid="4">
                                            <p:graphicEl>
                                              <a:dgm id="{6555604F-8C5D-4339-89D7-9A42BEE32306}"/>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TIPO’s Initial Idea</a:t>
            </a:r>
            <a:endParaRPr lang="zh-TW" altLang="en-US" dirty="0"/>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9</a:t>
            </a:fld>
            <a:endParaRPr lang="zh-TW" altLang="en-US"/>
          </a:p>
        </p:txBody>
      </p:sp>
      <p:graphicFrame>
        <p:nvGraphicFramePr>
          <p:cNvPr id="19" name="內容版面配置區 18"/>
          <p:cNvGraphicFramePr>
            <a:graphicFrameLocks noGrp="1"/>
          </p:cNvGraphicFramePr>
          <p:nvPr>
            <p:ph idx="1"/>
            <p:extLst>
              <p:ext uri="{D42A27DB-BD31-4B8C-83A1-F6EECF244321}">
                <p14:modId xmlns:p14="http://schemas.microsoft.com/office/powerpoint/2010/main" val="109243200"/>
              </p:ext>
            </p:extLst>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 name="矩形 19"/>
          <p:cNvSpPr/>
          <p:nvPr/>
        </p:nvSpPr>
        <p:spPr>
          <a:xfrm>
            <a:off x="5868144" y="1565943"/>
            <a:ext cx="2876878" cy="718145"/>
          </a:xfrm>
          <a:prstGeom prst="rect">
            <a:avLst/>
          </a:prstGeom>
          <a:noFill/>
        </p:spPr>
        <p:txBody>
          <a:bodyPr wrap="none" lIns="91440" tIns="45720" rIns="91440" bIns="45720">
            <a:spAutoFit/>
          </a:bodyPr>
          <a:lstStyle/>
          <a:p>
            <a:pPr>
              <a:lnSpc>
                <a:spcPts val="2000"/>
              </a:lnSpc>
            </a:pPr>
            <a:r>
              <a:rPr lang="en-US" altLang="zh-TW" sz="2400" b="1" dirty="0" smtClean="0">
                <a:ln w="19050">
                  <a:solidFill>
                    <a:schemeClr val="tx1">
                      <a:lumMod val="75000"/>
                      <a:lumOff val="25000"/>
                    </a:schemeClr>
                  </a:solidFill>
                  <a:prstDash val="solid"/>
                </a:ln>
                <a:solidFill>
                  <a:schemeClr val="accent3"/>
                </a:solidFill>
                <a:effectLst>
                  <a:outerShdw blurRad="50000" dist="50800" dir="7500000" algn="tl">
                    <a:srgbClr val="000000">
                      <a:shade val="5000"/>
                      <a:alpha val="35000"/>
                    </a:srgbClr>
                  </a:outerShdw>
                </a:effectLst>
              </a:rPr>
              <a:t>Intellectual Property </a:t>
            </a:r>
          </a:p>
          <a:p>
            <a:pPr algn="ctr"/>
            <a:r>
              <a:rPr lang="en-US" altLang="zh-TW" sz="2400" b="1" dirty="0" smtClean="0">
                <a:ln w="19050">
                  <a:solidFill>
                    <a:schemeClr val="tx1">
                      <a:lumMod val="75000"/>
                      <a:lumOff val="25000"/>
                    </a:schemeClr>
                  </a:solidFill>
                  <a:prstDash val="solid"/>
                </a:ln>
                <a:solidFill>
                  <a:schemeClr val="accent3"/>
                </a:solidFill>
                <a:effectLst>
                  <a:outerShdw blurRad="50000" dist="50800" dir="7500000" algn="tl">
                    <a:srgbClr val="000000">
                      <a:shade val="5000"/>
                      <a:alpha val="35000"/>
                    </a:srgbClr>
                  </a:outerShdw>
                </a:effectLst>
              </a:rPr>
              <a:t>Court</a:t>
            </a:r>
            <a:endParaRPr lang="zh-TW" altLang="en-US" sz="2400" b="1" dirty="0">
              <a:ln w="19050">
                <a:solidFill>
                  <a:schemeClr val="tx1">
                    <a:lumMod val="75000"/>
                    <a:lumOff val="25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21" name="矩形 20"/>
          <p:cNvSpPr/>
          <p:nvPr/>
        </p:nvSpPr>
        <p:spPr>
          <a:xfrm>
            <a:off x="-107464" y="1435311"/>
            <a:ext cx="2646622" cy="830997"/>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TW" sz="2400" b="1" cap="none" spc="0" dirty="0" smtClean="0">
                <a:ln w="11430">
                  <a:solidFill>
                    <a:schemeClr val="bg2">
                      <a:lumMod val="10000"/>
                    </a:schemeClr>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Foreign </a:t>
            </a:r>
          </a:p>
          <a:p>
            <a:pPr algn="ctr"/>
            <a:r>
              <a:rPr lang="en-US" altLang="zh-TW" sz="2400" b="1" cap="none" spc="0" dirty="0" smtClean="0">
                <a:ln w="11430">
                  <a:solidFill>
                    <a:schemeClr val="bg2">
                      <a:lumMod val="10000"/>
                    </a:schemeClr>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Infringing Websites</a:t>
            </a:r>
            <a:endParaRPr lang="zh-TW" altLang="en-US" sz="2400" b="1" cap="none" spc="0" dirty="0">
              <a:ln w="11430">
                <a:solidFill>
                  <a:schemeClr val="bg2">
                    <a:lumMod val="10000"/>
                  </a:schemeClr>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207154040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4FC1B72A055234EAAD04CF380AB87F9" ma:contentTypeVersion="0" ma:contentTypeDescription="Create a new document." ma:contentTypeScope="" ma:versionID="f1eee282f4799a57ff0fb580767a63b4">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456AE30D-0BB8-4E7C-8E01-96B3336E6261}">
  <ds:schemaRefs>
    <ds:schemaRef ds:uri="http://schemas.microsoft.com/sharepoint/v3/contenttype/forms"/>
  </ds:schemaRefs>
</ds:datastoreItem>
</file>

<file path=customXml/itemProps2.xml><?xml version="1.0" encoding="utf-8"?>
<ds:datastoreItem xmlns:ds="http://schemas.openxmlformats.org/officeDocument/2006/customXml" ds:itemID="{B972D207-4544-4922-9C2C-8FC3032C73F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5DF6BF1D-6E07-4DA3-8F25-645429B7A9BF}">
  <ds:schemaRefs>
    <ds:schemaRef ds:uri="http://schemas.microsoft.com/office/2006/documentManagement/types"/>
    <ds:schemaRef ds:uri="http://purl.org/dc/elements/1.1/"/>
    <ds:schemaRef ds:uri="http://schemas.openxmlformats.org/package/2006/metadata/core-properties"/>
    <ds:schemaRef ds:uri="http://purl.org/dc/terms/"/>
    <ds:schemaRef ds:uri="http://purl.org/dc/dcmitype/"/>
    <ds:schemaRef ds:uri="http://www.w3.org/XML/1998/namespace"/>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1762</TotalTime>
  <Words>2251</Words>
  <Application>Microsoft Office PowerPoint</Application>
  <PresentationFormat>如螢幕大小 (4:3)</PresentationFormat>
  <Paragraphs>260</Paragraphs>
  <Slides>11</Slides>
  <Notes>11</Notes>
  <HiddenSlides>0</HiddenSlides>
  <MMClips>0</MMClips>
  <ScaleCrop>false</ScaleCrop>
  <HeadingPairs>
    <vt:vector size="4" baseType="variant">
      <vt:variant>
        <vt:lpstr>佈景主題</vt:lpstr>
      </vt:variant>
      <vt:variant>
        <vt:i4>2</vt:i4>
      </vt:variant>
      <vt:variant>
        <vt:lpstr>投影片標題</vt:lpstr>
      </vt:variant>
      <vt:variant>
        <vt:i4>11</vt:i4>
      </vt:variant>
    </vt:vector>
  </HeadingPairs>
  <TitlesOfParts>
    <vt:vector size="13" baseType="lpstr">
      <vt:lpstr>Office 佈景主題</vt:lpstr>
      <vt:lpstr>1_Office 佈景主題</vt:lpstr>
      <vt:lpstr>TO Block OR noT To block? </vt:lpstr>
      <vt:lpstr>Chinese Taipei’s Effort on Legislation</vt:lpstr>
      <vt:lpstr>Chinese Taipei’s Effort on Enforcement</vt:lpstr>
      <vt:lpstr>Satisfying Results on  Take-Down Rate</vt:lpstr>
      <vt:lpstr>PowerPoint 簡報</vt:lpstr>
      <vt:lpstr>PowerPoint 簡報</vt:lpstr>
      <vt:lpstr>PowerPoint 簡報</vt:lpstr>
      <vt:lpstr>How to Issue an Blocking Order ?</vt:lpstr>
      <vt:lpstr>TIPO’s Initial Idea</vt:lpstr>
      <vt:lpstr>Seeking for Public Opinions</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100年度智慧財產局業務座談會 新專利法相關法制修正重點</dc:title>
  <dc:creator>00572</dc:creator>
  <cp:lastModifiedBy>90039</cp:lastModifiedBy>
  <cp:revision>176</cp:revision>
  <cp:lastPrinted>2013-06-23T13:27:38Z</cp:lastPrinted>
  <dcterms:created xsi:type="dcterms:W3CDTF">2012-04-26T02:48:05Z</dcterms:created>
  <dcterms:modified xsi:type="dcterms:W3CDTF">2013-06-24T08:13:51Z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0x010100D4FC1B72A055234EAAD04CF380AB87F9</vt:lpwstr>
  </property>
</Properties>
</file>