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3"/>
  </p:notesMasterIdLst>
  <p:sldIdLst>
    <p:sldId id="256" r:id="rId3"/>
    <p:sldId id="286" r:id="rId4"/>
    <p:sldId id="296" r:id="rId5"/>
    <p:sldId id="291" r:id="rId6"/>
    <p:sldId id="287" r:id="rId7"/>
    <p:sldId id="292" r:id="rId8"/>
    <p:sldId id="293" r:id="rId9"/>
    <p:sldId id="294" r:id="rId10"/>
    <p:sldId id="295" r:id="rId11"/>
    <p:sldId id="277" r:id="rId12"/>
  </p:sldIdLst>
  <p:sldSz cx="9144000" cy="6858000" type="screen4x3"/>
  <p:notesSz cx="6797675" cy="9928225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009999"/>
    <a:srgbClr val="FF0066"/>
    <a:srgbClr val="66CCFF"/>
    <a:srgbClr val="99CC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>
        <p:scale>
          <a:sx n="80" d="100"/>
          <a:sy n="80" d="100"/>
        </p:scale>
        <p:origin x="-230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274DD06A-FBF2-43B2-A713-74C6E18CC06C}" type="datetimeFigureOut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D9638897-20C1-4810-902E-3E52070D1C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3504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38897-20C1-4810-902E-3E52070D1C93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8862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1">
          <a:blip r:embed="rId2">
            <a:lum/>
          </a:blip>
          <a:srcRect/>
          <a:stretch>
            <a:fillRect t="75000" b="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823156" y="1715541"/>
            <a:ext cx="7772400" cy="1761027"/>
          </a:xfrm>
          <a:prstGeom prst="rect">
            <a:avLst/>
          </a:prstGeo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6400800" cy="117653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9096-3033-4E0C-937B-89336E3ECED8}" type="datetime1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Rectangle 16"/>
          <p:cNvSpPr>
            <a:spLocks noChangeArrowheads="1"/>
          </p:cNvSpPr>
          <p:nvPr userDrawn="1"/>
        </p:nvSpPr>
        <p:spPr bwMode="gray">
          <a:xfrm>
            <a:off x="-28134" y="1196752"/>
            <a:ext cx="9200269" cy="4571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TW" altLang="en-US">
              <a:gradFill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9" y="125638"/>
            <a:ext cx="2937816" cy="98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48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90740-E26F-4AE7-A30C-6D100AA7D018}" type="datetime1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776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C7F7C-AE86-4E05-A94A-61349CE78B64}" type="datetime1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1352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標題投影片">
    <p:bg>
      <p:bgPr>
        <a:blipFill dpi="0" rotWithShape="1">
          <a:blip r:embed="rId2">
            <a:lum/>
          </a:blip>
          <a:srcRect/>
          <a:stretch>
            <a:fillRect t="8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204864"/>
            <a:ext cx="7772400" cy="176102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C4541-EB1A-44F1-A45D-C6211E7CE83D}" type="datetime1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69" y="72049"/>
            <a:ext cx="3135499" cy="1052736"/>
          </a:xfrm>
          <a:prstGeom prst="rect">
            <a:avLst/>
          </a:prstGeom>
        </p:spPr>
      </p:pic>
      <p:sp>
        <p:nvSpPr>
          <p:cNvPr id="7" name="Rectangle 16"/>
          <p:cNvSpPr>
            <a:spLocks noChangeArrowheads="1"/>
          </p:cNvSpPr>
          <p:nvPr userDrawn="1"/>
        </p:nvSpPr>
        <p:spPr bwMode="gray">
          <a:xfrm>
            <a:off x="-17344" y="1223041"/>
            <a:ext cx="9200269" cy="4571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 anchor="ctr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>
              <a:gradFill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8118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C997F-E28C-4D1F-BC0A-4005E9CFFE71}" type="datetime1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844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E03B6-91EE-4906-831A-D9E5E7683348}" type="datetime1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642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06891-80B5-459D-ADF7-EA2578C332CE}" type="datetime1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3363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38E87-EC71-4AEC-87E7-2168BC413294}" type="datetime1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6966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92197-BC5A-4D27-A620-7744B9AC4D90}" type="datetime1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1816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15B5-C0E5-400F-AB83-9C73F4827AAD}" type="datetime1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30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F77D-9E47-4D49-9498-2A40006D41CF}" type="datetime1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1924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6B6E7-FA85-49D8-A177-8356FBEAC10F}" type="datetime1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528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776B5-49E5-44DE-932C-402DBDBFB6F0}" type="datetime1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2" y="175435"/>
            <a:ext cx="2555776" cy="858095"/>
          </a:xfrm>
          <a:prstGeom prst="rect">
            <a:avLst/>
          </a:prstGeom>
        </p:spPr>
      </p:pic>
      <p:sp>
        <p:nvSpPr>
          <p:cNvPr id="9" name="Rectangle 16"/>
          <p:cNvSpPr>
            <a:spLocks noChangeArrowheads="1"/>
          </p:cNvSpPr>
          <p:nvPr userDrawn="1"/>
        </p:nvSpPr>
        <p:spPr bwMode="gray">
          <a:xfrm>
            <a:off x="-35661" y="1131437"/>
            <a:ext cx="9200269" cy="4571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TW" altLang="en-US">
              <a:gradFill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84869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5943F-C653-477E-8733-9D6F6AC325B6}" type="datetime1">
              <a:rPr lang="zh-TW" altLang="en-US" smtClean="0"/>
              <a:t>2014/3/19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2054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296144"/>
          </a:xfrm>
        </p:spPr>
        <p:txBody>
          <a:bodyPr>
            <a:normAutofit fontScale="90000"/>
          </a:bodyPr>
          <a:lstStyle/>
          <a:p>
            <a:pPr>
              <a:lnSpc>
                <a:spcPts val="7500"/>
              </a:lnSpc>
            </a:pPr>
            <a:r>
              <a:rPr lang="en-US" altLang="zh-TW" sz="4000" b="1" dirty="0" smtClean="0">
                <a:solidFill>
                  <a:srgbClr val="3399FF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/>
            </a:r>
            <a:br>
              <a:rPr lang="en-US" altLang="zh-TW" sz="4000" b="1" dirty="0" smtClean="0">
                <a:solidFill>
                  <a:srgbClr val="3399FF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</a:br>
            <a:r>
              <a:rPr lang="en-US" altLang="zh-TW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Amendment to Patent Act</a:t>
            </a:r>
            <a:r>
              <a:rPr lang="zh-TW" altLang="en-US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─</a:t>
            </a:r>
            <a:r>
              <a:rPr lang="en-US" altLang="zh-TW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/>
            </a:r>
            <a:br>
              <a:rPr lang="en-US" altLang="zh-TW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</a:br>
            <a:r>
              <a:rPr lang="en-US" altLang="zh-TW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Introduction of Border Measures</a:t>
            </a:r>
            <a:r>
              <a:rPr lang="en-US" altLang="zh-TW" sz="4000" b="1" strike="sngStrike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/>
            </a:r>
            <a:br>
              <a:rPr lang="en-US" altLang="zh-TW" sz="4000" b="1" strike="sngStrike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</a:br>
            <a:endParaRPr lang="zh-TW" altLang="en-US" sz="4000" b="1" dirty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03648" y="3356992"/>
            <a:ext cx="6400800" cy="1944216"/>
          </a:xfrm>
        </p:spPr>
        <p:txBody>
          <a:bodyPr>
            <a:normAutofit/>
          </a:bodyPr>
          <a:lstStyle/>
          <a:p>
            <a:pPr>
              <a:lnSpc>
                <a:spcPts val="3000"/>
              </a:lnSpc>
            </a:pPr>
            <a:endParaRPr lang="en-US" altLang="zh-TW" sz="20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latin typeface="Times New Roman" pitchFamily="18" charset="0"/>
              <a:ea typeface="新細明體" pitchFamily="18" charset="-120"/>
              <a:cs typeface="Times New Roman" pitchFamily="18" charset="0"/>
            </a:endParaRPr>
          </a:p>
          <a:p>
            <a:pPr>
              <a:lnSpc>
                <a:spcPts val="3000"/>
              </a:lnSpc>
            </a:pPr>
            <a:r>
              <a:rPr lang="en-US" altLang="zh-TW" sz="2000" dirty="0" smtClean="0">
                <a:ln w="10541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Intellectual Property Office</a:t>
            </a:r>
          </a:p>
          <a:p>
            <a:pPr>
              <a:lnSpc>
                <a:spcPts val="3000"/>
              </a:lnSpc>
            </a:pPr>
            <a:r>
              <a:rPr lang="en-US" altLang="zh-TW" sz="2000" dirty="0" smtClean="0">
                <a:ln w="10541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Chinese Taipei</a:t>
            </a:r>
          </a:p>
          <a:p>
            <a:pPr>
              <a:lnSpc>
                <a:spcPts val="3000"/>
              </a:lnSpc>
            </a:pPr>
            <a:r>
              <a:rPr lang="en-US" altLang="zh-TW" sz="2000" dirty="0" smtClean="0">
                <a:ln w="10541" cmpd="sng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February, 2014</a:t>
            </a:r>
          </a:p>
          <a:p>
            <a:pPr>
              <a:lnSpc>
                <a:spcPts val="3000"/>
              </a:lnSpc>
            </a:pPr>
            <a:endParaRPr lang="en-US" altLang="zh-TW" sz="20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latin typeface="Times New Roman" pitchFamily="18" charset="0"/>
              <a:ea typeface="新細明體" pitchFamily="18" charset="-120"/>
              <a:cs typeface="Times New Roman" pitchFamily="18" charset="0"/>
            </a:endParaRPr>
          </a:p>
          <a:p>
            <a:pPr>
              <a:lnSpc>
                <a:spcPts val="3000"/>
              </a:lnSpc>
            </a:pPr>
            <a:endParaRPr lang="zh-TW" altLang="en-US" sz="20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latin typeface="Times New Roman" pitchFamily="18" charset="0"/>
              <a:ea typeface="新細明體" pitchFamily="18" charset="-120"/>
              <a:cs typeface="Times New Roman" pitchFamily="18" charset="0"/>
            </a:endParaRPr>
          </a:p>
          <a:p>
            <a:endParaRPr lang="zh-TW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069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11560" y="2924944"/>
            <a:ext cx="7772400" cy="648072"/>
          </a:xfrm>
        </p:spPr>
        <p:txBody>
          <a:bodyPr>
            <a:noAutofit/>
          </a:bodyPr>
          <a:lstStyle/>
          <a:p>
            <a:pPr marL="0" indent="0">
              <a:lnSpc>
                <a:spcPts val="5000"/>
              </a:lnSpc>
            </a:pPr>
            <a:r>
              <a:rPr lang="en-US" altLang="zh-TW" sz="4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TW" sz="4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TW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Thank </a:t>
            </a:r>
            <a:r>
              <a:rPr lang="en-US" altLang="zh-TW" sz="40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You</a:t>
            </a:r>
            <a:r>
              <a:rPr lang="zh-TW" altLang="en-US" sz="40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！</a:t>
            </a:r>
            <a:r>
              <a:rPr lang="en-US" altLang="zh-TW" sz="40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/>
            </a:r>
            <a:br>
              <a:rPr lang="en-US" altLang="zh-TW" sz="40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</a:br>
            <a:r>
              <a:rPr lang="en-US" altLang="zh-TW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/>
            </a:r>
            <a:br>
              <a:rPr lang="en-US" altLang="zh-TW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</a:br>
            <a:r>
              <a:rPr lang="en-US" altLang="zh-TW" sz="4000" b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/>
            </a:r>
            <a:br>
              <a:rPr lang="en-US" altLang="zh-TW" sz="4000" b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</a:br>
            <a:endParaRPr lang="zh-TW" altLang="en-US" sz="4000" b="1" dirty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10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1788493" y="3861048"/>
            <a:ext cx="537429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80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Jessie Hsieh</a:t>
            </a:r>
          </a:p>
          <a:p>
            <a:pPr algn="ctr"/>
            <a:r>
              <a:rPr lang="en-US" altLang="zh-TW" sz="280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E-mail:anewone00563@tipo.gov.tw</a:t>
            </a:r>
            <a:endParaRPr lang="zh-TW" altLang="en-US" sz="280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12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51720" y="188640"/>
            <a:ext cx="6789440" cy="936104"/>
          </a:xfrm>
        </p:spPr>
        <p:txBody>
          <a:bodyPr>
            <a:normAutofit/>
          </a:bodyPr>
          <a:lstStyle/>
          <a:p>
            <a:r>
              <a:rPr lang="en-US" altLang="zh-TW" sz="40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Outline</a:t>
            </a:r>
            <a:endParaRPr lang="zh-TW" altLang="en-US" sz="4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MS Gothic" pitchFamily="49" charset="-128"/>
              <a:cs typeface="Times New Roman" pitchFamily="18" charset="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2</a:t>
            </a:fld>
            <a:endParaRPr lang="zh-TW" altLang="en-US"/>
          </a:p>
        </p:txBody>
      </p:sp>
      <p:sp>
        <p:nvSpPr>
          <p:cNvPr id="13" name="文字方塊 12"/>
          <p:cNvSpPr txBox="1"/>
          <p:nvPr/>
        </p:nvSpPr>
        <p:spPr>
          <a:xfrm>
            <a:off x="1115616" y="4149080"/>
            <a:ext cx="201622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en-US" altLang="zh-TW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endParaRPr lang="zh-TW" alt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3563888" y="1938067"/>
            <a:ext cx="21916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20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Background</a:t>
            </a:r>
            <a:endParaRPr lang="zh-TW" altLang="en-US" sz="3200" strike="sngStrike" dirty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3577200" y="2737768"/>
            <a:ext cx="21916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20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Alternatives</a:t>
            </a:r>
            <a:endParaRPr lang="zh-TW" altLang="en-US" sz="3200" strike="sngStrike" dirty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3577200" y="3447546"/>
            <a:ext cx="22942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20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Major </a:t>
            </a:r>
            <a:r>
              <a:rPr lang="en-US" altLang="zh-TW" sz="320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points</a:t>
            </a:r>
            <a:endParaRPr lang="zh-TW" altLang="en-US" sz="3200" strike="sngStrike" dirty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3563888" y="4235645"/>
            <a:ext cx="31373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TW" sz="3200" dirty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Following actions</a:t>
            </a:r>
            <a:endParaRPr lang="zh-TW" altLang="en-US" sz="3200" dirty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1026" name="Picture 2" descr="C:\Program Files\Microsoft Office\MEDIA\OFFICE14\Bullets\BD14830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93667" y="2037291"/>
            <a:ext cx="386329" cy="38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Program Files\Microsoft Office\MEDIA\OFFICE14\Bullets\BD14830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93667" y="2836992"/>
            <a:ext cx="386329" cy="38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Program Files\Microsoft Office\MEDIA\OFFICE14\Bullets\BD14830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93666" y="3546770"/>
            <a:ext cx="386329" cy="38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Program Files\Microsoft Office\MEDIA\OFFICE14\Bullets\BD14830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93667" y="4334869"/>
            <a:ext cx="386329" cy="38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60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23728" y="188640"/>
            <a:ext cx="6789440" cy="936104"/>
          </a:xfrm>
        </p:spPr>
        <p:txBody>
          <a:bodyPr>
            <a:normAutofit/>
          </a:bodyPr>
          <a:lstStyle/>
          <a:p>
            <a:r>
              <a:rPr lang="en-US" altLang="zh-TW" sz="4000" b="1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Background</a:t>
            </a:r>
            <a:endParaRPr lang="zh-TW" altLang="en-US" sz="4000" strike="sngStrike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3</a:t>
            </a:fld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683568" y="1844824"/>
            <a:ext cx="79208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Wingdings" pitchFamily="2" charset="2"/>
              <a:buChar char="Ø"/>
            </a:pPr>
            <a:r>
              <a:rPr lang="en-US" altLang="zh-TW" sz="2800" b="1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Border measures against patent </a:t>
            </a:r>
            <a:r>
              <a:rPr lang="en-US" altLang="zh-TW" sz="2800" b="1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infringement </a:t>
            </a:r>
            <a:r>
              <a:rPr lang="en-US" altLang="zh-TW" sz="2800" b="1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not mandatory under TRIPS </a:t>
            </a:r>
            <a:r>
              <a:rPr lang="en-US" altLang="zh-TW" sz="2800" b="1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Agreement</a:t>
            </a:r>
          </a:p>
          <a:p>
            <a:pPr marL="457200" lvl="0" indent="-457200">
              <a:buFont typeface="Wingdings" pitchFamily="2" charset="2"/>
              <a:buChar char="Ø"/>
            </a:pPr>
            <a:endParaRPr lang="en-US" altLang="zh-TW" sz="2800" b="1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altLang="zh-TW" sz="2800" b="1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Provisions concerning border measures </a:t>
            </a:r>
            <a:r>
              <a:rPr lang="en-US" altLang="zh-TW" sz="2800" b="1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not stipulated prior to Patent Act Amendment</a:t>
            </a:r>
          </a:p>
          <a:p>
            <a:pPr marL="457200" indent="-457200">
              <a:buFont typeface="Wingdings" pitchFamily="2" charset="2"/>
              <a:buChar char="Ø"/>
            </a:pPr>
            <a:endParaRPr lang="en-US" altLang="zh-TW" sz="2800" b="1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marL="457200" lvl="0" indent="-457200">
              <a:buFont typeface="Wingdings" pitchFamily="2" charset="2"/>
              <a:buChar char="Ø"/>
            </a:pPr>
            <a:r>
              <a:rPr lang="en-US" altLang="zh-TW" sz="2800" b="1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Legislators proposed </a:t>
            </a:r>
            <a:r>
              <a:rPr lang="en-US" altLang="zh-TW" sz="2800" b="1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introduction of border </a:t>
            </a:r>
            <a:r>
              <a:rPr lang="en-US" altLang="zh-TW" sz="2800" b="1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measures </a:t>
            </a:r>
            <a:r>
              <a:rPr lang="en-US" altLang="zh-TW" sz="2800" b="1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to </a:t>
            </a:r>
            <a:r>
              <a:rPr lang="en-US" altLang="zh-TW" sz="2800" b="1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Patent Act </a:t>
            </a:r>
            <a:endParaRPr lang="zh-TW" altLang="en-US" sz="2800" b="1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endParaRPr lang="en-US" altLang="zh-TW" sz="280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endParaRPr lang="zh-TW" altLang="en-US" sz="2800"/>
          </a:p>
        </p:txBody>
      </p:sp>
    </p:spTree>
    <p:extLst>
      <p:ext uri="{BB962C8B-B14F-4D97-AF65-F5344CB8AC3E}">
        <p14:creationId xmlns:p14="http://schemas.microsoft.com/office/powerpoint/2010/main" val="220794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79712" y="116632"/>
            <a:ext cx="6789440" cy="936104"/>
          </a:xfrm>
        </p:spPr>
        <p:txBody>
          <a:bodyPr>
            <a:normAutofit/>
          </a:bodyPr>
          <a:lstStyle/>
          <a:p>
            <a:r>
              <a:rPr lang="en-US" altLang="zh-TW" sz="4000" b="1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Alternatives</a:t>
            </a:r>
            <a:endParaRPr lang="zh-TW" altLang="en-US" sz="4000" strike="sngStrike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4</a:t>
            </a:fld>
            <a:endParaRPr lang="zh-TW" altLang="en-US"/>
          </a:p>
        </p:txBody>
      </p:sp>
      <p:sp>
        <p:nvSpPr>
          <p:cNvPr id="5" name="甜甜圈 4"/>
          <p:cNvSpPr/>
          <p:nvPr/>
        </p:nvSpPr>
        <p:spPr>
          <a:xfrm>
            <a:off x="418195" y="2172284"/>
            <a:ext cx="697421" cy="668747"/>
          </a:xfrm>
          <a:prstGeom prst="donu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mtClean="0">
                <a:solidFill>
                  <a:schemeClr val="tx1"/>
                </a:solidFill>
              </a:rPr>
              <a:t>1</a:t>
            </a: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1141984" y="2214268"/>
            <a:ext cx="74661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TW" sz="3200" b="1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Enacted in </a:t>
            </a:r>
            <a:r>
              <a:rPr lang="en-US" altLang="zh-TW" sz="3200" b="1" dirty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Patent Act or Customs Act</a:t>
            </a:r>
            <a:r>
              <a:rPr lang="zh-TW" altLang="en-US" sz="32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？</a:t>
            </a:r>
            <a:endParaRPr lang="zh-TW" altLang="en-US" sz="2800" b="1" dirty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1210283" y="4127849"/>
            <a:ext cx="65300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b="1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Ex </a:t>
            </a:r>
            <a:r>
              <a:rPr lang="en-US" altLang="zh-TW" sz="3200" b="1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officio </a:t>
            </a:r>
            <a:r>
              <a:rPr lang="en-US" altLang="zh-TW" sz="3200" b="1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detention</a:t>
            </a:r>
            <a:r>
              <a:rPr lang="zh-TW" altLang="en-US" sz="3200" b="1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？</a:t>
            </a:r>
            <a:endParaRPr lang="zh-TW" altLang="en-US" sz="2800" b="1" dirty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9" name="甜甜圈 8"/>
          <p:cNvSpPr/>
          <p:nvPr/>
        </p:nvSpPr>
        <p:spPr>
          <a:xfrm>
            <a:off x="476536" y="4055526"/>
            <a:ext cx="697421" cy="668747"/>
          </a:xfrm>
          <a:prstGeom prst="donu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>
                <a:solidFill>
                  <a:schemeClr val="tx1"/>
                </a:solidFill>
              </a:rPr>
              <a:t>2</a:t>
            </a:r>
            <a:endParaRPr lang="zh-TW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30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22720" y="188640"/>
            <a:ext cx="8229600" cy="863699"/>
          </a:xfrm>
        </p:spPr>
        <p:txBody>
          <a:bodyPr/>
          <a:lstStyle/>
          <a:p>
            <a:r>
              <a:rPr lang="zh-TW" altLang="en-US" sz="4000" dirty="0">
                <a:solidFill>
                  <a:schemeClr val="accent6">
                    <a:lumMod val="75000"/>
                  </a:schemeClr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sz="4000" dirty="0" smtClean="0">
                <a:solidFill>
                  <a:schemeClr val="accent6">
                    <a:lumMod val="75000"/>
                  </a:schemeClr>
                </a:solidFill>
                <a:latin typeface="標楷體" pitchFamily="65" charset="-120"/>
                <a:ea typeface="標楷體" pitchFamily="65" charset="-120"/>
              </a:rPr>
              <a:t>      </a:t>
            </a:r>
            <a:r>
              <a:rPr lang="en-US" altLang="zh-TW" sz="40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Major points -1</a:t>
            </a:r>
            <a:endParaRPr lang="zh-TW" altLang="en-US" sz="4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6588224" y="6381328"/>
            <a:ext cx="2133600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5</a:t>
            </a:fld>
            <a:endParaRPr lang="zh-TW" altLang="en-US"/>
          </a:p>
        </p:txBody>
      </p:sp>
      <p:sp>
        <p:nvSpPr>
          <p:cNvPr id="3" name="文字方塊 2"/>
          <p:cNvSpPr txBox="1"/>
          <p:nvPr/>
        </p:nvSpPr>
        <p:spPr>
          <a:xfrm>
            <a:off x="323306" y="1340768"/>
            <a:ext cx="3730508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3200" smtClean="0">
                <a:latin typeface="Times New Roman" pitchFamily="18" charset="0"/>
                <a:cs typeface="Times New Roman" pitchFamily="18" charset="0"/>
              </a:rPr>
              <a:t>Detention Procedures</a:t>
            </a:r>
            <a:endParaRPr lang="zh-TW" altLang="en-US" sz="32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172913"/>
              </p:ext>
            </p:extLst>
          </p:nvPr>
        </p:nvGraphicFramePr>
        <p:xfrm>
          <a:off x="3203848" y="2049671"/>
          <a:ext cx="3240360" cy="17068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240360"/>
              </a:tblGrid>
              <a:tr h="37035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Requestor</a:t>
                      </a:r>
                      <a:endParaRPr lang="zh-TW" alt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25003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US" altLang="zh-TW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File</a:t>
                      </a:r>
                      <a:r>
                        <a:rPr lang="en-US" altLang="zh-TW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 detention request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US" altLang="zh-TW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Make a preliminary showing of the facts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US" altLang="zh-TW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Provide security</a:t>
                      </a:r>
                      <a:endParaRPr lang="zh-TW" alt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916993"/>
              </p:ext>
            </p:extLst>
          </p:nvPr>
        </p:nvGraphicFramePr>
        <p:xfrm>
          <a:off x="6059735" y="4509120"/>
          <a:ext cx="2880320" cy="165618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80320"/>
              </a:tblGrid>
              <a:tr h="468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Custom</a:t>
                      </a:r>
                      <a:r>
                        <a:rPr lang="en-US" altLang="zh-TW" sz="2000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zh-TW" altLang="en-US" sz="2000" strike="noStrike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8132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US" altLang="zh-TW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Notify</a:t>
                      </a:r>
                      <a:r>
                        <a:rPr lang="en-US" altLang="zh-TW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the requestor and the owner of the detained goods</a:t>
                      </a:r>
                      <a:endParaRPr lang="zh-TW" alt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807028"/>
              </p:ext>
            </p:extLst>
          </p:nvPr>
        </p:nvGraphicFramePr>
        <p:xfrm>
          <a:off x="683568" y="4509119"/>
          <a:ext cx="2791148" cy="169791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91148"/>
              </a:tblGrid>
              <a:tr h="848957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smtClean="0">
                          <a:latin typeface="Times New Roman" pitchFamily="18" charset="0"/>
                          <a:cs typeface="Times New Roman" pitchFamily="18" charset="0"/>
                        </a:rPr>
                        <a:t>Requestor</a:t>
                      </a:r>
                      <a:r>
                        <a:rPr lang="en-US" altLang="zh-TW" sz="2000" baseline="0" smtClean="0">
                          <a:latin typeface="Times New Roman" pitchFamily="18" charset="0"/>
                          <a:cs typeface="Times New Roman" pitchFamily="18" charset="0"/>
                        </a:rPr>
                        <a:t> and goods owner</a:t>
                      </a:r>
                      <a:endParaRPr lang="zh-TW" altLang="en-US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8957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US" altLang="zh-TW" sz="2000" smtClean="0">
                          <a:latin typeface="Times New Roman" pitchFamily="18" charset="0"/>
                          <a:cs typeface="Times New Roman" pitchFamily="18" charset="0"/>
                        </a:rPr>
                        <a:t>Both</a:t>
                      </a:r>
                      <a:r>
                        <a:rPr lang="en-US" altLang="zh-TW" sz="2000" baseline="0" smtClean="0">
                          <a:latin typeface="Times New Roman" pitchFamily="18" charset="0"/>
                          <a:cs typeface="Times New Roman" pitchFamily="18" charset="0"/>
                        </a:rPr>
                        <a:t> parties may examine the goods</a:t>
                      </a:r>
                      <a:endParaRPr lang="zh-TW" altLang="en-US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燕尾形向右箭號 7"/>
          <p:cNvSpPr/>
          <p:nvPr/>
        </p:nvSpPr>
        <p:spPr>
          <a:xfrm rot="2681733">
            <a:off x="5998795" y="3598934"/>
            <a:ext cx="1816623" cy="504056"/>
          </a:xfrm>
          <a:prstGeom prst="notched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TW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After such request</a:t>
            </a:r>
          </a:p>
          <a:p>
            <a:pPr algn="ctr"/>
            <a:endParaRPr lang="zh-TW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燕尾形向右箭號 14"/>
          <p:cNvSpPr/>
          <p:nvPr/>
        </p:nvSpPr>
        <p:spPr>
          <a:xfrm rot="10800000">
            <a:off x="3640605" y="5084817"/>
            <a:ext cx="2292700" cy="648072"/>
          </a:xfrm>
          <a:prstGeom prst="notched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2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774088" y="5208798"/>
            <a:ext cx="19479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smtClean="0">
                <a:latin typeface="Times New Roman" pitchFamily="18" charset="0"/>
                <a:cs typeface="Times New Roman" pitchFamily="18" charset="0"/>
              </a:rPr>
              <a:t>After such notice</a:t>
            </a:r>
            <a:endParaRPr lang="zh-TW" altLang="en-US" sz="20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38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63699"/>
          </a:xfrm>
        </p:spPr>
        <p:txBody>
          <a:bodyPr/>
          <a:lstStyle/>
          <a:p>
            <a:r>
              <a:rPr lang="zh-TW" altLang="en-US" sz="4000" dirty="0">
                <a:solidFill>
                  <a:schemeClr val="accent6">
                    <a:lumMod val="75000"/>
                  </a:schemeClr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sz="4000" dirty="0" smtClean="0">
                <a:solidFill>
                  <a:schemeClr val="accent6">
                    <a:lumMod val="75000"/>
                  </a:schemeClr>
                </a:solidFill>
                <a:latin typeface="標楷體" pitchFamily="65" charset="-120"/>
                <a:ea typeface="標楷體" pitchFamily="65" charset="-120"/>
              </a:rPr>
              <a:t>      </a:t>
            </a:r>
            <a:r>
              <a:rPr lang="en-US" altLang="zh-TW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Major </a:t>
            </a:r>
            <a:r>
              <a:rPr lang="en-US" altLang="zh-TW" sz="40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points -</a:t>
            </a:r>
            <a:r>
              <a:rPr lang="en-US" altLang="zh-TW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2</a:t>
            </a:r>
            <a:endParaRPr lang="zh-TW" altLang="en-US" sz="4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6588224" y="6404494"/>
            <a:ext cx="2133600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6</a:t>
            </a:fld>
            <a:endParaRPr lang="zh-TW" altLang="en-US"/>
          </a:p>
        </p:txBody>
      </p:sp>
      <p:sp>
        <p:nvSpPr>
          <p:cNvPr id="7" name="文字方塊 6"/>
          <p:cNvSpPr txBox="1"/>
          <p:nvPr/>
        </p:nvSpPr>
        <p:spPr>
          <a:xfrm>
            <a:off x="539552" y="1440150"/>
            <a:ext cx="340029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Repeal of detention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683568" y="2204864"/>
            <a:ext cx="78488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smtClean="0">
                <a:latin typeface="Times New Roman" pitchFamily="18" charset="0"/>
                <a:cs typeface="Times New Roman" pitchFamily="18" charset="0"/>
              </a:rPr>
              <a:t>Customs </a:t>
            </a:r>
            <a:r>
              <a:rPr lang="en-US" altLang="zh-TW" sz="2800">
                <a:latin typeface="Times New Roman" pitchFamily="18" charset="0"/>
                <a:cs typeface="Times New Roman" pitchFamily="18" charset="0"/>
              </a:rPr>
              <a:t>shall proceed with repeal of  detention under the following circumstances: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TW" sz="2800">
                <a:latin typeface="Times New Roman" pitchFamily="18" charset="0"/>
                <a:cs typeface="Times New Roman" pitchFamily="18" charset="0"/>
              </a:rPr>
              <a:t>a civil litigation has not been filed by the requestor within 12 days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TW" sz="2800">
                <a:latin typeface="Times New Roman" pitchFamily="18" charset="0"/>
                <a:cs typeface="Times New Roman" pitchFamily="18" charset="0"/>
              </a:rPr>
              <a:t>a final and binding judgment on non-infringement is rendered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TW" sz="2800">
                <a:latin typeface="Times New Roman" pitchFamily="18" charset="0"/>
                <a:cs typeface="Times New Roman" pitchFamily="18" charset="0"/>
              </a:rPr>
              <a:t>the request </a:t>
            </a:r>
            <a:r>
              <a:rPr lang="en-US" altLang="zh-TW" sz="2800" smtClean="0">
                <a:latin typeface="Times New Roman" pitchFamily="18" charset="0"/>
                <a:cs typeface="Times New Roman" pitchFamily="18" charset="0"/>
              </a:rPr>
              <a:t>is withdrawn by </a:t>
            </a:r>
            <a:r>
              <a:rPr lang="en-US" altLang="zh-TW" sz="2800">
                <a:latin typeface="Times New Roman" pitchFamily="18" charset="0"/>
                <a:cs typeface="Times New Roman" pitchFamily="18" charset="0"/>
              </a:rPr>
              <a:t>the requestor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zh-TW" sz="2800">
                <a:latin typeface="Times New Roman" pitchFamily="18" charset="0"/>
                <a:cs typeface="Times New Roman" pitchFamily="18" charset="0"/>
              </a:rPr>
              <a:t>the owner of the detained goods provides counter security </a:t>
            </a:r>
          </a:p>
          <a:p>
            <a:endParaRPr lang="zh-TW" altLang="en-US" sz="2800"/>
          </a:p>
        </p:txBody>
      </p:sp>
    </p:spTree>
    <p:extLst>
      <p:ext uri="{BB962C8B-B14F-4D97-AF65-F5344CB8AC3E}">
        <p14:creationId xmlns:p14="http://schemas.microsoft.com/office/powerpoint/2010/main" val="11034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63699"/>
          </a:xfrm>
        </p:spPr>
        <p:txBody>
          <a:bodyPr/>
          <a:lstStyle/>
          <a:p>
            <a:r>
              <a:rPr lang="zh-TW" altLang="en-US" sz="4000" dirty="0">
                <a:solidFill>
                  <a:schemeClr val="accent6">
                    <a:lumMod val="75000"/>
                  </a:schemeClr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sz="4000" dirty="0" smtClean="0">
                <a:solidFill>
                  <a:schemeClr val="accent6">
                    <a:lumMod val="75000"/>
                  </a:schemeClr>
                </a:solidFill>
                <a:latin typeface="標楷體" pitchFamily="65" charset="-120"/>
                <a:ea typeface="標楷體" pitchFamily="65" charset="-120"/>
              </a:rPr>
              <a:t>      </a:t>
            </a:r>
            <a:r>
              <a:rPr lang="en-US" altLang="zh-TW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Major </a:t>
            </a:r>
            <a:r>
              <a:rPr lang="en-US" altLang="zh-TW" sz="40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points -</a:t>
            </a:r>
            <a:r>
              <a:rPr lang="en-US" altLang="zh-TW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3</a:t>
            </a:r>
            <a:endParaRPr lang="zh-TW" altLang="en-US" sz="4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6588224" y="6404494"/>
            <a:ext cx="2133600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7</a:t>
            </a:fld>
            <a:endParaRPr lang="zh-TW" altLang="en-US"/>
          </a:p>
        </p:txBody>
      </p:sp>
      <p:sp>
        <p:nvSpPr>
          <p:cNvPr id="7" name="文字方塊 6"/>
          <p:cNvSpPr txBox="1"/>
          <p:nvPr/>
        </p:nvSpPr>
        <p:spPr>
          <a:xfrm>
            <a:off x="726654" y="1463477"/>
            <a:ext cx="1713931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Damages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1043609" y="2564904"/>
            <a:ext cx="741682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zh-TW" sz="2800">
                <a:latin typeface="Times New Roman" pitchFamily="18" charset="0"/>
                <a:cs typeface="Times New Roman" pitchFamily="18" charset="0"/>
              </a:rPr>
              <a:t>The requestor shall be liable to pay damages for the owner of the </a:t>
            </a:r>
            <a:r>
              <a:rPr lang="en-US" altLang="zh-TW" sz="2800" smtClean="0">
                <a:latin typeface="Times New Roman" pitchFamily="18" charset="0"/>
                <a:cs typeface="Times New Roman" pitchFamily="18" charset="0"/>
              </a:rPr>
              <a:t>detained goods</a:t>
            </a:r>
          </a:p>
          <a:p>
            <a:endParaRPr lang="en-US" altLang="zh-TW" sz="280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altLang="zh-TW" sz="2800">
                <a:latin typeface="Times New Roman" pitchFamily="18" charset="0"/>
                <a:cs typeface="Times New Roman" pitchFamily="18" charset="0"/>
              </a:rPr>
              <a:t>Both of the requestor and the owner of the detained goods </a:t>
            </a:r>
            <a:r>
              <a:rPr lang="en-US" altLang="zh-TW" sz="2800" smtClean="0">
                <a:latin typeface="Times New Roman" pitchFamily="18" charset="0"/>
                <a:cs typeface="Times New Roman" pitchFamily="18" charset="0"/>
              </a:rPr>
              <a:t>may request </a:t>
            </a:r>
            <a:r>
              <a:rPr lang="en-US" altLang="zh-TW" sz="2800">
                <a:latin typeface="Times New Roman" pitchFamily="18" charset="0"/>
                <a:cs typeface="Times New Roman" pitchFamily="18" charset="0"/>
              </a:rPr>
              <a:t>a return of security or counter </a:t>
            </a:r>
            <a:r>
              <a:rPr lang="en-US" altLang="zh-TW" sz="2800" smtClean="0">
                <a:latin typeface="Times New Roman" pitchFamily="18" charset="0"/>
                <a:cs typeface="Times New Roman" pitchFamily="18" charset="0"/>
              </a:rPr>
              <a:t>security</a:t>
            </a:r>
            <a:endParaRPr lang="zh-TW" altLang="en-US" sz="2800">
              <a:latin typeface="Times New Roman" pitchFamily="18" charset="0"/>
              <a:cs typeface="Times New Roman" pitchFamily="18" charset="0"/>
            </a:endParaRPr>
          </a:p>
          <a:p>
            <a:endParaRPr lang="zh-TW" altLang="en-US" sz="2800"/>
          </a:p>
        </p:txBody>
      </p:sp>
    </p:spTree>
    <p:extLst>
      <p:ext uri="{BB962C8B-B14F-4D97-AF65-F5344CB8AC3E}">
        <p14:creationId xmlns:p14="http://schemas.microsoft.com/office/powerpoint/2010/main" val="244757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863699"/>
          </a:xfrm>
        </p:spPr>
        <p:txBody>
          <a:bodyPr/>
          <a:lstStyle/>
          <a:p>
            <a:r>
              <a:rPr lang="zh-TW" altLang="en-US" sz="4000" dirty="0">
                <a:solidFill>
                  <a:schemeClr val="accent6">
                    <a:lumMod val="75000"/>
                  </a:schemeClr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sz="4000" dirty="0" smtClean="0">
                <a:solidFill>
                  <a:schemeClr val="accent6">
                    <a:lumMod val="75000"/>
                  </a:schemeClr>
                </a:solidFill>
                <a:latin typeface="標楷體" pitchFamily="65" charset="-120"/>
                <a:ea typeface="標楷體" pitchFamily="65" charset="-120"/>
              </a:rPr>
              <a:t>      </a:t>
            </a:r>
            <a:r>
              <a:rPr lang="en-US" altLang="zh-TW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Major </a:t>
            </a:r>
            <a:r>
              <a:rPr lang="en-US" altLang="zh-TW" sz="40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points -</a:t>
            </a:r>
            <a:r>
              <a:rPr lang="en-US" altLang="zh-TW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4</a:t>
            </a:r>
            <a:endParaRPr lang="zh-TW" altLang="en-US" sz="4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6588224" y="6404494"/>
            <a:ext cx="2133600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8</a:t>
            </a:fld>
            <a:endParaRPr lang="zh-TW" altLang="en-US"/>
          </a:p>
        </p:txBody>
      </p:sp>
      <p:sp>
        <p:nvSpPr>
          <p:cNvPr id="7" name="文字方塊 6"/>
          <p:cNvSpPr txBox="1"/>
          <p:nvPr/>
        </p:nvSpPr>
        <p:spPr>
          <a:xfrm>
            <a:off x="611560" y="1600300"/>
            <a:ext cx="2418209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n-US" altLang="zh-TW" sz="320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Enforcement</a:t>
            </a:r>
            <a:endParaRPr lang="zh-TW" altLang="en-US" sz="3200" strike="sngStrike" dirty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755576" y="2708920"/>
            <a:ext cx="756084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Wingdings" pitchFamily="2" charset="2"/>
              <a:buChar char="Ø"/>
            </a:pPr>
            <a:r>
              <a:rPr lang="en-US" altLang="zh-TW" sz="2800">
                <a:latin typeface="Times New Roman" pitchFamily="18" charset="0"/>
                <a:cs typeface="Times New Roman" pitchFamily="18" charset="0"/>
              </a:rPr>
              <a:t>Regulation : the request for detention, repeal </a:t>
            </a:r>
            <a:r>
              <a:rPr lang="en-US" altLang="zh-TW" sz="280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altLang="zh-TW" sz="2800">
                <a:latin typeface="Times New Roman" pitchFamily="18" charset="0"/>
                <a:cs typeface="Times New Roman" pitchFamily="18" charset="0"/>
              </a:rPr>
              <a:t>detention, payment, provision and release procedures for a security or </a:t>
            </a:r>
            <a:r>
              <a:rPr lang="en-US" altLang="zh-TW" sz="2800" smtClean="0">
                <a:latin typeface="Times New Roman" pitchFamily="18" charset="0"/>
                <a:cs typeface="Times New Roman" pitchFamily="18" charset="0"/>
              </a:rPr>
              <a:t>assurance</a:t>
            </a:r>
          </a:p>
          <a:p>
            <a:pPr lvl="0"/>
            <a:endParaRPr lang="en-US" altLang="zh-TW" sz="280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altLang="zh-TW" sz="2800">
                <a:latin typeface="Times New Roman" pitchFamily="18" charset="0"/>
                <a:cs typeface="Times New Roman" pitchFamily="18" charset="0"/>
              </a:rPr>
              <a:t>Authorization : competent authority coordinating with the Ministry of </a:t>
            </a:r>
            <a:r>
              <a:rPr lang="en-US" altLang="zh-TW" sz="2800" smtClean="0">
                <a:latin typeface="Times New Roman" pitchFamily="18" charset="0"/>
                <a:cs typeface="Times New Roman" pitchFamily="18" charset="0"/>
              </a:rPr>
              <a:t>Finance</a:t>
            </a:r>
            <a:endParaRPr lang="zh-TW" altLang="en-US" sz="2800">
              <a:latin typeface="Times New Roman" pitchFamily="18" charset="0"/>
              <a:cs typeface="Times New Roman" pitchFamily="18" charset="0"/>
            </a:endParaRPr>
          </a:p>
          <a:p>
            <a:endParaRPr lang="zh-TW" altLang="en-US" sz="28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85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864096"/>
          </a:xfrm>
        </p:spPr>
        <p:txBody>
          <a:bodyPr/>
          <a:lstStyle/>
          <a:p>
            <a:r>
              <a:rPr lang="zh-TW" altLang="en-US" sz="40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微軟正黑體" pitchFamily="34" charset="-120"/>
                <a:cs typeface="Times New Roman" pitchFamily="18" charset="0"/>
              </a:rPr>
              <a:t>         </a:t>
            </a:r>
            <a:r>
              <a:rPr lang="en-US" altLang="zh-TW" sz="4000" b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Following actions</a:t>
            </a:r>
            <a:endParaRPr lang="zh-TW" altLang="en-US" sz="4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9</a:t>
            </a:fld>
            <a:endParaRPr lang="zh-TW" altLang="en-US"/>
          </a:p>
        </p:txBody>
      </p:sp>
      <p:sp>
        <p:nvSpPr>
          <p:cNvPr id="3" name="文字方塊 2"/>
          <p:cNvSpPr txBox="1"/>
          <p:nvPr/>
        </p:nvSpPr>
        <p:spPr>
          <a:xfrm>
            <a:off x="827584" y="1988840"/>
            <a:ext cx="72728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altLang="zh-TW" sz="3200" smtClean="0">
                <a:latin typeface="Times New Roman" pitchFamily="18" charset="0"/>
                <a:cs typeface="Times New Roman" pitchFamily="18" charset="0"/>
              </a:rPr>
              <a:t>The Regulations governing Customs’ detaining infringing goods  are </a:t>
            </a:r>
            <a:r>
              <a:rPr lang="en-US" altLang="zh-TW" sz="3200">
                <a:latin typeface="Times New Roman" pitchFamily="18" charset="0"/>
                <a:cs typeface="Times New Roman" pitchFamily="18" charset="0"/>
              </a:rPr>
              <a:t>now </a:t>
            </a:r>
            <a:r>
              <a:rPr lang="en-US" altLang="zh-TW" sz="3200" smtClean="0">
                <a:latin typeface="Times New Roman" pitchFamily="18" charset="0"/>
                <a:cs typeface="Times New Roman" pitchFamily="18" charset="0"/>
              </a:rPr>
              <a:t>being drafted</a:t>
            </a:r>
            <a:endParaRPr lang="en-US" altLang="zh-TW" sz="3200" strike="sngStrike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320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TW" sz="320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altLang="zh-TW" sz="320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Expected implementation : in </a:t>
            </a:r>
            <a:r>
              <a:rPr lang="en-US" altLang="zh-TW" sz="320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late March</a:t>
            </a:r>
          </a:p>
          <a:p>
            <a:endParaRPr lang="zh-TW" altLang="en-US" sz="32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83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3074</TotalTime>
  <Words>282</Words>
  <Application>Microsoft Office PowerPoint</Application>
  <PresentationFormat>如螢幕大小 (4:3)</PresentationFormat>
  <Paragraphs>70</Paragraphs>
  <Slides>10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10</vt:i4>
      </vt:variant>
    </vt:vector>
  </HeadingPairs>
  <TitlesOfParts>
    <vt:vector size="12" baseType="lpstr">
      <vt:lpstr>Office 佈景主題</vt:lpstr>
      <vt:lpstr>1_Office 佈景主題</vt:lpstr>
      <vt:lpstr> Amendment to Patent Act─ Introduction of Border Measures </vt:lpstr>
      <vt:lpstr>Outline</vt:lpstr>
      <vt:lpstr>Background</vt:lpstr>
      <vt:lpstr>Alternatives</vt:lpstr>
      <vt:lpstr>       Major points -1</vt:lpstr>
      <vt:lpstr>       Major points -2</vt:lpstr>
      <vt:lpstr>       Major points -3</vt:lpstr>
      <vt:lpstr>       Major points -4</vt:lpstr>
      <vt:lpstr>         Following actions</vt:lpstr>
      <vt:lpstr> Thank You！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100年度智慧財產局業務座談會 新專利法相關法制修正重點</dc:title>
  <dc:creator>00572</dc:creator>
  <cp:lastModifiedBy>30125</cp:lastModifiedBy>
  <cp:revision>181</cp:revision>
  <cp:lastPrinted>2014-02-06T01:17:41Z</cp:lastPrinted>
  <dcterms:created xsi:type="dcterms:W3CDTF">2012-04-26T02:48:05Z</dcterms:created>
  <dcterms:modified xsi:type="dcterms:W3CDTF">2014-03-19T02:24:05Z</dcterms:modified>
</cp:coreProperties>
</file>