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1"/>
  </p:notesMasterIdLst>
  <p:handoutMasterIdLst>
    <p:handoutMasterId r:id="rId22"/>
  </p:handoutMasterIdLst>
  <p:sldIdLst>
    <p:sldId id="256" r:id="rId3"/>
    <p:sldId id="292" r:id="rId4"/>
    <p:sldId id="274" r:id="rId5"/>
    <p:sldId id="270" r:id="rId6"/>
    <p:sldId id="273" r:id="rId7"/>
    <p:sldId id="283" r:id="rId8"/>
    <p:sldId id="284" r:id="rId9"/>
    <p:sldId id="285" r:id="rId10"/>
    <p:sldId id="286" r:id="rId11"/>
    <p:sldId id="293" r:id="rId12"/>
    <p:sldId id="275" r:id="rId13"/>
    <p:sldId id="260" r:id="rId14"/>
    <p:sldId id="280" r:id="rId15"/>
    <p:sldId id="295" r:id="rId16"/>
    <p:sldId id="294" r:id="rId17"/>
    <p:sldId id="296" r:id="rId18"/>
    <p:sldId id="276" r:id="rId19"/>
    <p:sldId id="258" r:id="rId20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99FF"/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0C09DC-772D-4029-96F2-A805FAA14B55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A38058EE-3CE0-48B4-8CB2-12F069329455}">
      <dgm:prSet/>
      <dgm:spPr/>
      <dgm:t>
        <a:bodyPr/>
        <a:lstStyle/>
        <a:p>
          <a:pPr rtl="0"/>
          <a:r>
            <a:rPr lang="en-US" altLang="zh-TW" dirty="0" smtClean="0"/>
            <a:t>Local production and distribution of books in accessible formats</a:t>
          </a:r>
          <a:endParaRPr lang="zh-TW" dirty="0"/>
        </a:p>
      </dgm:t>
    </dgm:pt>
    <dgm:pt modelId="{65FB0E42-91BF-4E57-BA6B-A95D7E755D3B}" type="parTrans" cxnId="{EF4F1B51-D7EB-46DC-B02E-7BFFFDCB4AC7}">
      <dgm:prSet/>
      <dgm:spPr/>
      <dgm:t>
        <a:bodyPr/>
        <a:lstStyle/>
        <a:p>
          <a:endParaRPr lang="zh-TW" altLang="en-US"/>
        </a:p>
      </dgm:t>
    </dgm:pt>
    <dgm:pt modelId="{040D8AC8-7530-4EA6-B59E-641971460CBC}" type="sibTrans" cxnId="{EF4F1B51-D7EB-46DC-B02E-7BFFFDCB4AC7}">
      <dgm:prSet/>
      <dgm:spPr/>
      <dgm:t>
        <a:bodyPr/>
        <a:lstStyle/>
        <a:p>
          <a:endParaRPr lang="zh-TW" altLang="en-US"/>
        </a:p>
      </dgm:t>
    </dgm:pt>
    <dgm:pt modelId="{F827F28F-B537-49B5-9A9D-19030662A390}">
      <dgm:prSet/>
      <dgm:spPr/>
      <dgm:t>
        <a:bodyPr/>
        <a:lstStyle/>
        <a:p>
          <a:pPr rtl="0"/>
          <a:r>
            <a:rPr lang="en-US" altLang="zh-TW" dirty="0" smtClean="0"/>
            <a:t>Cross-border distribution of books in accessible formats to institutions and individuals  </a:t>
          </a:r>
          <a:endParaRPr lang="zh-TW" dirty="0"/>
        </a:p>
      </dgm:t>
    </dgm:pt>
    <dgm:pt modelId="{DD1F98C9-A814-4E43-9239-147B90109D59}" type="parTrans" cxnId="{E67B4D46-DDAE-4A26-AAB6-90127B1B1039}">
      <dgm:prSet/>
      <dgm:spPr/>
      <dgm:t>
        <a:bodyPr/>
        <a:lstStyle/>
        <a:p>
          <a:endParaRPr lang="zh-TW" altLang="en-US"/>
        </a:p>
      </dgm:t>
    </dgm:pt>
    <dgm:pt modelId="{61DFDB7B-3E54-42CE-8903-9592056D68A6}" type="sibTrans" cxnId="{E67B4D46-DDAE-4A26-AAB6-90127B1B1039}">
      <dgm:prSet/>
      <dgm:spPr/>
      <dgm:t>
        <a:bodyPr/>
        <a:lstStyle/>
        <a:p>
          <a:endParaRPr lang="zh-TW" altLang="en-US"/>
        </a:p>
      </dgm:t>
    </dgm:pt>
    <dgm:pt modelId="{C044A821-53D9-4EC1-819C-4667D8FE04E0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endParaRPr lang="zh-TW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058E30-72B8-4738-ADC9-ECCC3DB5788A}" type="parTrans" cxnId="{E74F323A-7F58-43EF-8B7C-9A40A80DD90B}">
      <dgm:prSet/>
      <dgm:spPr/>
      <dgm:t>
        <a:bodyPr/>
        <a:lstStyle/>
        <a:p>
          <a:endParaRPr lang="zh-TW" altLang="en-US"/>
        </a:p>
      </dgm:t>
    </dgm:pt>
    <dgm:pt modelId="{7A5609F7-2BF3-42ED-BB4F-0344080D3592}" type="sibTrans" cxnId="{E74F323A-7F58-43EF-8B7C-9A40A80DD90B}">
      <dgm:prSet/>
      <dgm:spPr/>
      <dgm:t>
        <a:bodyPr/>
        <a:lstStyle/>
        <a:p>
          <a:endParaRPr lang="zh-TW" altLang="en-US"/>
        </a:p>
      </dgm:t>
    </dgm:pt>
    <dgm:pt modelId="{EF2D4C8C-8D31-47E2-A816-49E2C73BF395}" type="pres">
      <dgm:prSet presAssocID="{660C09DC-772D-4029-96F2-A805FAA14B5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CFC023F-88CE-4ADF-A0A0-365160233EED}" type="pres">
      <dgm:prSet presAssocID="{A38058EE-3CE0-48B4-8CB2-12F06932945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E5B241A-6F40-4CA4-BE3B-AAFC2AE6F401}" type="pres">
      <dgm:prSet presAssocID="{040D8AC8-7530-4EA6-B59E-641971460CBC}" presName="sibTrans" presStyleCnt="0"/>
      <dgm:spPr/>
    </dgm:pt>
    <dgm:pt modelId="{A0699506-03D9-4402-99AC-E88DC9486187}" type="pres">
      <dgm:prSet presAssocID="{F827F28F-B537-49B5-9A9D-19030662A39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171B26-77AD-4732-AF33-375F3BE38403}" type="pres">
      <dgm:prSet presAssocID="{61DFDB7B-3E54-42CE-8903-9592056D68A6}" presName="sibTrans" presStyleCnt="0"/>
      <dgm:spPr/>
    </dgm:pt>
    <dgm:pt modelId="{43A676B1-2CEA-474C-9D65-3848045305B1}" type="pres">
      <dgm:prSet presAssocID="{C044A821-53D9-4EC1-819C-4667D8FE04E0}" presName="node" presStyleLbl="node1" presStyleIdx="2" presStyleCnt="3" custLinFactNeighborY="1106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F4F1B51-D7EB-46DC-B02E-7BFFFDCB4AC7}" srcId="{660C09DC-772D-4029-96F2-A805FAA14B55}" destId="{A38058EE-3CE0-48B4-8CB2-12F069329455}" srcOrd="0" destOrd="0" parTransId="{65FB0E42-91BF-4E57-BA6B-A95D7E755D3B}" sibTransId="{040D8AC8-7530-4EA6-B59E-641971460CBC}"/>
    <dgm:cxn modelId="{CE4E7C79-2B2F-45AD-A97A-7A6DA92F8DE3}" type="presOf" srcId="{A38058EE-3CE0-48B4-8CB2-12F069329455}" destId="{ECFC023F-88CE-4ADF-A0A0-365160233EED}" srcOrd="0" destOrd="0" presId="urn:microsoft.com/office/officeart/2005/8/layout/default"/>
    <dgm:cxn modelId="{E618FAAC-5DE6-4D6E-A046-2F546ECB2454}" type="presOf" srcId="{660C09DC-772D-4029-96F2-A805FAA14B55}" destId="{EF2D4C8C-8D31-47E2-A816-49E2C73BF395}" srcOrd="0" destOrd="0" presId="urn:microsoft.com/office/officeart/2005/8/layout/default"/>
    <dgm:cxn modelId="{92D747F5-446E-4CDB-AC96-69E8DB4C193D}" type="presOf" srcId="{C044A821-53D9-4EC1-819C-4667D8FE04E0}" destId="{43A676B1-2CEA-474C-9D65-3848045305B1}" srcOrd="0" destOrd="0" presId="urn:microsoft.com/office/officeart/2005/8/layout/default"/>
    <dgm:cxn modelId="{BA4BEB38-5327-4E21-B99C-C6B70E90E5B7}" type="presOf" srcId="{F827F28F-B537-49B5-9A9D-19030662A390}" destId="{A0699506-03D9-4402-99AC-E88DC9486187}" srcOrd="0" destOrd="0" presId="urn:microsoft.com/office/officeart/2005/8/layout/default"/>
    <dgm:cxn modelId="{E67B4D46-DDAE-4A26-AAB6-90127B1B1039}" srcId="{660C09DC-772D-4029-96F2-A805FAA14B55}" destId="{F827F28F-B537-49B5-9A9D-19030662A390}" srcOrd="1" destOrd="0" parTransId="{DD1F98C9-A814-4E43-9239-147B90109D59}" sibTransId="{61DFDB7B-3E54-42CE-8903-9592056D68A6}"/>
    <dgm:cxn modelId="{E74F323A-7F58-43EF-8B7C-9A40A80DD90B}" srcId="{660C09DC-772D-4029-96F2-A805FAA14B55}" destId="{C044A821-53D9-4EC1-819C-4667D8FE04E0}" srcOrd="2" destOrd="0" parTransId="{6A058E30-72B8-4738-ADC9-ECCC3DB5788A}" sibTransId="{7A5609F7-2BF3-42ED-BB4F-0344080D3592}"/>
    <dgm:cxn modelId="{D66A641B-F52F-4607-B886-67D4C16D1085}" type="presParOf" srcId="{EF2D4C8C-8D31-47E2-A816-49E2C73BF395}" destId="{ECFC023F-88CE-4ADF-A0A0-365160233EED}" srcOrd="0" destOrd="0" presId="urn:microsoft.com/office/officeart/2005/8/layout/default"/>
    <dgm:cxn modelId="{3F48EAC0-C3E9-408C-B080-0760661D4DC9}" type="presParOf" srcId="{EF2D4C8C-8D31-47E2-A816-49E2C73BF395}" destId="{9E5B241A-6F40-4CA4-BE3B-AAFC2AE6F401}" srcOrd="1" destOrd="0" presId="urn:microsoft.com/office/officeart/2005/8/layout/default"/>
    <dgm:cxn modelId="{38DE46CB-CA21-456E-90A3-0D5F12993A1B}" type="presParOf" srcId="{EF2D4C8C-8D31-47E2-A816-49E2C73BF395}" destId="{A0699506-03D9-4402-99AC-E88DC9486187}" srcOrd="2" destOrd="0" presId="urn:microsoft.com/office/officeart/2005/8/layout/default"/>
    <dgm:cxn modelId="{6EDA8BB2-1DE5-4A97-AFDD-D9C3FAAA1F88}" type="presParOf" srcId="{EF2D4C8C-8D31-47E2-A816-49E2C73BF395}" destId="{2D171B26-77AD-4732-AF33-375F3BE38403}" srcOrd="3" destOrd="0" presId="urn:microsoft.com/office/officeart/2005/8/layout/default"/>
    <dgm:cxn modelId="{C729FBDB-2CAC-4AE1-8437-5815FA784E81}" type="presParOf" srcId="{EF2D4C8C-8D31-47E2-A816-49E2C73BF395}" destId="{43A676B1-2CEA-474C-9D65-3848045305B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C023F-88CE-4ADF-A0A0-365160233EED}">
      <dsp:nvSpPr>
        <dsp:cNvPr id="0" name=""/>
        <dsp:cNvSpPr/>
      </dsp:nvSpPr>
      <dsp:spPr>
        <a:xfrm>
          <a:off x="287915" y="146"/>
          <a:ext cx="3644651" cy="2186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kern="1200" dirty="0" smtClean="0"/>
            <a:t>Local production and distribution of books in accessible formats</a:t>
          </a:r>
          <a:endParaRPr lang="zh-TW" sz="2800" kern="1200" dirty="0"/>
        </a:p>
      </dsp:txBody>
      <dsp:txXfrm>
        <a:off x="287915" y="146"/>
        <a:ext cx="3644651" cy="2186791"/>
      </dsp:txXfrm>
    </dsp:sp>
    <dsp:sp modelId="{A0699506-03D9-4402-99AC-E88DC9486187}">
      <dsp:nvSpPr>
        <dsp:cNvPr id="0" name=""/>
        <dsp:cNvSpPr/>
      </dsp:nvSpPr>
      <dsp:spPr>
        <a:xfrm>
          <a:off x="4297032" y="146"/>
          <a:ext cx="3644651" cy="2186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kern="1200" dirty="0" smtClean="0"/>
            <a:t>Cross-border distribution of books in accessible formats to institutions and individuals  </a:t>
          </a:r>
          <a:endParaRPr lang="zh-TW" sz="2800" kern="1200" dirty="0"/>
        </a:p>
      </dsp:txBody>
      <dsp:txXfrm>
        <a:off x="4297032" y="146"/>
        <a:ext cx="3644651" cy="2186791"/>
      </dsp:txXfrm>
    </dsp:sp>
    <dsp:sp modelId="{43A676B1-2CEA-474C-9D65-3848045305B1}">
      <dsp:nvSpPr>
        <dsp:cNvPr id="0" name=""/>
        <dsp:cNvSpPr/>
      </dsp:nvSpPr>
      <dsp:spPr>
        <a:xfrm>
          <a:off x="2292474" y="2551548"/>
          <a:ext cx="3644651" cy="2186791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92474" y="2551548"/>
        <a:ext cx="3644651" cy="2186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r">
              <a:defRPr sz="1200"/>
            </a:lvl1pPr>
          </a:lstStyle>
          <a:p>
            <a:fld id="{F1F551FF-874C-40BD-8E99-5D39FD1FC71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r">
              <a:defRPr sz="1200"/>
            </a:lvl1pPr>
          </a:lstStyle>
          <a:p>
            <a:fld id="{6ADDB918-CEF7-4B86-A3B0-22FC1D89CC6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3940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r">
              <a:defRPr sz="1200"/>
            </a:lvl1pPr>
          </a:lstStyle>
          <a:p>
            <a:fld id="{E96FFBD3-D699-4744-8C1C-5C4CB1DB3AF7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54" tIns="46127" rIns="92254" bIns="46127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2254" tIns="46127" rIns="92254" bIns="46127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6967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r">
              <a:defRPr sz="1200"/>
            </a:lvl1pPr>
          </a:lstStyle>
          <a:p>
            <a:fld id="{317B4FD2-EF6C-436E-A8A0-298BFD295BE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0971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A83CBC-A3EA-47FD-846B-A414898A930A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t="7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16"/>
          <p:cNvSpPr>
            <a:spLocks noChangeArrowheads="1"/>
          </p:cNvSpPr>
          <p:nvPr userDrawn="1"/>
        </p:nvSpPr>
        <p:spPr bwMode="gray">
          <a:xfrm>
            <a:off x="-28134" y="1196752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" y="125638"/>
            <a:ext cx="2937816" cy="9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標題投影片">
    <p:bg>
      <p:bgPr>
        <a:blipFill dpi="0" rotWithShape="1">
          <a:blip r:embed="rId2">
            <a:lum/>
          </a:blip>
          <a:srcRect/>
          <a:stretch>
            <a:fillRect t="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A6E36-1612-453C-87C7-FB7808852196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" y="13062"/>
            <a:ext cx="2667651" cy="89565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4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" y="175435"/>
            <a:ext cx="2555776" cy="858095"/>
          </a:xfrm>
          <a:prstGeom prst="rect">
            <a:avLst/>
          </a:prstGeom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gray">
          <a:xfrm>
            <a:off x="-35661" y="1131437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65837-5E0B-435E-B239-020A83961163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swj00510@tipo.gov.tw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496944" cy="1761027"/>
          </a:xfrm>
        </p:spPr>
        <p:txBody>
          <a:bodyPr/>
          <a:lstStyle/>
          <a:p>
            <a:r>
              <a:rPr lang="en-US" altLang="zh-TW" dirty="0" smtClean="0"/>
              <a:t>Facilitating </a:t>
            </a:r>
            <a:r>
              <a:rPr lang="en-US" altLang="zh-TW" dirty="0"/>
              <a:t>the use of accessible format </a:t>
            </a:r>
            <a:r>
              <a:rPr lang="en-US" altLang="zh-TW" dirty="0" smtClean="0"/>
              <a:t>copies and </a:t>
            </a:r>
            <a:r>
              <a:rPr lang="en-US" altLang="zh-TW" dirty="0"/>
              <a:t>orphan works ----Chinese Taipei's experience and views 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1176536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Shih, Wei-Jen</a:t>
            </a:r>
            <a:endParaRPr lang="en-US" altLang="zh-TW" dirty="0"/>
          </a:p>
          <a:p>
            <a:r>
              <a:rPr lang="en-US" altLang="zh-TW" dirty="0" smtClean="0"/>
              <a:t>Chinese </a:t>
            </a:r>
            <a:r>
              <a:rPr lang="en-US" altLang="zh-TW" dirty="0"/>
              <a:t>Taipei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506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Orphan Works</a:t>
            </a:r>
            <a:endParaRPr lang="zh-TW" alt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39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Design for industrial use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The Orphan Work issue is addressed in “Art.24 of Law for the Development of the Cultural and Creative Industries” </a:t>
            </a:r>
            <a:r>
              <a:rPr lang="en-US" altLang="zh-TW" dirty="0" smtClean="0"/>
              <a:t>rather </a:t>
            </a:r>
            <a:r>
              <a:rPr lang="en-US" altLang="zh-TW" dirty="0"/>
              <a:t>than “Copyright Act</a:t>
            </a:r>
            <a:r>
              <a:rPr lang="en-US" altLang="zh-TW" dirty="0" smtClean="0"/>
              <a:t>”</a:t>
            </a:r>
          </a:p>
          <a:p>
            <a:r>
              <a:rPr lang="en-US" altLang="zh-TW" dirty="0"/>
              <a:t>The reasons for such legislation:</a:t>
            </a:r>
          </a:p>
          <a:p>
            <a:pPr lvl="1"/>
            <a:r>
              <a:rPr lang="en-US" altLang="zh-TW" dirty="0" smtClean="0"/>
              <a:t>Decrease high transaction cost for</a:t>
            </a:r>
            <a:r>
              <a:rPr lang="en-US" altLang="zh-TW" dirty="0"/>
              <a:t> local “Cultural and Creative industries”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Respond the </a:t>
            </a:r>
            <a:r>
              <a:rPr lang="en-US" altLang="zh-TW" dirty="0"/>
              <a:t>concern </a:t>
            </a:r>
            <a:r>
              <a:rPr lang="en-US" altLang="zh-TW" dirty="0" smtClean="0"/>
              <a:t>of </a:t>
            </a:r>
            <a:r>
              <a:rPr lang="en-US" altLang="zh-TW" dirty="0"/>
              <a:t>potential infringement claims from a reappearing </a:t>
            </a:r>
            <a:r>
              <a:rPr lang="en-US" altLang="zh-TW" dirty="0" smtClean="0"/>
              <a:t>“parent” </a:t>
            </a:r>
          </a:p>
          <a:p>
            <a:pPr lvl="1"/>
            <a:r>
              <a:rPr lang="en-US" altLang="zh-TW" dirty="0" smtClean="0"/>
              <a:t>A simpler </a:t>
            </a:r>
            <a:r>
              <a:rPr lang="en-US" altLang="zh-TW" dirty="0"/>
              <a:t>way  </a:t>
            </a:r>
            <a:r>
              <a:rPr lang="en-US" altLang="zh-TW" dirty="0" smtClean="0"/>
              <a:t>than to complete </a:t>
            </a:r>
            <a:r>
              <a:rPr lang="en-US" altLang="zh-TW" dirty="0"/>
              <a:t>the legislative procedure </a:t>
            </a:r>
            <a:r>
              <a:rPr lang="en-US" altLang="zh-TW" dirty="0" smtClean="0"/>
              <a:t>of </a:t>
            </a:r>
            <a:r>
              <a:rPr lang="en-US" altLang="zh-TW" dirty="0"/>
              <a:t>Copyright Act 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51501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Orphan works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All </a:t>
            </a:r>
            <a:r>
              <a:rPr lang="en-US" altLang="zh-TW" dirty="0"/>
              <a:t>kinds of works </a:t>
            </a:r>
          </a:p>
          <a:p>
            <a:pPr lvl="1"/>
            <a:r>
              <a:rPr lang="en-US" altLang="zh-TW" dirty="0"/>
              <a:t>current rights holders are unknown or </a:t>
            </a:r>
            <a:endParaRPr lang="en-US" altLang="zh-TW" dirty="0" smtClean="0"/>
          </a:p>
          <a:p>
            <a:pPr lvl="1"/>
            <a:r>
              <a:rPr lang="en-US" altLang="zh-TW" dirty="0"/>
              <a:t> </a:t>
            </a:r>
            <a:r>
              <a:rPr lang="en-US" altLang="zh-TW" dirty="0" smtClean="0"/>
              <a:t>rights holders </a:t>
            </a:r>
            <a:r>
              <a:rPr lang="en-US" altLang="zh-TW" dirty="0"/>
              <a:t>are known but  cannot be located</a:t>
            </a:r>
          </a:p>
          <a:p>
            <a:r>
              <a:rPr lang="en-US" altLang="zh-TW" dirty="0" smtClean="0"/>
              <a:t>Users have </a:t>
            </a:r>
            <a:r>
              <a:rPr lang="en-US" altLang="zh-TW" dirty="0"/>
              <a:t>risk and liability </a:t>
            </a:r>
            <a:r>
              <a:rPr lang="en-US" altLang="zh-TW" dirty="0" smtClean="0"/>
              <a:t>of infringement when </a:t>
            </a:r>
            <a:r>
              <a:rPr lang="en-US" altLang="zh-TW" dirty="0"/>
              <a:t>a copyright owner cannot be identified </a:t>
            </a:r>
            <a:r>
              <a:rPr lang="en-US" altLang="zh-TW" dirty="0" smtClean="0"/>
              <a:t>or located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33694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Key elements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Applicant</a:t>
            </a:r>
          </a:p>
          <a:p>
            <a:pPr lvl="1"/>
            <a:r>
              <a:rPr lang="en-US" altLang="zh-TW" dirty="0"/>
              <a:t>Only those who engage in “Cultural and Creative industries</a:t>
            </a:r>
            <a:r>
              <a:rPr lang="en-US" altLang="zh-TW" dirty="0" smtClean="0"/>
              <a:t>”</a:t>
            </a:r>
            <a:endParaRPr lang="en-US" altLang="zh-TW" dirty="0"/>
          </a:p>
          <a:p>
            <a:r>
              <a:rPr lang="en-US" altLang="zh-TW" dirty="0" smtClean="0"/>
              <a:t>Do best effort search</a:t>
            </a:r>
          </a:p>
          <a:p>
            <a:pPr lvl="1"/>
            <a:r>
              <a:rPr lang="en-US" altLang="zh-TW" dirty="0"/>
              <a:t>the user must prove that a “best effort search” was </a:t>
            </a:r>
            <a:r>
              <a:rPr lang="en-US" altLang="zh-TW" dirty="0" smtClean="0"/>
              <a:t>performed</a:t>
            </a:r>
            <a:endParaRPr lang="en-US" altLang="zh-TW" dirty="0"/>
          </a:p>
          <a:p>
            <a:r>
              <a:rPr lang="en-US" altLang="zh-TW" dirty="0" smtClean="0"/>
              <a:t>Examination </a:t>
            </a:r>
            <a:r>
              <a:rPr lang="en-US" altLang="zh-TW" dirty="0"/>
              <a:t>and Approval</a:t>
            </a:r>
          </a:p>
          <a:p>
            <a:r>
              <a:rPr lang="en-US" altLang="zh-TW" dirty="0"/>
              <a:t>Deposit </a:t>
            </a:r>
            <a:r>
              <a:rPr lang="en-US" altLang="zh-TW" dirty="0" smtClean="0"/>
              <a:t>royalties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7115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Statistics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22 cases received from 2010</a:t>
            </a:r>
          </a:p>
          <a:p>
            <a:pPr lvl="1"/>
            <a:r>
              <a:rPr lang="en-US" altLang="zh-TW" dirty="0" smtClean="0"/>
              <a:t>2 </a:t>
            </a:r>
            <a:r>
              <a:rPr lang="en-US" altLang="zh-TW" dirty="0"/>
              <a:t>cases rejected(the copyright owner </a:t>
            </a:r>
            <a:r>
              <a:rPr lang="en-US" altLang="zh-TW" dirty="0" smtClean="0"/>
              <a:t>can find)</a:t>
            </a:r>
          </a:p>
          <a:p>
            <a:pPr lvl="1"/>
            <a:r>
              <a:rPr lang="en-US" altLang="zh-TW" dirty="0" smtClean="0"/>
              <a:t>1 case withdrawn </a:t>
            </a:r>
            <a:r>
              <a:rPr lang="en-US" altLang="zh-TW" dirty="0"/>
              <a:t>by the </a:t>
            </a:r>
            <a:r>
              <a:rPr lang="en-US" altLang="zh-TW" dirty="0" smtClean="0"/>
              <a:t>applicant</a:t>
            </a:r>
          </a:p>
          <a:p>
            <a:pPr lvl="1"/>
            <a:r>
              <a:rPr lang="en-US" altLang="zh-TW" dirty="0" smtClean="0"/>
              <a:t>19 cases under reviewing(one applicant, named karaoke machine case)</a:t>
            </a:r>
          </a:p>
        </p:txBody>
      </p:sp>
      <p:pic>
        <p:nvPicPr>
          <p:cNvPr id="614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059" y="4345686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704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Karaoke </a:t>
            </a:r>
            <a:r>
              <a:rPr lang="en-US" altLang="zh-TW" dirty="0" smtClean="0"/>
              <a:t>machine case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The applicant is </a:t>
            </a:r>
            <a:r>
              <a:rPr lang="en-US" altLang="zh-TW" dirty="0"/>
              <a:t>a </a:t>
            </a:r>
            <a:r>
              <a:rPr lang="en-US" altLang="zh-TW" dirty="0" smtClean="0"/>
              <a:t>commercial karaoke machine production company</a:t>
            </a:r>
          </a:p>
          <a:p>
            <a:r>
              <a:rPr lang="en-US" altLang="zh-TW" dirty="0" smtClean="0"/>
              <a:t>Karaoke machine for commercial use : reproduction </a:t>
            </a:r>
            <a:r>
              <a:rPr lang="en-US" altLang="zh-TW" dirty="0" smtClean="0">
                <a:ea typeface="新細明體"/>
              </a:rPr>
              <a:t>plus public performance</a:t>
            </a:r>
          </a:p>
          <a:p>
            <a:r>
              <a:rPr lang="en-US" altLang="zh-TW" dirty="0" smtClean="0">
                <a:ea typeface="新細明體"/>
              </a:rPr>
              <a:t>But the applicant’s statement only contain reproduction</a:t>
            </a:r>
            <a:endParaRPr lang="en-US" altLang="zh-TW" dirty="0" smtClean="0"/>
          </a:p>
        </p:txBody>
      </p:sp>
      <p:sp>
        <p:nvSpPr>
          <p:cNvPr id="4" name="Music"/>
          <p:cNvSpPr>
            <a:spLocks noEditPoints="1" noChangeArrowheads="1"/>
          </p:cNvSpPr>
          <p:nvPr/>
        </p:nvSpPr>
        <p:spPr bwMode="auto">
          <a:xfrm>
            <a:off x="4555549" y="4581128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9979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Options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Approve reproduction only</a:t>
            </a:r>
          </a:p>
          <a:p>
            <a:pPr lvl="1"/>
            <a:r>
              <a:rPr lang="en-US" altLang="zh-TW" dirty="0" smtClean="0"/>
              <a:t>Right holders may lose income from public performance</a:t>
            </a:r>
          </a:p>
          <a:p>
            <a:pPr lvl="1"/>
            <a:r>
              <a:rPr lang="en-US" altLang="zh-TW" dirty="0" smtClean="0"/>
              <a:t>Karaoke machine users have civil liability of infringement </a:t>
            </a:r>
          </a:p>
          <a:p>
            <a:r>
              <a:rPr lang="en-US" altLang="zh-TW" dirty="0" smtClean="0"/>
              <a:t>Approve reproduction plus public performance</a:t>
            </a:r>
          </a:p>
          <a:p>
            <a:pPr lvl="1"/>
            <a:r>
              <a:rPr lang="en-US" altLang="zh-TW" dirty="0"/>
              <a:t>Beyond </a:t>
            </a:r>
            <a:r>
              <a:rPr lang="en-US" altLang="zh-TW" dirty="0" smtClean="0"/>
              <a:t>the scope of applicant’s </a:t>
            </a:r>
            <a:r>
              <a:rPr lang="en-US" altLang="zh-TW" dirty="0"/>
              <a:t>statement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Beyond the law?</a:t>
            </a:r>
          </a:p>
          <a:p>
            <a:r>
              <a:rPr lang="en-US" altLang="zh-TW" dirty="0" smtClean="0"/>
              <a:t>Reject</a:t>
            </a:r>
          </a:p>
          <a:p>
            <a:pPr lvl="1"/>
            <a:r>
              <a:rPr lang="en-US" altLang="zh-TW" dirty="0" smtClean="0"/>
              <a:t>The works remain not available and lead to </a:t>
            </a:r>
            <a:r>
              <a:rPr lang="en-US" altLang="zh-TW" dirty="0"/>
              <a:t>highly inefficient </a:t>
            </a:r>
            <a:r>
              <a:rPr lang="en-US" altLang="zh-TW" dirty="0" smtClean="0"/>
              <a:t>licensing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590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Plans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Chinese Taipei </a:t>
            </a:r>
            <a:r>
              <a:rPr lang="en-US" altLang="zh-TW" dirty="0"/>
              <a:t>plans to introduce </a:t>
            </a:r>
            <a:r>
              <a:rPr lang="en-US" altLang="zh-TW" dirty="0" smtClean="0"/>
              <a:t>provisions to cover </a:t>
            </a:r>
            <a:r>
              <a:rPr lang="en-US" altLang="zh-TW" dirty="0"/>
              <a:t>the commercial and non-commercial use of </a:t>
            </a:r>
            <a:r>
              <a:rPr lang="en-US" altLang="zh-TW" dirty="0" smtClean="0"/>
              <a:t>orphan works in Copyright Act</a:t>
            </a:r>
          </a:p>
          <a:p>
            <a:r>
              <a:rPr lang="en-US" altLang="zh-TW" dirty="0" smtClean="0"/>
              <a:t>Applicant</a:t>
            </a:r>
            <a:r>
              <a:rPr lang="zh-TW" altLang="en-US" dirty="0" smtClean="0">
                <a:latin typeface="新細明體"/>
                <a:ea typeface="新細明體"/>
              </a:rPr>
              <a:t>：</a:t>
            </a:r>
            <a:r>
              <a:rPr lang="en-US" altLang="zh-TW" dirty="0" smtClean="0"/>
              <a:t>everyone, not only </a:t>
            </a:r>
            <a:r>
              <a:rPr lang="en-US" altLang="zh-TW" dirty="0"/>
              <a:t>those who engage in “Cultural and Creative industries” </a:t>
            </a:r>
            <a:endParaRPr lang="en-US" altLang="zh-TW" dirty="0" smtClean="0"/>
          </a:p>
          <a:p>
            <a:r>
              <a:rPr lang="en-US" altLang="zh-TW" dirty="0" smtClean="0"/>
              <a:t>Conducted </a:t>
            </a:r>
            <a:r>
              <a:rPr lang="en-US" altLang="zh-TW" dirty="0"/>
              <a:t>a </a:t>
            </a:r>
            <a:r>
              <a:rPr lang="en-US" altLang="zh-TW" dirty="0" smtClean="0"/>
              <a:t>“</a:t>
            </a:r>
            <a:r>
              <a:rPr lang="en-US" altLang="zh-TW" dirty="0"/>
              <a:t>diligent </a:t>
            </a:r>
            <a:r>
              <a:rPr lang="en-US" altLang="zh-TW" dirty="0" smtClean="0"/>
              <a:t>search” </a:t>
            </a:r>
            <a:r>
              <a:rPr lang="en-US" altLang="zh-TW" dirty="0"/>
              <a:t>using a </a:t>
            </a:r>
            <a:r>
              <a:rPr lang="en-US" altLang="zh-TW" dirty="0" smtClean="0"/>
              <a:t>“</a:t>
            </a:r>
            <a:r>
              <a:rPr lang="en-US" altLang="zh-TW" dirty="0"/>
              <a:t>qualifying effort</a:t>
            </a:r>
            <a:r>
              <a:rPr lang="en-US" altLang="zh-TW" dirty="0" smtClean="0"/>
              <a:t>”</a:t>
            </a:r>
            <a:endParaRPr lang="en-US" altLang="zh-TW" dirty="0"/>
          </a:p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905552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type="subTitle" idx="4294967295"/>
          </p:nvPr>
        </p:nvSpPr>
        <p:spPr>
          <a:xfrm>
            <a:off x="1763688" y="2924944"/>
            <a:ext cx="5616624" cy="1008112"/>
          </a:xfrm>
        </p:spPr>
        <p:txBody>
          <a:bodyPr>
            <a:noAutofit/>
          </a:bodyPr>
          <a:lstStyle/>
          <a:p>
            <a:pPr marL="0" indent="0" algn="ctr">
              <a:lnSpc>
                <a:spcPts val="5000"/>
              </a:lnSpc>
              <a:buNone/>
            </a:pPr>
            <a:r>
              <a:rPr lang="en-US" altLang="zh-TW" sz="6000" b="1" dirty="0">
                <a:solidFill>
                  <a:srgbClr val="0070C0"/>
                </a:solidFill>
                <a:latin typeface="新細明體"/>
              </a:rPr>
              <a:t>Thank you</a:t>
            </a:r>
          </a:p>
          <a:p>
            <a:pPr marL="0" indent="0" algn="ctr">
              <a:lnSpc>
                <a:spcPts val="5000"/>
              </a:lnSpc>
              <a:buNone/>
            </a:pPr>
            <a:r>
              <a:rPr lang="en-US" altLang="zh-TW" sz="3600" b="1" dirty="0" smtClean="0">
                <a:solidFill>
                  <a:srgbClr val="0070C0"/>
                </a:solidFill>
                <a:latin typeface="新細明體"/>
                <a:hlinkClick r:id="rId2"/>
              </a:rPr>
              <a:t>swj00510@tipo.gov.tw</a:t>
            </a:r>
            <a:endParaRPr lang="en-US" altLang="zh-TW" sz="3600" b="1" dirty="0" smtClean="0">
              <a:solidFill>
                <a:srgbClr val="0070C0"/>
              </a:solidFill>
              <a:latin typeface="新細明體"/>
            </a:endParaRPr>
          </a:p>
          <a:p>
            <a:pPr marL="0" indent="0" algn="ctr">
              <a:lnSpc>
                <a:spcPts val="5000"/>
              </a:lnSpc>
              <a:buNone/>
            </a:pPr>
            <a:endParaRPr lang="en-US" altLang="zh-TW" sz="4000" b="1" dirty="0">
              <a:solidFill>
                <a:srgbClr val="0070C0"/>
              </a:solidFill>
              <a:latin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val="37836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Accessible Format </a:t>
            </a:r>
            <a:r>
              <a:rPr lang="en-US" altLang="zh-TW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Copies </a:t>
            </a:r>
            <a:r>
              <a:rPr lang="en-US" altLang="zh-TW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people </a:t>
            </a:r>
            <a:r>
              <a:rPr lang="en-US" altLang="zh-TW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disabilities </a:t>
            </a:r>
            <a:endParaRPr lang="zh-TW" alt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80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內容版面配置區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74854"/>
              </p:ext>
            </p:extLst>
          </p:nvPr>
        </p:nvGraphicFramePr>
        <p:xfrm>
          <a:off x="457200" y="1439937"/>
          <a:ext cx="8229600" cy="4738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165" name="Rectangle 5"/>
          <p:cNvSpPr>
            <a:spLocks noGrp="1"/>
          </p:cNvSpPr>
          <p:nvPr>
            <p:ph type="title"/>
          </p:nvPr>
        </p:nvSpPr>
        <p:spPr bwMode="auto">
          <a:xfrm>
            <a:off x="1475656" y="188640"/>
            <a:ext cx="7472386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altLang="zh-TW" kern="100" dirty="0">
                <a:latin typeface="Arial"/>
              </a:rPr>
              <a:t>WIPO Marrakesh Treaty 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F582AD-0631-41FF-A982-810D0F3BF6E1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TW" altLang="en-US"/>
          </a:p>
        </p:txBody>
      </p:sp>
      <p:sp>
        <p:nvSpPr>
          <p:cNvPr id="12" name="向下箭號 11"/>
          <p:cNvSpPr/>
          <p:nvPr/>
        </p:nvSpPr>
        <p:spPr>
          <a:xfrm>
            <a:off x="4356100" y="3613150"/>
            <a:ext cx="576263" cy="39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02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Incorporate </a:t>
            </a:r>
            <a:r>
              <a:rPr lang="en-US" altLang="zh-TW" dirty="0"/>
              <a:t>Marrakesh Treaty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Amendment </a:t>
            </a:r>
            <a:r>
              <a:rPr lang="en-US" altLang="zh-TW" dirty="0"/>
              <a:t>to </a:t>
            </a:r>
            <a:r>
              <a:rPr lang="en-US" altLang="zh-TW" dirty="0" smtClean="0"/>
              <a:t>Chinese Taipei’s </a:t>
            </a:r>
            <a:r>
              <a:rPr lang="en-US" altLang="zh-TW" dirty="0"/>
              <a:t>Copyright Act promulgated on January 22, </a:t>
            </a:r>
            <a:r>
              <a:rPr lang="en-US" altLang="zh-TW" dirty="0" smtClean="0"/>
              <a:t>2014 </a:t>
            </a:r>
          </a:p>
          <a:p>
            <a:r>
              <a:rPr lang="en-US" altLang="zh-TW" dirty="0" smtClean="0"/>
              <a:t>Five </a:t>
            </a:r>
            <a:r>
              <a:rPr lang="en-US" altLang="zh-TW" dirty="0"/>
              <a:t>big changes </a:t>
            </a:r>
            <a:r>
              <a:rPr lang="en-US" altLang="zh-TW" dirty="0" smtClean="0"/>
              <a:t>addressed</a:t>
            </a:r>
          </a:p>
          <a:p>
            <a:pPr lvl="1"/>
            <a:r>
              <a:rPr lang="en-US" altLang="zh-TW" dirty="0"/>
              <a:t>What </a:t>
            </a:r>
            <a:r>
              <a:rPr lang="en-US" altLang="zh-TW" dirty="0" smtClean="0"/>
              <a:t>are </a:t>
            </a:r>
            <a:r>
              <a:rPr lang="en-US" altLang="zh-TW" dirty="0"/>
              <a:t>accessible formats?</a:t>
            </a:r>
          </a:p>
          <a:p>
            <a:pPr lvl="1"/>
            <a:r>
              <a:rPr lang="en-US" altLang="zh-TW" dirty="0" smtClean="0"/>
              <a:t>Who can make accessible formats?</a:t>
            </a:r>
          </a:p>
          <a:p>
            <a:pPr lvl="1"/>
            <a:r>
              <a:rPr lang="en-US" altLang="zh-TW" dirty="0" smtClean="0"/>
              <a:t>Who are the beneficiaries?</a:t>
            </a:r>
          </a:p>
          <a:p>
            <a:pPr lvl="1"/>
            <a:r>
              <a:rPr lang="en-US" altLang="zh-TW" dirty="0" smtClean="0"/>
              <a:t>How  can accessible formats be distributed?</a:t>
            </a:r>
          </a:p>
          <a:p>
            <a:pPr lvl="1"/>
            <a:r>
              <a:rPr lang="en-US" altLang="zh-TW" dirty="0" smtClean="0"/>
              <a:t>Unlock the TPMs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857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59632" y="28575"/>
            <a:ext cx="8229600" cy="1143000"/>
          </a:xfrm>
        </p:spPr>
        <p:txBody>
          <a:bodyPr/>
          <a:lstStyle/>
          <a:p>
            <a:r>
              <a:rPr lang="en-US" altLang="zh-TW" dirty="0"/>
              <a:t>What </a:t>
            </a:r>
            <a:r>
              <a:rPr lang="en-US" altLang="zh-TW" dirty="0" smtClean="0"/>
              <a:t>are </a:t>
            </a:r>
            <a:r>
              <a:rPr lang="en-US" altLang="zh-TW" dirty="0"/>
              <a:t>accessible formats?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All changes necessary to make accessible, including translation</a:t>
            </a:r>
            <a:r>
              <a:rPr lang="en-US" altLang="zh-TW" dirty="0"/>
              <a:t>, Braille, sound-recording, digital </a:t>
            </a:r>
            <a:r>
              <a:rPr lang="en-US" altLang="zh-TW" dirty="0" smtClean="0"/>
              <a:t>format-shifting</a:t>
            </a:r>
            <a:r>
              <a:rPr lang="en-US" altLang="zh-TW" dirty="0"/>
              <a:t>, verbal imagery, accompanying sign language or otherwise</a:t>
            </a:r>
            <a:endParaRPr lang="zh-TW" altLang="en-US" dirty="0"/>
          </a:p>
        </p:txBody>
      </p:sp>
      <p:pic>
        <p:nvPicPr>
          <p:cNvPr id="1027" name="Picture 3" descr="C:\Program Files\Microsoft Office\MEDIA\CAGCAT10\j019640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15" y="4005064"/>
            <a:ext cx="1695298" cy="18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57239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ound"/>
          <p:cNvSpPr>
            <a:spLocks noEditPoints="1" noChangeArrowheads="1"/>
          </p:cNvSpPr>
          <p:nvPr/>
        </p:nvSpPr>
        <p:spPr bwMode="auto">
          <a:xfrm>
            <a:off x="1043608" y="3988909"/>
            <a:ext cx="1809750" cy="180975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67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47564" y="57150"/>
            <a:ext cx="8229600" cy="1143000"/>
          </a:xfrm>
        </p:spPr>
        <p:txBody>
          <a:bodyPr/>
          <a:lstStyle/>
          <a:p>
            <a:r>
              <a:rPr lang="en-US" altLang="zh-TW" dirty="0"/>
              <a:t>Who can make accessible formats?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Before</a:t>
            </a:r>
          </a:p>
          <a:p>
            <a:pPr lvl="1"/>
            <a:r>
              <a:rPr lang="en-US" altLang="zh-TW" dirty="0"/>
              <a:t>non-profit organizations</a:t>
            </a:r>
          </a:p>
          <a:p>
            <a:r>
              <a:rPr lang="en-US" altLang="zh-TW" dirty="0" smtClean="0"/>
              <a:t>Now Add</a:t>
            </a:r>
          </a:p>
          <a:p>
            <a:pPr lvl="1"/>
            <a:r>
              <a:rPr lang="en-US" altLang="zh-TW" dirty="0" smtClean="0"/>
              <a:t>central </a:t>
            </a:r>
            <a:r>
              <a:rPr lang="en-US" altLang="zh-TW" dirty="0"/>
              <a:t>or local government </a:t>
            </a:r>
            <a:r>
              <a:rPr lang="en-US" altLang="zh-TW" dirty="0" smtClean="0"/>
              <a:t>agencies</a:t>
            </a:r>
          </a:p>
          <a:p>
            <a:pPr lvl="1"/>
            <a:r>
              <a:rPr lang="en-US" altLang="zh-TW" dirty="0" smtClean="0"/>
              <a:t>all </a:t>
            </a:r>
            <a:r>
              <a:rPr lang="en-US" altLang="zh-TW" dirty="0"/>
              <a:t>levels of </a:t>
            </a:r>
            <a:r>
              <a:rPr lang="en-US" altLang="zh-TW" dirty="0" smtClean="0"/>
              <a:t>legally established schools</a:t>
            </a:r>
          </a:p>
          <a:p>
            <a:pPr lvl="1"/>
            <a:r>
              <a:rPr lang="en-US" altLang="zh-TW" dirty="0" smtClean="0"/>
              <a:t>The guardian for </a:t>
            </a:r>
            <a:r>
              <a:rPr lang="en-US" altLang="zh-TW" dirty="0"/>
              <a:t>the disabled’s nonprofit use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6891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2863"/>
            <a:ext cx="8229600" cy="1143000"/>
          </a:xfrm>
        </p:spPr>
        <p:txBody>
          <a:bodyPr/>
          <a:lstStyle/>
          <a:p>
            <a:r>
              <a:rPr lang="en-US" altLang="zh-TW" dirty="0"/>
              <a:t>Who </a:t>
            </a:r>
            <a:r>
              <a:rPr lang="en-US" altLang="zh-TW" dirty="0" smtClean="0"/>
              <a:t>are </a:t>
            </a:r>
            <a:r>
              <a:rPr lang="en-US" altLang="zh-TW" dirty="0"/>
              <a:t>the beneficiaries?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Before</a:t>
            </a:r>
          </a:p>
          <a:p>
            <a:pPr lvl="1"/>
            <a:r>
              <a:rPr lang="en-US" altLang="zh-TW" dirty="0" smtClean="0"/>
              <a:t>visually impaired</a:t>
            </a:r>
          </a:p>
          <a:p>
            <a:pPr lvl="1"/>
            <a:r>
              <a:rPr lang="en-US" altLang="zh-TW" dirty="0"/>
              <a:t>learning </a:t>
            </a:r>
            <a:r>
              <a:rPr lang="en-US" altLang="zh-TW" dirty="0" smtClean="0"/>
              <a:t>disabled</a:t>
            </a:r>
          </a:p>
          <a:p>
            <a:pPr lvl="1"/>
            <a:r>
              <a:rPr lang="en-US" altLang="zh-TW" dirty="0" smtClean="0"/>
              <a:t>hearing impaired</a:t>
            </a:r>
          </a:p>
          <a:p>
            <a:pPr lvl="1"/>
            <a:r>
              <a:rPr lang="en-US" altLang="zh-TW" dirty="0" smtClean="0"/>
              <a:t>Others having </a:t>
            </a:r>
            <a:r>
              <a:rPr lang="en-US" altLang="zh-TW" dirty="0"/>
              <a:t>a </a:t>
            </a:r>
            <a:r>
              <a:rPr lang="en-US" altLang="zh-TW" dirty="0" smtClean="0"/>
              <a:t>handicap in perceiving visual or audio expressions</a:t>
            </a:r>
          </a:p>
          <a:p>
            <a:r>
              <a:rPr lang="en-US" altLang="zh-TW" dirty="0" smtClean="0"/>
              <a:t>Now Including</a:t>
            </a:r>
          </a:p>
          <a:p>
            <a:pPr lvl="1"/>
            <a:r>
              <a:rPr lang="en-US" altLang="zh-TW" dirty="0"/>
              <a:t>others unable to read ordinary </a:t>
            </a:r>
            <a:r>
              <a:rPr lang="en-US" altLang="zh-TW" dirty="0" smtClean="0"/>
              <a:t>books, such as unable to </a:t>
            </a:r>
            <a:r>
              <a:rPr lang="en-US" altLang="zh-TW" dirty="0"/>
              <a:t>hold or manipulate a book or to focus or move the eyes to the </a:t>
            </a:r>
            <a:r>
              <a:rPr lang="en-US" altLang="zh-TW" dirty="0" smtClean="0"/>
              <a:t>extent</a:t>
            </a: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3074" name="Picture 2" descr="C:\Program Files\Microsoft Office\MEDIA\CAGCAT10\j029323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445224"/>
            <a:ext cx="1750162" cy="129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92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15616" y="0"/>
            <a:ext cx="8229600" cy="1143000"/>
          </a:xfrm>
        </p:spPr>
        <p:txBody>
          <a:bodyPr/>
          <a:lstStyle/>
          <a:p>
            <a:r>
              <a:rPr lang="en-US" altLang="zh-TW" dirty="0"/>
              <a:t>How </a:t>
            </a:r>
            <a:r>
              <a:rPr lang="en-US" altLang="zh-TW" dirty="0" smtClean="0"/>
              <a:t>can accessible </a:t>
            </a:r>
            <a:r>
              <a:rPr lang="en-US" altLang="zh-TW" dirty="0"/>
              <a:t>formats </a:t>
            </a:r>
            <a:r>
              <a:rPr lang="en-US" altLang="zh-TW" dirty="0" smtClean="0"/>
              <a:t>be distributed?</a:t>
            </a:r>
            <a:r>
              <a:rPr lang="en-US" altLang="zh-TW" dirty="0"/>
              <a:t/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Before</a:t>
            </a:r>
          </a:p>
          <a:p>
            <a:pPr lvl="1"/>
            <a:r>
              <a:rPr lang="en-US" altLang="zh-TW" dirty="0"/>
              <a:t>accessible formats  can </a:t>
            </a:r>
            <a:r>
              <a:rPr lang="en-US" altLang="zh-TW" dirty="0" smtClean="0"/>
              <a:t>only be distributed</a:t>
            </a:r>
          </a:p>
          <a:p>
            <a:pPr lvl="1"/>
            <a:r>
              <a:rPr lang="en-US" altLang="zh-TW" dirty="0" smtClean="0"/>
              <a:t>not </a:t>
            </a:r>
            <a:r>
              <a:rPr lang="en-US" altLang="zh-TW" dirty="0"/>
              <a:t>permitted to </a:t>
            </a:r>
            <a:r>
              <a:rPr lang="en-US" altLang="zh-TW" dirty="0" smtClean="0"/>
              <a:t>import</a:t>
            </a:r>
          </a:p>
          <a:p>
            <a:r>
              <a:rPr lang="en-US" altLang="zh-TW" dirty="0" smtClean="0"/>
              <a:t>Now Can</a:t>
            </a:r>
          </a:p>
          <a:p>
            <a:pPr lvl="1"/>
            <a:r>
              <a:rPr lang="en-US" altLang="zh-TW" dirty="0" smtClean="0"/>
              <a:t>accessible </a:t>
            </a:r>
            <a:r>
              <a:rPr lang="en-US" altLang="zh-TW" dirty="0"/>
              <a:t>formats  can be distributed by any  means, including online </a:t>
            </a:r>
            <a:r>
              <a:rPr lang="en-US" altLang="zh-TW" dirty="0" smtClean="0"/>
              <a:t>transmission</a:t>
            </a:r>
          </a:p>
          <a:p>
            <a:pPr lvl="1"/>
            <a:r>
              <a:rPr lang="en-US" altLang="zh-TW" dirty="0"/>
              <a:t>Institutions and beneficiaries can import accessible formats if they produced abroad in a lawful </a:t>
            </a:r>
            <a:r>
              <a:rPr lang="en-US" altLang="zh-TW" dirty="0" smtClean="0"/>
              <a:t>manner</a:t>
            </a:r>
          </a:p>
          <a:p>
            <a:r>
              <a:rPr lang="en-US" altLang="zh-TW" dirty="0"/>
              <a:t>Check the person receiving the accessible formats is a </a:t>
            </a:r>
            <a:r>
              <a:rPr lang="en-US" altLang="zh-TW" dirty="0" smtClean="0"/>
              <a:t>beneficiary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4098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45112"/>
            <a:ext cx="95250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8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Unlock the TPMs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Before</a:t>
            </a:r>
          </a:p>
          <a:p>
            <a:pPr lvl="1"/>
            <a:r>
              <a:rPr lang="en-US" altLang="zh-TW" dirty="0" smtClean="0"/>
              <a:t>Can’t unlock TPMs</a:t>
            </a:r>
          </a:p>
          <a:p>
            <a:r>
              <a:rPr lang="en-US" altLang="zh-TW" dirty="0" smtClean="0"/>
              <a:t>Now</a:t>
            </a:r>
          </a:p>
          <a:p>
            <a:pPr lvl="1"/>
            <a:r>
              <a:rPr lang="en-US" altLang="zh-TW" dirty="0" smtClean="0"/>
              <a:t>It </a:t>
            </a:r>
            <a:r>
              <a:rPr lang="en-US" altLang="zh-TW" dirty="0"/>
              <a:t>is </a:t>
            </a:r>
            <a:r>
              <a:rPr lang="en-US" altLang="zh-TW" dirty="0" smtClean="0"/>
              <a:t>permitted </a:t>
            </a:r>
            <a:r>
              <a:rPr lang="en-US" altLang="zh-TW" dirty="0"/>
              <a:t>to circumvent effective technological measures without the consent of the </a:t>
            </a:r>
            <a:r>
              <a:rPr lang="en-US" altLang="zh-TW" dirty="0" smtClean="0"/>
              <a:t>right holders.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Lock"/>
          <p:cNvSpPr>
            <a:spLocks noEditPoints="1" noChangeArrowheads="1"/>
          </p:cNvSpPr>
          <p:nvPr/>
        </p:nvSpPr>
        <p:spPr bwMode="auto">
          <a:xfrm>
            <a:off x="4139952" y="4725144"/>
            <a:ext cx="2212652" cy="1676028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685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597</Words>
  <Application>Microsoft Office PowerPoint</Application>
  <PresentationFormat>如螢幕大小 (4:3)</PresentationFormat>
  <Paragraphs>93</Paragraphs>
  <Slides>18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18</vt:i4>
      </vt:variant>
    </vt:vector>
  </HeadingPairs>
  <TitlesOfParts>
    <vt:vector size="20" baseType="lpstr">
      <vt:lpstr>Office 佈景主題</vt:lpstr>
      <vt:lpstr>1_Office 佈景主題</vt:lpstr>
      <vt:lpstr>Facilitating the use of accessible format copies and orphan works ----Chinese Taipei's experience and views </vt:lpstr>
      <vt:lpstr>Accessible Format Copies for people with disabilities </vt:lpstr>
      <vt:lpstr>WIPO Marrakesh Treaty </vt:lpstr>
      <vt:lpstr>Incorporate Marrakesh Treaty</vt:lpstr>
      <vt:lpstr>What are accessible formats?</vt:lpstr>
      <vt:lpstr>Who can make accessible formats? </vt:lpstr>
      <vt:lpstr>Who are the beneficiaries? </vt:lpstr>
      <vt:lpstr>How can accessible formats be distributed? </vt:lpstr>
      <vt:lpstr>Unlock the TPMs </vt:lpstr>
      <vt:lpstr>Orphan Works</vt:lpstr>
      <vt:lpstr>Design for industrial use</vt:lpstr>
      <vt:lpstr>Orphan works </vt:lpstr>
      <vt:lpstr>Key elements </vt:lpstr>
      <vt:lpstr>Statistics</vt:lpstr>
      <vt:lpstr>Karaoke machine case</vt:lpstr>
      <vt:lpstr>Options</vt:lpstr>
      <vt:lpstr>Plans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100年度智慧財產局業務座談會 新專利法相關法制修正重點</dc:title>
  <dc:creator>00572</dc:creator>
  <cp:lastModifiedBy>30125</cp:lastModifiedBy>
  <cp:revision>138</cp:revision>
  <cp:lastPrinted>2014-02-10T06:46:32Z</cp:lastPrinted>
  <dcterms:created xsi:type="dcterms:W3CDTF">2012-04-26T02:48:05Z</dcterms:created>
  <dcterms:modified xsi:type="dcterms:W3CDTF">2014-03-19T02:23:34Z</dcterms:modified>
</cp:coreProperties>
</file>